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  <p:sldMasterId id="2147483796" r:id="rId2"/>
  </p:sldMasterIdLst>
  <p:notesMasterIdLst>
    <p:notesMasterId r:id="rId22"/>
  </p:notesMasterIdLst>
  <p:handoutMasterIdLst>
    <p:handoutMasterId r:id="rId23"/>
  </p:handoutMasterIdLst>
  <p:sldIdLst>
    <p:sldId id="278" r:id="rId3"/>
    <p:sldId id="310" r:id="rId4"/>
    <p:sldId id="294" r:id="rId5"/>
    <p:sldId id="299" r:id="rId6"/>
    <p:sldId id="301" r:id="rId7"/>
    <p:sldId id="309" r:id="rId8"/>
    <p:sldId id="296" r:id="rId9"/>
    <p:sldId id="313" r:id="rId10"/>
    <p:sldId id="314" r:id="rId11"/>
    <p:sldId id="257" r:id="rId12"/>
    <p:sldId id="311" r:id="rId13"/>
    <p:sldId id="315" r:id="rId14"/>
    <p:sldId id="303" r:id="rId15"/>
    <p:sldId id="305" r:id="rId16"/>
    <p:sldId id="295" r:id="rId17"/>
    <p:sldId id="298" r:id="rId18"/>
    <p:sldId id="297" r:id="rId19"/>
    <p:sldId id="304" r:id="rId20"/>
    <p:sldId id="308" r:id="rId21"/>
  </p:sldIdLst>
  <p:sldSz cx="12192000" cy="6858000"/>
  <p:notesSz cx="9774238" cy="67246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20463E5-F4FC-524F-8841-DF4B78615311}">
          <p14:sldIdLst>
            <p14:sldId id="278"/>
            <p14:sldId id="310"/>
            <p14:sldId id="294"/>
            <p14:sldId id="299"/>
            <p14:sldId id="301"/>
            <p14:sldId id="309"/>
            <p14:sldId id="296"/>
            <p14:sldId id="313"/>
            <p14:sldId id="314"/>
            <p14:sldId id="257"/>
            <p14:sldId id="311"/>
            <p14:sldId id="315"/>
            <p14:sldId id="303"/>
            <p14:sldId id="305"/>
            <p14:sldId id="295"/>
          </p14:sldIdLst>
        </p14:section>
        <p14:section name="Hospitality" id="{31EA6C0C-6402-3643-9688-489AE621F1F0}">
          <p14:sldIdLst>
            <p14:sldId id="298"/>
            <p14:sldId id="297"/>
            <p14:sldId id="304"/>
            <p14:sldId id="308"/>
          </p14:sldIdLst>
        </p14:section>
        <p14:section name="Company Info" id="{F186A770-71BC-E242-8759-5F2D01B6E659}">
          <p14:sldIdLst/>
        </p14:section>
        <p14:section name="Executives" id="{19EC85DE-0501-4249-945F-AC1FD6E89BA7}">
          <p14:sldIdLst/>
        </p14:section>
        <p14:section name="Wrap Up" id="{5B9AF4C2-3584-2249-BB7D-8B0465FFF3E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E5D0"/>
    <a:srgbClr val="5C5859"/>
    <a:srgbClr val="922988"/>
    <a:srgbClr val="979892"/>
    <a:srgbClr val="989895"/>
    <a:srgbClr val="F3EBA2"/>
    <a:srgbClr val="5E2D8C"/>
    <a:srgbClr val="CD6C4D"/>
    <a:srgbClr val="0F3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25" autoAdjust="0"/>
    <p:restoredTop sz="95070"/>
  </p:normalViewPr>
  <p:slideViewPr>
    <p:cSldViewPr snapToObjects="1">
      <p:cViewPr varScale="1">
        <p:scale>
          <a:sx n="74" d="100"/>
          <a:sy n="74" d="100"/>
        </p:scale>
        <p:origin x="84" y="8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36474" y="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r">
              <a:defRPr sz="1200"/>
            </a:lvl1pPr>
          </a:lstStyle>
          <a:p>
            <a:fld id="{7172A555-CCFA-41A9-B5FD-1FE1B55CC67A}" type="datetimeFigureOut">
              <a:rPr lang="en-GB" smtClean="0"/>
              <a:t>24/04/2023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38725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36474" y="638725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r">
              <a:defRPr sz="1200"/>
            </a:lvl1pPr>
          </a:lstStyle>
          <a:p>
            <a:fld id="{36B68D36-C5A3-4758-9B09-F6C27E36F10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1889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35503" cy="337400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36474" y="1"/>
            <a:ext cx="4235503" cy="337400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r">
              <a:defRPr sz="1200"/>
            </a:lvl1pPr>
          </a:lstStyle>
          <a:p>
            <a:fld id="{1B2D9F92-FFA9-D244-BCF5-97EE79A54DDF}" type="datetimeFigureOut">
              <a:rPr lang="en-US" smtClean="0"/>
              <a:t>4/24/2023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0200" y="839788"/>
            <a:ext cx="4033838" cy="2270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89" tIns="45094" rIns="90189" bIns="4509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77424" y="3236238"/>
            <a:ext cx="7819390" cy="2647832"/>
          </a:xfrm>
          <a:prstGeom prst="rect">
            <a:avLst/>
          </a:prstGeom>
        </p:spPr>
        <p:txBody>
          <a:bodyPr vert="horz" lIns="90189" tIns="45094" rIns="90189" bIns="450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87252"/>
            <a:ext cx="4235503" cy="337399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36474" y="6387252"/>
            <a:ext cx="4235503" cy="337399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r">
              <a:defRPr sz="1200"/>
            </a:lvl1pPr>
          </a:lstStyle>
          <a:p>
            <a:fld id="{C3734930-EC73-4046-9461-4FB0CB8222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1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0200" y="839788"/>
            <a:ext cx="4033838" cy="2270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34930-EC73-4046-9461-4FB0CB82227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71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34930-EC73-4046-9461-4FB0CB82227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2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6F080-955F-7E4E-8F97-36C09110A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7BD84-A551-314B-B63B-6D5A7BE5C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43329-00A2-D440-8E67-E947FB112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D982A-1E13-408E-95FF-09E369CBC1AF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0280FB-DF54-A54E-85DE-C7B2D8A7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BB49E-3ADF-8647-B84C-7FB2105C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50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F95BA-85BA-CD43-89B7-B8BC62E46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13721-CD83-234B-9144-4DBC36413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18B7-5A07-764B-922E-A0E8F2ED5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AA8C-A6DF-4DF3-A63C-67BDAC7CF50F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7137D-7ED4-ED41-A729-D1EDC142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5401-5D83-4342-9C4C-9D6A1FFB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3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F50B11-118A-994D-BECB-F8F81CE2B3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C0656-44F9-A242-B2B5-6EE77C4C2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57FF8-B894-3B4F-AF39-AC86E9AA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23F2C-0058-4CA6-89BB-47F6B4F6E718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6C0C8-0663-AC4F-B965-CF4618571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AA5EB-7775-404C-A5FF-A42BACD91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21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60A3-05A7-4B92-8ECE-5330B2395997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24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9FFFE-F060-4889-AEF8-A2AD99407D7C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Landon Hotels 2015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096963" y="1897067"/>
            <a:ext cx="10058400" cy="416242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571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0A83-1198-4DC9-B700-E1EC52E8D2E9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Landon Hotels 2015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552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6FE8A49-273D-4B46-A0BC-81AC65FF3B76}" type="datetime1">
              <a:rPr lang="en-US" smtClean="0"/>
              <a:pPr/>
              <a:t>4/24/2023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en-US">
                <a:solidFill>
                  <a:srgbClr val="0F6FC6">
                    <a:tint val="20000"/>
                  </a:srgbClr>
                </a:solidFill>
              </a:rPr>
              <a:t>Copyright Landon Hotels 2015CONFIDENTIAL</a:t>
            </a:r>
            <a:endParaRPr lang="en-US" dirty="0">
              <a:solidFill>
                <a:srgbClr val="0F6FC6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EDFC1E4-1ADE-EA44-ADE0-4E66E9FAE8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6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5C351-7AB7-4C03-AD66-78A17511D3DF}" type="datetime1">
              <a:rPr lang="en-US" smtClean="0">
                <a:solidFill>
                  <a:prstClr val="black"/>
                </a:solidFill>
              </a:rPr>
              <a:pPr/>
              <a:t>4/24/2023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1795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FEA4-5EC0-45E7-8F3A-3138DEC3FAE2}" type="datetime1">
              <a:rPr lang="en-US" smtClean="0">
                <a:solidFill>
                  <a:prstClr val="white"/>
                </a:solidFill>
              </a:rPr>
              <a:pPr/>
              <a:t>4/24/2023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Copyright Landon Hotels 2015CONFIDENTIAL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320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0EA5-8446-4AB1-9310-4BDC039763DC}" type="datetime1">
              <a:rPr lang="en-US" smtClean="0">
                <a:solidFill>
                  <a:prstClr val="white"/>
                </a:solidFill>
              </a:rPr>
              <a:pPr/>
              <a:t>4/24/2023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Copyright Landon Hotels 2015CONFIDENTIAL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4826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126BA-E631-46FF-A8C2-A88FAB7E22EC}" type="datetime1">
              <a:rPr lang="en-US" smtClean="0">
                <a:solidFill>
                  <a:prstClr val="black"/>
                </a:solidFill>
              </a:rPr>
              <a:pPr/>
              <a:t>4/24/2023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32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0092-39CE-494E-89B0-A395278D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37F18-FA53-0348-A5D1-CE69BB4C7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A9354-1095-FC42-9EB5-5DFE72CFA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3E16-00A7-4AD5-845F-64687D5DC38B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E66F3-11E7-8245-88D6-0DDE2211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5E85-E437-EE4C-B326-B2B98A59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75008"/>
      </p:ext>
    </p:extLst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B683-5E61-43BA-BC46-4160CE42614F}" type="datetime1">
              <a:rPr lang="en-US" smtClean="0">
                <a:solidFill>
                  <a:prstClr val="white"/>
                </a:solidFill>
              </a:rPr>
              <a:pPr/>
              <a:t>4/24/2023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Copyright Landon Hotels 2015CONFIDENTIAL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2465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CAEF1-78F7-43A3-A103-3C260734A7AD}" type="datetime1">
              <a:rPr lang="en-US" smtClean="0">
                <a:solidFill>
                  <a:prstClr val="black"/>
                </a:solidFill>
              </a:rPr>
              <a:pPr/>
              <a:t>4/24/2023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248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778D6061-7694-43CE-BA5C-AE32AC7687F2}" type="datetime1">
              <a:rPr lang="en-US" smtClean="0">
                <a:solidFill>
                  <a:prstClr val="black"/>
                </a:solidFill>
              </a:rPr>
              <a:pPr/>
              <a:t>4/24/2023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419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93104B9-C126-48F1-8138-DC549B39CEC3}" type="datetime1">
              <a:rPr lang="en-US" smtClean="0">
                <a:solidFill>
                  <a:prstClr val="white"/>
                </a:solidFill>
              </a:rPr>
              <a:pPr/>
              <a:t>4/24/2023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en-US">
                <a:solidFill>
                  <a:prstClr val="white"/>
                </a:solidFill>
              </a:rPr>
              <a:t>Copyright Landon Hotels 2015CONFIDENTIAL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EDFC1E4-1ADE-EA44-ADE0-4E66E9FAE87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342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39CD-90FD-4AA8-952E-F2CC499998AF}" type="datetime1">
              <a:rPr lang="en-US" smtClean="0">
                <a:solidFill>
                  <a:prstClr val="black"/>
                </a:solidFill>
              </a:rPr>
              <a:pPr/>
              <a:t>4/24/2023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5469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0F717-7072-4876-8295-74BC0C3379E3}" type="datetime1">
              <a:rPr lang="en-US" smtClean="0">
                <a:solidFill>
                  <a:prstClr val="black"/>
                </a:solidFill>
              </a:rPr>
              <a:pPr/>
              <a:t>4/24/2023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2254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1E7CC-EE23-4E45-96EC-6E4B5EBE8BF2}" type="datetime1">
              <a:rPr lang="en-US" smtClean="0">
                <a:solidFill>
                  <a:prstClr val="black"/>
                </a:solidFill>
              </a:rPr>
              <a:pPr/>
              <a:t>4/24/2023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096963" y="1897067"/>
            <a:ext cx="10058400" cy="416242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9007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096AC-FD8C-4A48-BD6D-29F1DAC21BE2}" type="datetime1">
              <a:rPr lang="en-US" smtClean="0">
                <a:solidFill>
                  <a:prstClr val="black"/>
                </a:solidFill>
              </a:rPr>
              <a:pPr/>
              <a:t>4/24/2023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2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FB751-8EDA-3141-A159-B29B96782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8780C3-E697-A548-B589-F8152A2F4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9252B-F020-7B48-8D0D-3B4E1FB4F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28E3E-5224-4184-8CE9-CD0E7807BC8A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5BED1-2654-E04C-9412-C681E8049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10B15-60FA-A849-B3C8-4B49A5CE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07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975C-F488-E443-B910-B0D055717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1CC2A-8BFC-9B4E-8E11-B27A26570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65A9F5-0E67-2942-B258-ADD0A1D75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081BF-7CB7-084B-966F-84EBFA0F5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3E16-00A7-4AD5-845F-64687D5DC38B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082FE2-3642-B742-BF13-A898720B9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2BF1D-E491-7748-9A6C-323C6CF4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156411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6A27E-E767-5145-A11D-5F7A482AD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01BF4-AFE5-364D-A926-FCB45F07B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E55BED-D577-6340-B3B6-2CAA95B55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CFEF93-C205-BE48-98D5-5E73CA941D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7A9549-4710-084B-9781-6521F6F828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1978B3-920A-4342-BC6A-467DF879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1DAA-8468-4F6C-B832-2D2796AD7E5C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24D238-837E-C14C-822A-8B6F772D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3B9295-0F19-B94F-82A9-86B3B709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17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2F95-996D-B841-8810-10E34F4BA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92EE57-9B91-8E4E-B744-51EFD491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15E08-0F99-4F59-8BEC-CD2442E3B929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7E5D2-0BA4-1344-B21A-8204144B2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CD18B-7717-A140-AB4F-29D280556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0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3AA5E8-BA31-A745-B1FE-ADB75EA77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1CE6-9BDD-4614-B25C-2464AC408262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008538-06CC-F241-8816-84F9BD345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05A05-AEEE-C148-A41F-098E090FD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68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1096-A49E-3E41-95A2-80635D9C4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1E91F-A526-FC40-9EFD-CEB594C7C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F184D-9A74-8E46-9872-A6E53FF6C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3E265-585F-154B-AD59-8BE5E976A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D9EEA-1CB3-49AE-A546-35FFA5C22D34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3949E-EDCE-1F41-A3C1-0AD1277A4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93B54-23D3-984E-AAA0-DF8CA1AE8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7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4FDD-2D79-8A46-894A-0D40FD2AC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4639EB-A5DA-D446-BAF5-405C3852B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DC729-71DA-054C-9F8A-DFB338269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3D245-D1AE-1D4B-94B0-C3B64D0C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EE2B-8428-4B29-9230-A1DF11939BA8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885E1-7523-3B45-8490-2F491B173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21DD4-2108-584B-A2AE-C7B76FE1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715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67B771-531A-EE41-8F38-A0D6FAC84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ED5ED-3359-9048-8D71-DA92E385D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DA7C5-A1B4-6740-98B4-3B58568886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43E16-00A7-4AD5-845F-64687D5DC38B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283A-05E7-3348-9E6C-3D8DEB910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304D7-4633-124A-9DD4-9611580F7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19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09" r:id="rId13"/>
    <p:sldLayoutId id="2147483708" r:id="rId14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5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52A1DAF-5E63-46E5-9530-2F91F2F6A884}" type="datetime1">
              <a:rPr lang="en-US" smtClean="0">
                <a:solidFill>
                  <a:prstClr val="black"/>
                </a:solidFill>
              </a:rPr>
              <a:pPr/>
              <a:t>4/24/2023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94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esh-tr.libraryservices@nhs.net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teastbourne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thereza.christopherson1@nhs.net" TargetMode="External"/><Relationship Id="rId3" Type="http://schemas.openxmlformats.org/officeDocument/2006/relationships/hyperlink" Target="mailto:johnsomarib@nhs.net" TargetMode="External"/><Relationship Id="rId7" Type="http://schemas.openxmlformats.org/officeDocument/2006/relationships/hyperlink" Target="mailto:rannienahas@nhs.ne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yesar.el-dhuwaib@nhs.net" TargetMode="External"/><Relationship Id="rId5" Type="http://schemas.openxmlformats.org/officeDocument/2006/relationships/hyperlink" Target="mailto:stefano.berliti@nhs.net" TargetMode="External"/><Relationship Id="rId4" Type="http://schemas.openxmlformats.org/officeDocument/2006/relationships/hyperlink" Target="mailto:mohammedkamil.quraishi@nhs.net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indoor, cluttered&#10;&#10;Description automatically generated">
            <a:extLst>
              <a:ext uri="{FF2B5EF4-FFF2-40B4-BE49-F238E27FC236}">
                <a16:creationId xmlns:a16="http://schemas.microsoft.com/office/drawing/2014/main" id="{FB19D0F0-74C0-A743-86AB-A6A23C63A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83" r="37129"/>
          <a:stretch/>
        </p:blipFill>
        <p:spPr>
          <a:xfrm rot="5400000">
            <a:off x="2486146" y="-3009900"/>
            <a:ext cx="7239000" cy="12192000"/>
          </a:xfrm>
          <a:prstGeom prst="rect">
            <a:avLst/>
          </a:prstGeom>
          <a:noFill/>
        </p:spPr>
      </p:pic>
      <p:sp>
        <p:nvSpPr>
          <p:cNvPr id="3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Subtitle 2"/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0"/>
              </a:spcAft>
              <a:tabLst>
                <a:tab pos="2852420" algn="ctr"/>
              </a:tabLst>
            </a:pPr>
            <a:endParaRPr lang="en-US" sz="4000" b="1" dirty="0"/>
          </a:p>
          <a:p>
            <a:pPr algn="ctr">
              <a:spcAft>
                <a:spcPts val="0"/>
              </a:spcAft>
              <a:tabLst>
                <a:tab pos="2852420" algn="ctr"/>
              </a:tabLst>
            </a:pPr>
            <a:r>
              <a:rPr lang="en-US" sz="4000" b="1" dirty="0">
                <a:effectLst/>
              </a:rPr>
              <a:t> 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A815BECB-9076-4A01-AB5E-AC100BA8A0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48600" y="3352800"/>
            <a:ext cx="3581400" cy="320040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Induction 24/4/23</a:t>
            </a:r>
          </a:p>
          <a:p>
            <a:pPr marL="0" indent="0" algn="ctr">
              <a:buNone/>
            </a:pPr>
            <a:r>
              <a:rPr lang="en-US" sz="3600" dirty="0"/>
              <a:t>Welcome to East Sussex  Healthcare  Trust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967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A2F49-0462-4E13-8CD0-DF6D8F28D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182880"/>
            <a:ext cx="9027160" cy="502920"/>
          </a:xfrm>
        </p:spPr>
        <p:txBody>
          <a:bodyPr>
            <a:normAutofit fontScale="90000"/>
          </a:bodyPr>
          <a:lstStyle/>
          <a:p>
            <a:r>
              <a:rPr lang="en-GB" sz="2400" dirty="0"/>
              <a:t>Time table</a:t>
            </a:r>
            <a:r>
              <a:rPr lang="en-GB" dirty="0"/>
              <a:t>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543C791-EB4E-4887-81D9-9D9719B9C9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7181929"/>
              </p:ext>
            </p:extLst>
          </p:nvPr>
        </p:nvGraphicFramePr>
        <p:xfrm>
          <a:off x="533400" y="990600"/>
          <a:ext cx="10622278" cy="66386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9832">
                  <a:extLst>
                    <a:ext uri="{9D8B030D-6E8A-4147-A177-3AD203B41FA5}">
                      <a16:colId xmlns:a16="http://schemas.microsoft.com/office/drawing/2014/main" val="1675889386"/>
                    </a:ext>
                  </a:extLst>
                </a:gridCol>
                <a:gridCol w="1292012">
                  <a:extLst>
                    <a:ext uri="{9D8B030D-6E8A-4147-A177-3AD203B41FA5}">
                      <a16:colId xmlns:a16="http://schemas.microsoft.com/office/drawing/2014/main" val="39146437"/>
                    </a:ext>
                  </a:extLst>
                </a:gridCol>
                <a:gridCol w="1271812">
                  <a:extLst>
                    <a:ext uri="{9D8B030D-6E8A-4147-A177-3AD203B41FA5}">
                      <a16:colId xmlns:a16="http://schemas.microsoft.com/office/drawing/2014/main" val="764524926"/>
                    </a:ext>
                  </a:extLst>
                </a:gridCol>
                <a:gridCol w="1145532">
                  <a:extLst>
                    <a:ext uri="{9D8B030D-6E8A-4147-A177-3AD203B41FA5}">
                      <a16:colId xmlns:a16="http://schemas.microsoft.com/office/drawing/2014/main" val="3917673214"/>
                    </a:ext>
                  </a:extLst>
                </a:gridCol>
                <a:gridCol w="1416132">
                  <a:extLst>
                    <a:ext uri="{9D8B030D-6E8A-4147-A177-3AD203B41FA5}">
                      <a16:colId xmlns:a16="http://schemas.microsoft.com/office/drawing/2014/main" val="190727101"/>
                    </a:ext>
                  </a:extLst>
                </a:gridCol>
                <a:gridCol w="2905173">
                  <a:extLst>
                    <a:ext uri="{9D8B030D-6E8A-4147-A177-3AD203B41FA5}">
                      <a16:colId xmlns:a16="http://schemas.microsoft.com/office/drawing/2014/main" val="499546827"/>
                    </a:ext>
                  </a:extLst>
                </a:gridCol>
                <a:gridCol w="1691785">
                  <a:extLst>
                    <a:ext uri="{9D8B030D-6E8A-4147-A177-3AD203B41FA5}">
                      <a16:colId xmlns:a16="http://schemas.microsoft.com/office/drawing/2014/main" val="1551081926"/>
                    </a:ext>
                  </a:extLst>
                </a:gridCol>
              </a:tblGrid>
              <a:tr h="4321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Date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Days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Hospital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Room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Time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Workshop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Facilitator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1564080"/>
                  </a:ext>
                </a:extLst>
              </a:tr>
              <a:tr h="584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lang="en-GB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Apr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Monday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EDGH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08;45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1-2pm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Induction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Ward round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John Somarib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Dr.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Artesl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507090"/>
                  </a:ext>
                </a:extLst>
              </a:tr>
              <a:tr h="10404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r>
                        <a:rPr lang="en-GB" sz="16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Tuesday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Eastbourne DGH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 </a:t>
                      </a:r>
                      <a:r>
                        <a:rPr lang="en-GB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mary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Suit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14:00-16:0-0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ILS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 Rochester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156895"/>
                  </a:ext>
                </a:extLst>
              </a:tr>
              <a:tr h="10404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 April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Wednesday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EDGH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John Cook Room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12:30pm – 1:30pm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BMA Lunch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John Hayward (BMA)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8401621"/>
                  </a:ext>
                </a:extLst>
              </a:tr>
              <a:tr h="985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GB" sz="16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May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Tuesday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Eastbourne DGH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Outdoors/Hospital compound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14:00-16:0-0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Shift Working, Health and Sleep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Paul Gosling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5812630"/>
                  </a:ext>
                </a:extLst>
              </a:tr>
              <a:tr h="985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 9</a:t>
                      </a:r>
                      <a:r>
                        <a:rPr lang="en-GB" sz="1600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May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Tuesday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EDGH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Outdoors/Hospital compound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14:00-16:00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Managing Stress and Self Care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Paul Gosling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2410098"/>
                  </a:ext>
                </a:extLst>
              </a:tr>
              <a:tr h="5143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TBC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?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Easbourne DGH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A&amp;E?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Anytime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Shadowed by a F1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Pyi/Lucy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9101579"/>
                  </a:ext>
                </a:extLst>
              </a:tr>
              <a:tr h="5143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TBC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EDGH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Room 4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14:30 – 16:30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Leadership 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 J Somarib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5698547"/>
                  </a:ext>
                </a:extLst>
              </a:tr>
              <a:tr h="5143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15 March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Wednesday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Eastbourne DGH 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</a:rPr>
                        <a:t>Sara Hampson</a:t>
                      </a:r>
                      <a:endParaRPr lang="en-GB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14:00-16:00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HORUS e Portfolio SLE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</a:rPr>
                        <a:t>Pyi/Lucy</a:t>
                      </a:r>
                      <a:endParaRPr lang="en-GB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798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7720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661F-5C7E-48C1-B3FE-EA0A318E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793"/>
            <a:ext cx="10515600" cy="701674"/>
          </a:xfrm>
        </p:spPr>
        <p:txBody>
          <a:bodyPr>
            <a:normAutofit fontScale="90000"/>
          </a:bodyPr>
          <a:lstStyle/>
          <a:p>
            <a:pPr eaLnBrk="0" fontAlgn="base" hangingPunct="0">
              <a:lnSpc>
                <a:spcPct val="100000"/>
              </a:lnSpc>
              <a:spcAft>
                <a:spcPct val="0"/>
              </a:spcAft>
              <a:defRPr/>
            </a:pPr>
            <a:r>
              <a:rPr lang="en-GB" altLang="en-US" sz="27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Grand Round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GB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Grand Rounds on Mondays-  12:30pm lunch for 1pm Talk.  Lecture Theatre</a:t>
            </a:r>
            <a:br>
              <a:rPr lang="en-GB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7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C250E-6E0F-4718-9868-15F9F37F4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15</a:t>
            </a:r>
            <a:r>
              <a:rPr lang="en-GB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Professor Patel, Cardiology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22ns – Library Services – Sabelo #Masasure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5</a:t>
            </a:r>
            <a:r>
              <a:rPr lang="en-GB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Palliative Care – Dr Palliative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12</a:t>
            </a:r>
            <a:r>
              <a:rPr lang="en-GB" sz="2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Clinical Key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682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8CA4B-98BE-4257-B4AA-D9A177B73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GB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 On Call and Simulation</a:t>
            </a:r>
            <a:br>
              <a:rPr kumimoji="0" lang="en-GB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CCC81-6E86-47AE-AE91-0DBC45E09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Ed fellow to confirm dates and time</a:t>
            </a:r>
          </a:p>
          <a:p>
            <a:endParaRPr lang="en-GB" dirty="0"/>
          </a:p>
          <a:p>
            <a:r>
              <a:rPr lang="en-GB" dirty="0"/>
              <a:t>QURAISHI, Mohammed Kamil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D74CE-BABD-4D97-B232-9B762AB7B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3E16-00A7-4AD5-845F-64687D5DC38B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FF65C-84A8-4B8E-86D7-E6F31590F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73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Pastoral Support</a:t>
            </a:r>
            <a:br>
              <a:rPr lang="fr-FR" b="1" dirty="0">
                <a:solidFill>
                  <a:schemeClr val="tx2">
                    <a:lumMod val="75000"/>
                  </a:schemeClr>
                </a:solidFill>
              </a:rPr>
            </a:br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4006904"/>
            <a:ext cx="28956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406437"/>
            <a:ext cx="40256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Nurse Pastoral Fellows:</a:t>
            </a:r>
          </a:p>
          <a:p>
            <a:r>
              <a:rPr lang="en-GB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Jodi Wilkinson and Paul Gosling </a:t>
            </a:r>
          </a:p>
          <a:p>
            <a:endParaRPr lang="en-GB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student handbook for extensive list </a:t>
            </a:r>
          </a:p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sources of support</a:t>
            </a:r>
          </a:p>
        </p:txBody>
      </p:sp>
      <p:pic>
        <p:nvPicPr>
          <p:cNvPr id="2050" name="Picture 2" descr="https://www.esht.nhs.uk/medical-education/wp-content/uploads/2021/02/JolieWilkin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27906"/>
            <a:ext cx="1524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7962899" y="2018506"/>
            <a:ext cx="1752600" cy="1524001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959" y="1063414"/>
            <a:ext cx="1756064" cy="1873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06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313597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ASK  and  TELL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57375"/>
            <a:ext cx="6096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C185-C3C1-4759-84C6-3586AAD68AC0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43800" y="2133600"/>
            <a:ext cx="4038600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b="1" spc="-5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b="1" spc="-5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n-GB" sz="2400" b="1" spc="-5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ASK </a:t>
            </a:r>
            <a:r>
              <a:rPr lang="en-GB" sz="2400" spc="-5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us questions </a:t>
            </a: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n-GB" sz="2400" b="1" spc="-5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TELL</a:t>
            </a:r>
            <a:r>
              <a:rPr lang="en-GB" sz="2400" spc="-5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us if something concerns you</a:t>
            </a: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n-GB" sz="2400" b="1" spc="-5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Make the most of your learning experience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487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Library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057400"/>
            <a:ext cx="9707880" cy="3733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cs typeface="Calibri" panose="020F0502020204030204" pitchFamily="34" charset="0"/>
              </a:rPr>
              <a:t>The library is open Monday to Friday 8.30am to 5.00pm. Outside these hours users can access both libraries using their Trust swipe card for 24 hour access.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cs typeface="Calibri" panose="020F0502020204030204" pitchFamily="34" charset="0"/>
              </a:rPr>
              <a:t> If you need to contact library  please email them on </a:t>
            </a:r>
            <a:r>
              <a:rPr lang="en-GB" dirty="0">
                <a:cs typeface="Calibri" panose="020F0502020204030204" pitchFamily="34" charset="0"/>
                <a:hlinkClick r:id="rId2"/>
              </a:rPr>
              <a:t>esh-tr.libraryservices@nhs.net</a:t>
            </a:r>
            <a:r>
              <a:rPr lang="en-GB" dirty="0">
                <a:cs typeface="Calibri" panose="020F050202020403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cs typeface="Calibri" panose="020F0502020204030204" pitchFamily="34" charset="0"/>
              </a:rPr>
              <a:t>PCs are accessible in the library 24/7 using your Sussex username and password.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3200" dirty="0"/>
          </a:p>
        </p:txBody>
      </p:sp>
      <p:sp>
        <p:nvSpPr>
          <p:cNvPr id="10" name="Rectangle 9"/>
          <p:cNvSpPr/>
          <p:nvPr/>
        </p:nvSpPr>
        <p:spPr>
          <a:xfrm>
            <a:off x="1122686" y="1767145"/>
            <a:ext cx="6248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</a:p>
        </p:txBody>
      </p:sp>
      <p:sp>
        <p:nvSpPr>
          <p:cNvPr id="6" name="AutoShape 5" descr="Free Free Library Clipart, Download Free Clip Art, Free Clip Art ...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611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Attendance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2362200"/>
            <a:ext cx="10744199" cy="3962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Please let the education centre know if you are going to be absent or are off sick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Please let your team know when not attending timetabled teaching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latin typeface="Calibri" panose="020F0502020204030204" pitchFamily="34" charset="0"/>
                <a:cs typeface="Calibri" panose="020F0502020204030204" pitchFamily="34" charset="0"/>
              </a:rPr>
              <a:t>Please register with a GP – see your handbook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404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0"/>
            <a:ext cx="9784080" cy="761999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Places to visit in Eastbourne and surrounding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762000"/>
            <a:ext cx="10789920" cy="5257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3200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3200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3200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chemeClr val="bg2">
                    <a:lumMod val="10000"/>
                  </a:schemeClr>
                </a:solidFill>
              </a:rPr>
              <a:t>Where to go and places to visit please go to 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www.visiteastbourne.com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609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Q&amp;A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159000" y="3048000"/>
            <a:ext cx="777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9464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300" dirty="0">
                <a:solidFill>
                  <a:schemeClr val="tx2">
                    <a:lumMod val="50000"/>
                  </a:schemeClr>
                </a:solidFill>
                <a:latin typeface="Lucida Sans" panose="020B0602030504020204" pitchFamily="34" charset="0"/>
              </a:rPr>
              <a:t>Medical Student Leads</a:t>
            </a:r>
          </a:p>
        </p:txBody>
      </p:sp>
      <p:sp>
        <p:nvSpPr>
          <p:cNvPr id="3" name="Rectangle 2"/>
          <p:cNvSpPr/>
          <p:nvPr/>
        </p:nvSpPr>
        <p:spPr>
          <a:xfrm>
            <a:off x="8098857" y="3048000"/>
            <a:ext cx="3936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Dr John Somarib KCL Sub Dean Year 5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70483" y="4816244"/>
            <a:ext cx="20434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Steve Rochester Senior Resuscitation Officer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8400" y="2897253"/>
            <a:ext cx="2075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Dawn </a:t>
            </a:r>
            <a:r>
              <a:rPr lang="en-GB" sz="2000" dirty="0" err="1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Urquart</a:t>
            </a:r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  - Assistant Director of Integrated Education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0" y="1271820"/>
            <a:ext cx="236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Dr Mark Whitehead  Director of Medical Education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8229600" y="5410200"/>
            <a:ext cx="3725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Jo Jukes – Human Factors and Simulation Manager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9" t="14021" r="2215" b="74809"/>
          <a:stretch/>
        </p:blipFill>
        <p:spPr bwMode="auto">
          <a:xfrm>
            <a:off x="742680" y="4718599"/>
            <a:ext cx="1543320" cy="158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4" t="20292" r="49421" b="11149"/>
          <a:stretch/>
        </p:blipFill>
        <p:spPr bwMode="auto">
          <a:xfrm>
            <a:off x="742680" y="2895599"/>
            <a:ext cx="1396465" cy="150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4" t="42047" r="72609" b="43783"/>
          <a:stretch/>
        </p:blipFill>
        <p:spPr bwMode="auto">
          <a:xfrm>
            <a:off x="742680" y="1271820"/>
            <a:ext cx="1414913" cy="140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t="30444" r="91205" b="54481"/>
          <a:stretch/>
        </p:blipFill>
        <p:spPr bwMode="auto">
          <a:xfrm>
            <a:off x="6640099" y="1182179"/>
            <a:ext cx="1458758" cy="149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8458200" y="1406567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r>
              <a:rPr lang="en-GB" sz="2000" dirty="0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Dr Sam </a:t>
            </a:r>
            <a:r>
              <a:rPr lang="en-GB" sz="2000" dirty="0" err="1">
                <a:solidFill>
                  <a:srgbClr val="44546A">
                    <a:lumMod val="75000"/>
                  </a:srgbClr>
                </a:solidFill>
                <a:cs typeface="Calibri" panose="020F0502020204030204" pitchFamily="34" charset="0"/>
              </a:rPr>
              <a:t>Panthakalm</a:t>
            </a:r>
            <a:endParaRPr lang="en-GB" sz="2000" dirty="0">
              <a:solidFill>
                <a:srgbClr val="44546A">
                  <a:lumMod val="75000"/>
                </a:srgbClr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215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DB5CD-C940-4F9C-B04A-54C807D62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2384425" algn="l"/>
              </a:tabLst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Induction Sara Hampson Room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Monday  </a:t>
            </a:r>
            <a:r>
              <a:rPr lang="en-GB" altLang="en-US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24/04/</a:t>
            </a: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2022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sz="1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7755A1A-5D66-499F-882E-50A234B0EF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732413"/>
              </p:ext>
            </p:extLst>
          </p:nvPr>
        </p:nvGraphicFramePr>
        <p:xfrm>
          <a:off x="990600" y="1295400"/>
          <a:ext cx="9372600" cy="4648202"/>
        </p:xfrm>
        <a:graphic>
          <a:graphicData uri="http://schemas.openxmlformats.org/drawingml/2006/table">
            <a:tbl>
              <a:tblPr firstRow="1" firstCol="1" bandRow="1"/>
              <a:tblGrid>
                <a:gridCol w="1542329">
                  <a:extLst>
                    <a:ext uri="{9D8B030D-6E8A-4147-A177-3AD203B41FA5}">
                      <a16:colId xmlns:a16="http://schemas.microsoft.com/office/drawing/2014/main" val="603838015"/>
                    </a:ext>
                  </a:extLst>
                </a:gridCol>
                <a:gridCol w="7830271">
                  <a:extLst>
                    <a:ext uri="{9D8B030D-6E8A-4147-A177-3AD203B41FA5}">
                      <a16:colId xmlns:a16="http://schemas.microsoft.com/office/drawing/2014/main" val="1875295307"/>
                    </a:ext>
                  </a:extLst>
                </a:gridCol>
              </a:tblGrid>
              <a:tr h="1188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85060" algn="l"/>
                        </a:tabLs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08.30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85060" algn="l"/>
                        </a:tabLs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Registration and Welcome by Kings Sub Dean Dr John Somarib and consultants (refreshments provided)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88232"/>
                  </a:ext>
                </a:extLst>
              </a:tr>
              <a:tr h="536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85060" algn="l"/>
                        </a:tabLst>
                      </a:pPr>
                      <a:r>
                        <a:rPr lang="en-GB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09.15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85060" algn="l"/>
                        </a:tabLs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Admin Induction: Forms &amp; Student ID lanyards.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922693"/>
                  </a:ext>
                </a:extLst>
              </a:tr>
              <a:tr h="13157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85060" algn="l"/>
                        </a:tabLs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09.30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85060" algn="l"/>
                        </a:tabLs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Library Induction 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85060" algn="l"/>
                        </a:tabLs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Welcome by Paul Gosling, Pastoral fellow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327188"/>
                  </a:ext>
                </a:extLst>
              </a:tr>
              <a:tr h="536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85060" algn="l"/>
                        </a:tabLst>
                      </a:pPr>
                      <a:r>
                        <a:rPr lang="en-GB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09.45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85060" algn="l"/>
                        </a:tabLs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Welcome by Education Fellows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964916"/>
                  </a:ext>
                </a:extLst>
              </a:tr>
              <a:tr h="536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85060" algn="l"/>
                        </a:tabLst>
                      </a:pPr>
                      <a:r>
                        <a:rPr lang="en-GB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10.00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85060" algn="l"/>
                        </a:tabLs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Welcome by Foundation Year One Doctors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347616"/>
                  </a:ext>
                </a:extLst>
              </a:tr>
              <a:tr h="5361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85060" algn="l"/>
                        </a:tabLst>
                      </a:pPr>
                      <a:r>
                        <a:rPr lang="en-GB" sz="2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10.15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385060" algn="l"/>
                        </a:tabLst>
                      </a:pPr>
                      <a:r>
                        <a:rPr lang="en-GB" sz="2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Depart to wards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5089683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42049-AD39-4833-B492-21E0C42DF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3E16-00A7-4AD5-845F-64687D5DC38B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C41EB-FC0D-4573-80F3-6892AEF4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15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12003"/>
            <a:ext cx="8001000" cy="856397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Medical Students’ Induction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0"/>
            <a:ext cx="6324600" cy="43434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Welcome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Dr John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Somarib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(KCL Sub Dean)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Dr Kamil M </a:t>
            </a:r>
            <a:r>
              <a:rPr lang="en-GB" sz="2400" dirty="0"/>
              <a:t>Quraish 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KCL Acute Care Block Lead)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Dr Rannie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Nahas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(KCL – Acting  LTC Block Lead)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Undergraduate Administrator – Angela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Geoghegan</a:t>
            </a:r>
            <a:endParaRPr lang="en-GB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Education Fellows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Pastoral Fellow - Paul Gosling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Pastoral Support – Rev Graham </a:t>
            </a:r>
            <a:r>
              <a:rPr lang="en-GB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Atfield</a:t>
            </a: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:  </a:t>
            </a:r>
          </a:p>
          <a:p>
            <a:pPr marL="0" indent="0">
              <a:buNone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      “</a:t>
            </a:r>
            <a:r>
              <a:rPr lang="en-GB" sz="2200" i="1" dirty="0">
                <a:latin typeface="Calibri" panose="020F0502020204030204" pitchFamily="34" charset="0"/>
                <a:cs typeface="Calibri" panose="020F0502020204030204" pitchFamily="34" charset="0"/>
              </a:rPr>
              <a:t>What do Chaplains Do?”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Mandatory training – PPE, fire training, infection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dirty="0">
                <a:latin typeface="Calibri" panose="020F0502020204030204" pitchFamily="34" charset="0"/>
                <a:cs typeface="Calibri" panose="020F0502020204030204" pitchFamily="34" charset="0"/>
              </a:rPr>
              <a:t>Tour of the hospital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4400" b="1" dirty="0"/>
          </a:p>
          <a:p>
            <a:pPr>
              <a:buFont typeface="Wingdings" panose="05000000000000000000" pitchFamily="2" charset="2"/>
              <a:buChar char="§"/>
            </a:pPr>
            <a:endParaRPr lang="en-GB" sz="4400" b="1" dirty="0"/>
          </a:p>
          <a:p>
            <a:endParaRPr lang="en-GB" sz="4400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https://www.esht.nhs.uk/medical-education/wp-content/uploads/2021/03/SIM1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1905000"/>
            <a:ext cx="4953001" cy="394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438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GB" sz="2400" b="1" dirty="0"/>
          </a:p>
          <a:p>
            <a:pPr marL="0" indent="0">
              <a:buNone/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We aim to make your stay enjoyable, educational and productive whilst at East Sussex Healthcare NHS Trust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400" b="1" dirty="0"/>
          </a:p>
        </p:txBody>
      </p:sp>
      <p:pic>
        <p:nvPicPr>
          <p:cNvPr id="10" name="Picture 9" descr="A doctor holding a baby&#10;&#10;Description automatically generated with medium confidence">
            <a:extLst>
              <a:ext uri="{FF2B5EF4-FFF2-40B4-BE49-F238E27FC236}">
                <a16:creationId xmlns:a16="http://schemas.microsoft.com/office/drawing/2014/main" id="{55AEC14D-14FB-974A-80A4-E81AEA66E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7" b="4937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sp>
        <p:nvSpPr>
          <p:cNvPr id="6" name="AutoShape 6" descr="Download Free png Welcome Hand Shake - DLP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950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695"/>
          </a:xfrm>
        </p:spPr>
        <p:txBody>
          <a:bodyPr>
            <a:normAutofit/>
          </a:bodyPr>
          <a:lstStyle/>
          <a:p>
            <a:r>
              <a:rPr lang="en-GB" sz="4300" dirty="0">
                <a:solidFill>
                  <a:schemeClr val="tx2">
                    <a:lumMod val="50000"/>
                  </a:schemeClr>
                </a:solidFill>
                <a:latin typeface="Lucida Sans" panose="020B0602030504020204" pitchFamily="34" charset="0"/>
              </a:rPr>
              <a:t>Medical Student Leads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229600" y="3312751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endParaRPr lang="en-GB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914944"/>
              </p:ext>
            </p:extLst>
          </p:nvPr>
        </p:nvGraphicFramePr>
        <p:xfrm>
          <a:off x="685800" y="1219200"/>
          <a:ext cx="9905999" cy="56388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78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3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4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57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Role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Eastbourne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Conquest Hospital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11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KCL Sub Dean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Dr John Somarib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u="sng" dirty="0">
                          <a:effectLst/>
                          <a:hlinkClick r:id="rId3"/>
                        </a:rPr>
                        <a:t>johnsomarib@nhs.net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 Dr Chris Scanlon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02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KCL Acute Care Block Lead: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effectLst/>
                        </a:rPr>
                        <a:t>Dr Mamil Mohammed </a:t>
                      </a:r>
                      <a:r>
                        <a:rPr lang="en-GB" sz="2400" dirty="0"/>
                        <a:t>QURAISHI,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</a:t>
                      </a:r>
                      <a:r>
                        <a:rPr lang="en-US" sz="2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mohammedkamil.quraishi@nhs.net</a:t>
                      </a:r>
                      <a:endParaRPr lang="en-GB" sz="2400" dirty="0"/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Dr S </a:t>
                      </a:r>
                      <a:r>
                        <a:rPr lang="en-GB" sz="2400" dirty="0" err="1">
                          <a:effectLst/>
                        </a:rPr>
                        <a:t>Berliti</a:t>
                      </a:r>
                      <a:endParaRPr lang="en-GB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u="sng" dirty="0">
                          <a:effectLst/>
                          <a:hlinkClick r:id="rId5"/>
                        </a:rPr>
                        <a:t>stefano.berliti@nhs.net</a:t>
                      </a:r>
                      <a:endParaRPr lang="en-GB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Mr Y El-</a:t>
                      </a:r>
                      <a:r>
                        <a:rPr lang="en-GB" sz="2400" dirty="0" err="1">
                          <a:effectLst/>
                        </a:rPr>
                        <a:t>Dhuawaib</a:t>
                      </a:r>
                      <a:endParaRPr lang="en-GB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u="sng" dirty="0">
                          <a:effectLst/>
                          <a:hlinkClick r:id="rId6"/>
                        </a:rPr>
                        <a:t>yesar.el-dhuwaib@nhs.net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76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</a:rPr>
                        <a:t>KCL LTC Block Lead: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 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Dr R </a:t>
                      </a:r>
                      <a:r>
                        <a:rPr lang="en-GB" sz="2400" dirty="0" err="1">
                          <a:effectLst/>
                        </a:rPr>
                        <a:t>Nahas</a:t>
                      </a:r>
                      <a:endParaRPr lang="en-GB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/>
                        </a:rPr>
                        <a:t>rannienahas@nhs.net</a:t>
                      </a:r>
                      <a:r>
                        <a:rPr lang="en-GB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dirty="0">
                          <a:effectLst/>
                        </a:rPr>
                        <a:t>Dr T </a:t>
                      </a:r>
                      <a:r>
                        <a:rPr lang="en-GB" sz="2400" dirty="0" err="1">
                          <a:effectLst/>
                        </a:rPr>
                        <a:t>Christopherson</a:t>
                      </a:r>
                      <a:endParaRPr lang="en-GB" sz="24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2400" u="sng" dirty="0">
                          <a:effectLst/>
                          <a:hlinkClick r:id="rId8"/>
                        </a:rPr>
                        <a:t>thereza.christopherson1@nhs.net</a:t>
                      </a:r>
                      <a:endParaRPr lang="en-GB" sz="24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915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6707827"/>
              </p:ext>
            </p:extLst>
          </p:nvPr>
        </p:nvGraphicFramePr>
        <p:xfrm>
          <a:off x="1371600" y="1227127"/>
          <a:ext cx="10058399" cy="44596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5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9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9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32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9567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 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Name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  Department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  Site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/>
                          <a:ea typeface="Calibri"/>
                        </a:rPr>
                        <a:t>Vacant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Rheumatology/SIM</a:t>
                      </a: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EDGH </a:t>
                      </a: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/>
                          <a:ea typeface="Calibri"/>
                        </a:rPr>
                        <a:t>Dr Lucy Whittaker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Emergency Medicine</a:t>
                      </a:r>
                      <a:endParaRPr lang="en-GB" sz="240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EDGH </a:t>
                      </a: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GB" sz="24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Dr Pyi Tint  (Danny)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kumimoji="0" lang="en-GB" sz="24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Emergency Medicine</a:t>
                      </a: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EDGH </a:t>
                      </a: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GB" sz="24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Vacant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kumimoji="0" lang="en-GB" sz="24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Emergency Medicine</a:t>
                      </a: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EDGH </a:t>
                      </a: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4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GB" sz="2000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+mn-cs"/>
                        </a:rPr>
                        <a:t>Vacant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kumimoji="0" lang="en-GB" sz="2000" kern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Emergency Medicine</a:t>
                      </a:r>
                      <a:endParaRPr lang="en-GB" sz="20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</a:rPr>
                        <a:t>EDGH </a:t>
                      </a:r>
                      <a:endParaRPr lang="en-GB" sz="2400" dirty="0"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25997633"/>
                  </a:ext>
                </a:extLst>
              </a:tr>
              <a:tr h="4514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</a:rPr>
                        <a:t>Paul Gosling </a:t>
                      </a:r>
                      <a:r>
                        <a:rPr lang="en-GB" sz="2000" u="sng" dirty="0">
                          <a:effectLst/>
                        </a:rPr>
                        <a:t>paul.gosling@nhs.net</a:t>
                      </a:r>
                      <a:endParaRPr lang="en-GB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Nurse Fellow</a:t>
                      </a:r>
                      <a:endParaRPr lang="en-GB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EDGH</a:t>
                      </a:r>
                      <a:endParaRPr lang="en-GB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14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effectLst/>
                        </a:rPr>
                        <a:t>Jolie Wilkinson </a:t>
                      </a:r>
                      <a:r>
                        <a:rPr lang="en-GB" sz="2000" u="sng" dirty="0">
                          <a:effectLst/>
                        </a:rPr>
                        <a:t>Jolie.wilkinson@nhs.net</a:t>
                      </a:r>
                      <a:endParaRPr lang="en-GB" sz="2000" u="sng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Pastoral Fellow</a:t>
                      </a:r>
                      <a:endParaRPr lang="en-GB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EDGH/ CQ</a:t>
                      </a:r>
                      <a:endParaRPr lang="en-GB" sz="20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4127"/>
            <a:ext cx="10972800" cy="1143000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Educational and Pastoral Fellows </a:t>
            </a:r>
          </a:p>
        </p:txBody>
      </p:sp>
    </p:spTree>
    <p:extLst>
      <p:ext uri="{BB962C8B-B14F-4D97-AF65-F5344CB8AC3E}">
        <p14:creationId xmlns:p14="http://schemas.microsoft.com/office/powerpoint/2010/main" val="2504284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914400"/>
            <a:ext cx="6141721" cy="923330"/>
          </a:xfrm>
        </p:spPr>
        <p:txBody>
          <a:bodyPr>
            <a:normAutofit fontScale="90000"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Structured Teaching/Learning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1905000"/>
            <a:ext cx="5989320" cy="4318819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1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Ward rounds and bedside teaching – Fy1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Grand rounds/ Schwartz rounds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Structured teaching/lectures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Clinics and on-Calls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Allocation to Fy1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Simulation/ skills lab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Resus and acute care teaching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voicing your educational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logbooks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24/7 Library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Foundation doctor-led teaching </a:t>
            </a:r>
          </a:p>
          <a:p>
            <a:pPr marL="0" indent="0">
              <a:buNone/>
            </a:pPr>
            <a:r>
              <a:rPr lang="en-GB" sz="8000" dirty="0">
                <a:latin typeface="Calibri" panose="020F0502020204030204" pitchFamily="34" charset="0"/>
                <a:cs typeface="Calibri" panose="020F0502020204030204" pitchFamily="34" charset="0"/>
              </a:rPr>
              <a:t>    (Tues &amp; Thurs)</a:t>
            </a:r>
          </a:p>
          <a:p>
            <a:pPr marL="0" indent="0">
              <a:buNone/>
            </a:pPr>
            <a:endParaRPr lang="en-GB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8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8000" b="1" dirty="0"/>
          </a:p>
          <a:p>
            <a:pPr>
              <a:buFont typeface="Wingdings" panose="05000000000000000000" pitchFamily="2" charset="2"/>
              <a:buChar char="§"/>
            </a:pPr>
            <a:endParaRPr lang="en-GB" sz="1100" b="1" dirty="0"/>
          </a:p>
          <a:p>
            <a:pPr marL="0" indent="0">
              <a:buNone/>
            </a:pPr>
            <a:r>
              <a:rPr lang="en-GB" sz="1100" b="1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r="36918"/>
          <a:stretch/>
        </p:blipFill>
        <p:spPr bwMode="auto">
          <a:xfrm>
            <a:off x="20" y="10"/>
            <a:ext cx="4965410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22686" y="1767145"/>
            <a:ext cx="6248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endParaRPr lang="en-GB" sz="5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0" t="4720" r="2025" b="85451"/>
          <a:stretch/>
        </p:blipFill>
        <p:spPr bwMode="auto">
          <a:xfrm>
            <a:off x="8077200" y="312003"/>
            <a:ext cx="3877519" cy="63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891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42517-F5FD-4B8D-B87A-2D3CB92BC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777874"/>
          </a:xfrm>
        </p:spPr>
        <p:txBody>
          <a:bodyPr>
            <a:normAutofit fontScale="90000"/>
          </a:bodyPr>
          <a:lstStyle/>
          <a:p>
            <a:pPr marL="457200"/>
            <a:br>
              <a:rPr lang="en-GB" sz="27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27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TTF1s  24 April to 16 June 2023</a:t>
            </a:r>
            <a:r>
              <a:rPr lang="en-GB" sz="2700" b="1" dirty="0">
                <a:latin typeface="Calibri" panose="020F0502020204030204" pitchFamily="34" charset="0"/>
                <a:ea typeface="Calibri" panose="020F0502020204030204" pitchFamily="34" charset="0"/>
              </a:rPr>
              <a:t>      </a:t>
            </a:r>
            <a:r>
              <a:rPr lang="en-GB" sz="27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EDGH</a:t>
            </a:r>
            <a:b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8B1398B-00A2-46E9-AFE6-1E080FDBA2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6360569"/>
              </p:ext>
            </p:extLst>
          </p:nvPr>
        </p:nvGraphicFramePr>
        <p:xfrm>
          <a:off x="762000" y="1295400"/>
          <a:ext cx="10744199" cy="4648201"/>
        </p:xfrm>
        <a:graphic>
          <a:graphicData uri="http://schemas.openxmlformats.org/drawingml/2006/table">
            <a:tbl>
              <a:tblPr firstRow="1" firstCol="1" bandRow="1"/>
              <a:tblGrid>
                <a:gridCol w="958911">
                  <a:extLst>
                    <a:ext uri="{9D8B030D-6E8A-4147-A177-3AD203B41FA5}">
                      <a16:colId xmlns:a16="http://schemas.microsoft.com/office/drawing/2014/main" val="3835774125"/>
                    </a:ext>
                  </a:extLst>
                </a:gridCol>
                <a:gridCol w="1223161">
                  <a:extLst>
                    <a:ext uri="{9D8B030D-6E8A-4147-A177-3AD203B41FA5}">
                      <a16:colId xmlns:a16="http://schemas.microsoft.com/office/drawing/2014/main" val="2418110221"/>
                    </a:ext>
                  </a:extLst>
                </a:gridCol>
                <a:gridCol w="1223161">
                  <a:extLst>
                    <a:ext uri="{9D8B030D-6E8A-4147-A177-3AD203B41FA5}">
                      <a16:colId xmlns:a16="http://schemas.microsoft.com/office/drawing/2014/main" val="3950645618"/>
                    </a:ext>
                  </a:extLst>
                </a:gridCol>
                <a:gridCol w="1223161">
                  <a:extLst>
                    <a:ext uri="{9D8B030D-6E8A-4147-A177-3AD203B41FA5}">
                      <a16:colId xmlns:a16="http://schemas.microsoft.com/office/drawing/2014/main" val="4060907812"/>
                    </a:ext>
                  </a:extLst>
                </a:gridCol>
                <a:gridCol w="1223161">
                  <a:extLst>
                    <a:ext uri="{9D8B030D-6E8A-4147-A177-3AD203B41FA5}">
                      <a16:colId xmlns:a16="http://schemas.microsoft.com/office/drawing/2014/main" val="758438568"/>
                    </a:ext>
                  </a:extLst>
                </a:gridCol>
                <a:gridCol w="1223161">
                  <a:extLst>
                    <a:ext uri="{9D8B030D-6E8A-4147-A177-3AD203B41FA5}">
                      <a16:colId xmlns:a16="http://schemas.microsoft.com/office/drawing/2014/main" val="2156342451"/>
                    </a:ext>
                  </a:extLst>
                </a:gridCol>
                <a:gridCol w="1223161">
                  <a:extLst>
                    <a:ext uri="{9D8B030D-6E8A-4147-A177-3AD203B41FA5}">
                      <a16:colId xmlns:a16="http://schemas.microsoft.com/office/drawing/2014/main" val="795971408"/>
                    </a:ext>
                  </a:extLst>
                </a:gridCol>
                <a:gridCol w="1223161">
                  <a:extLst>
                    <a:ext uri="{9D8B030D-6E8A-4147-A177-3AD203B41FA5}">
                      <a16:colId xmlns:a16="http://schemas.microsoft.com/office/drawing/2014/main" val="2546001917"/>
                    </a:ext>
                  </a:extLst>
                </a:gridCol>
                <a:gridCol w="1223161">
                  <a:extLst>
                    <a:ext uri="{9D8B030D-6E8A-4147-A177-3AD203B41FA5}">
                      <a16:colId xmlns:a16="http://schemas.microsoft.com/office/drawing/2014/main" val="3490434030"/>
                    </a:ext>
                  </a:extLst>
                </a:gridCol>
              </a:tblGrid>
              <a:tr h="297411">
                <a:tc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April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May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 May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May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May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May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June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June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234006"/>
                  </a:ext>
                </a:extLst>
              </a:tr>
              <a:tr h="648901">
                <a:tc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Mariam Al-Jumaily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Respiratory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40652"/>
                  </a:ext>
                </a:extLst>
              </a:tr>
              <a:tr h="594826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Ami Davies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Respiratory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Respiratory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Respiratory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Respiratory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532587"/>
                  </a:ext>
                </a:extLst>
              </a:tr>
              <a:tr h="648901">
                <a:tc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Laila Hazara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Rheumatology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Rheumatology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Rheumatology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Rheumatology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Respiratory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326405"/>
                  </a:ext>
                </a:extLst>
              </a:tr>
              <a:tr h="648901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Rachel Jones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707081"/>
                  </a:ext>
                </a:extLst>
              </a:tr>
              <a:tr h="619609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Ashwati Nair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Psychiatry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Cardiology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Endo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317100"/>
                  </a:ext>
                </a:extLst>
              </a:tr>
              <a:tr h="594826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Priyanka Oza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Rheumatology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Rheumatology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Rheumatology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Rheumatology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Respiratory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1993"/>
                  </a:ext>
                </a:extLst>
              </a:tr>
              <a:tr h="594826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Ella Strudley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Urology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Urology/</a:t>
                      </a:r>
                      <a:r>
                        <a:rPr lang="en-GB" sz="1200" b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AMU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5857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B2F4B-4445-440B-B3F5-AFEC954D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3E16-00A7-4AD5-845F-64687D5DC38B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BC325-8D37-407F-9516-8FFDA6AC6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196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59568-7CAC-42DE-95E5-4A5267D8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00063"/>
            <a:ext cx="10515600" cy="642938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87E394D-008B-46C8-A8B4-916D7AE003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7664439"/>
              </p:ext>
            </p:extLst>
          </p:nvPr>
        </p:nvGraphicFramePr>
        <p:xfrm>
          <a:off x="990600" y="136525"/>
          <a:ext cx="10363200" cy="6886455"/>
        </p:xfrm>
        <a:graphic>
          <a:graphicData uri="http://schemas.openxmlformats.org/drawingml/2006/table">
            <a:tbl>
              <a:tblPr/>
              <a:tblGrid>
                <a:gridCol w="10363200">
                  <a:extLst>
                    <a:ext uri="{9D8B030D-6E8A-4147-A177-3AD203B41FA5}">
                      <a16:colId xmlns:a16="http://schemas.microsoft.com/office/drawing/2014/main" val="2628578132"/>
                    </a:ext>
                  </a:extLst>
                </a:gridCol>
              </a:tblGrid>
              <a:tr h="405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FY1s: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47016"/>
                  </a:ext>
                </a:extLst>
              </a:tr>
              <a:tr h="405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AMU/ AAU: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607462"/>
                  </a:ext>
                </a:extLst>
              </a:tr>
              <a:tr h="405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Salwa Owasil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249970"/>
                  </a:ext>
                </a:extLst>
              </a:tr>
              <a:tr h="405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Endo: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80060"/>
                  </a:ext>
                </a:extLst>
              </a:tr>
              <a:tr h="405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Ricard Hughes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360662"/>
                  </a:ext>
                </a:extLst>
              </a:tr>
              <a:tr h="405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Urology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766457"/>
                  </a:ext>
                </a:extLst>
              </a:tr>
              <a:tr h="405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Alinur Kerow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2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843000"/>
                  </a:ext>
                </a:extLst>
              </a:tr>
              <a:tr h="405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GERIATRIC: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686519"/>
                  </a:ext>
                </a:extLst>
              </a:tr>
              <a:tr h="837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Thomas Oswald, Holly Harman.  Fatama (aka Saptieu) Mahdi, Yui Sasaki, Dua Malik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8529"/>
                  </a:ext>
                </a:extLst>
              </a:tr>
              <a:tr h="405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Rheumatology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460828"/>
                  </a:ext>
                </a:extLst>
              </a:tr>
              <a:tr h="405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Ilunga Kabila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238972"/>
                  </a:ext>
                </a:extLst>
              </a:tr>
              <a:tr h="405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Respiratory</a:t>
                      </a:r>
                      <a:endParaRPr lang="en-GB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428168"/>
                  </a:ext>
                </a:extLst>
              </a:tr>
              <a:tr h="374922">
                <a:tc>
                  <a:txBody>
                    <a:bodyPr/>
                    <a:lstStyle/>
                    <a:p>
                      <a:endParaRPr lang="en-GB" sz="2400"/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446719"/>
                  </a:ext>
                </a:extLst>
              </a:tr>
              <a:tr h="403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Florence Pickles, Catherine McIlroy </a:t>
                      </a:r>
                      <a:endParaRPr lang="en-GB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3918340"/>
                  </a:ext>
                </a:extLst>
              </a:tr>
              <a:tr h="403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Cardiology</a:t>
                      </a:r>
                      <a:endParaRPr lang="en-GB" sz="24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604692"/>
                  </a:ext>
                </a:extLst>
              </a:tr>
              <a:tr h="403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TBC</a:t>
                      </a:r>
                      <a:endParaRPr lang="en-GB" sz="24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544390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987AB-DFD8-4F9D-B269-F1ECE63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3E16-00A7-4AD5-845F-64687D5DC38B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46658-B23C-4C77-8D6E-5817F19CB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63618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ours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7657</TotalTime>
  <Words>955</Words>
  <Application>Microsoft Office PowerPoint</Application>
  <PresentationFormat>Widescreen</PresentationFormat>
  <Paragraphs>333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Calibri Light</vt:lpstr>
      <vt:lpstr>Helvetica Neue</vt:lpstr>
      <vt:lpstr>Lucida Sans</vt:lpstr>
      <vt:lpstr>Lucida Sans Unicode</vt:lpstr>
      <vt:lpstr>Times New Roman</vt:lpstr>
      <vt:lpstr>Verdana</vt:lpstr>
      <vt:lpstr>Wingdings</vt:lpstr>
      <vt:lpstr>Wingdings 2</vt:lpstr>
      <vt:lpstr>Wingdings 3</vt:lpstr>
      <vt:lpstr>Office Theme</vt:lpstr>
      <vt:lpstr>Concourse</vt:lpstr>
      <vt:lpstr>  </vt:lpstr>
      <vt:lpstr>Induction Sara Hampson Room Monday  24/04/2022 </vt:lpstr>
      <vt:lpstr>           Medical Students’ Induction   </vt:lpstr>
      <vt:lpstr>PowerPoint Presentation</vt:lpstr>
      <vt:lpstr>Medical Student Leads</vt:lpstr>
      <vt:lpstr>Educational and Pastoral Fellows </vt:lpstr>
      <vt:lpstr>Structured Teaching/Learning opportunity</vt:lpstr>
      <vt:lpstr> TTF1s  24 April to 16 June 2023      EDGH </vt:lpstr>
      <vt:lpstr>PowerPoint Presentation</vt:lpstr>
      <vt:lpstr>Time table </vt:lpstr>
      <vt:lpstr>Grand Round Grand Rounds on Mondays-  12:30pm lunch for 1pm Talk.  Lecture Theatre </vt:lpstr>
      <vt:lpstr>Virtual On Call and Simulation </vt:lpstr>
      <vt:lpstr>Pastoral Support </vt:lpstr>
      <vt:lpstr>ASK  and  TELL</vt:lpstr>
      <vt:lpstr>Library </vt:lpstr>
      <vt:lpstr>Attendance </vt:lpstr>
      <vt:lpstr>Places to visit in Eastbourne and surrounding areas</vt:lpstr>
      <vt:lpstr> Q&amp;A </vt:lpstr>
      <vt:lpstr>Medical Student Leads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Landon Hotels</dc:title>
  <dc:creator>Jessica Stratton</dc:creator>
  <cp:lastModifiedBy>GEOGHEGAN, Angela (EAST SUSSEX HEALTHCARE NHS TRUST)</cp:lastModifiedBy>
  <cp:revision>172</cp:revision>
  <cp:lastPrinted>2020-08-28T13:05:44Z</cp:lastPrinted>
  <dcterms:created xsi:type="dcterms:W3CDTF">2015-07-22T19:01:17Z</dcterms:created>
  <dcterms:modified xsi:type="dcterms:W3CDTF">2023-04-24T06:56:10Z</dcterms:modified>
</cp:coreProperties>
</file>