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2" r:id="rId1"/>
  </p:sldMasterIdLst>
  <p:notesMasterIdLst>
    <p:notesMasterId r:id="rId20"/>
  </p:notesMasterIdLst>
  <p:handoutMasterIdLst>
    <p:handoutMasterId r:id="rId21"/>
  </p:handoutMasterIdLst>
  <p:sldIdLst>
    <p:sldId id="278" r:id="rId2"/>
    <p:sldId id="294" r:id="rId3"/>
    <p:sldId id="299" r:id="rId4"/>
    <p:sldId id="307" r:id="rId5"/>
    <p:sldId id="301" r:id="rId6"/>
    <p:sldId id="302" r:id="rId7"/>
    <p:sldId id="295" r:id="rId8"/>
    <p:sldId id="306" r:id="rId9"/>
    <p:sldId id="308" r:id="rId10"/>
    <p:sldId id="312" r:id="rId11"/>
    <p:sldId id="303" r:id="rId12"/>
    <p:sldId id="305" r:id="rId13"/>
    <p:sldId id="296" r:id="rId14"/>
    <p:sldId id="298" r:id="rId15"/>
    <p:sldId id="309" r:id="rId16"/>
    <p:sldId id="310" r:id="rId17"/>
    <p:sldId id="313" r:id="rId18"/>
    <p:sldId id="311" r:id="rId19"/>
  </p:sldIdLst>
  <p:sldSz cx="12192000" cy="6858000"/>
  <p:notesSz cx="9774238" cy="67246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20463E5-F4FC-524F-8841-DF4B78615311}">
          <p14:sldIdLst>
            <p14:sldId id="278"/>
            <p14:sldId id="294"/>
            <p14:sldId id="299"/>
            <p14:sldId id="307"/>
            <p14:sldId id="301"/>
          </p14:sldIdLst>
        </p14:section>
        <p14:section name="Hospitality" id="{31EA6C0C-6402-3643-9688-489AE621F1F0}">
          <p14:sldIdLst>
            <p14:sldId id="302"/>
            <p14:sldId id="295"/>
            <p14:sldId id="306"/>
            <p14:sldId id="308"/>
            <p14:sldId id="312"/>
            <p14:sldId id="303"/>
            <p14:sldId id="305"/>
            <p14:sldId id="296"/>
            <p14:sldId id="298"/>
            <p14:sldId id="309"/>
            <p14:sldId id="310"/>
            <p14:sldId id="313"/>
            <p14:sldId id="31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2988"/>
    <a:srgbClr val="F6E5D0"/>
    <a:srgbClr val="5C5859"/>
    <a:srgbClr val="979892"/>
    <a:srgbClr val="989895"/>
    <a:srgbClr val="F3EBA2"/>
    <a:srgbClr val="5E2D8C"/>
    <a:srgbClr val="CD6C4D"/>
    <a:srgbClr val="0F35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71"/>
    <p:restoredTop sz="95037"/>
  </p:normalViewPr>
  <p:slideViewPr>
    <p:cSldViewPr snapToObjects="1">
      <p:cViewPr varScale="1">
        <p:scale>
          <a:sx n="86" d="100"/>
          <a:sy n="86" d="100"/>
        </p:scale>
        <p:origin x="90" y="600"/>
      </p:cViewPr>
      <p:guideLst>
        <p:guide orient="horz" pos="2160"/>
        <p:guide pos="3840"/>
      </p:guideLst>
    </p:cSldViewPr>
  </p:slideViewPr>
  <p:notesTextViewPr>
    <p:cViewPr>
      <p:scale>
        <a:sx n="1" d="1"/>
        <a:sy n="1" d="1"/>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4235503" cy="336233"/>
          </a:xfrm>
          <a:prstGeom prst="rect">
            <a:avLst/>
          </a:prstGeom>
        </p:spPr>
        <p:txBody>
          <a:bodyPr vert="horz" lIns="90167" tIns="45082" rIns="90167" bIns="45082" rtlCol="0"/>
          <a:lstStyle>
            <a:lvl1pPr algn="l">
              <a:defRPr sz="1200"/>
            </a:lvl1pPr>
          </a:lstStyle>
          <a:p>
            <a:endParaRPr lang="en-GB" dirty="0"/>
          </a:p>
        </p:txBody>
      </p:sp>
      <p:sp>
        <p:nvSpPr>
          <p:cNvPr id="3" name="Date Placeholder 2"/>
          <p:cNvSpPr>
            <a:spLocks noGrp="1"/>
          </p:cNvSpPr>
          <p:nvPr>
            <p:ph type="dt" sz="quarter" idx="1"/>
          </p:nvPr>
        </p:nvSpPr>
        <p:spPr>
          <a:xfrm>
            <a:off x="5536474" y="3"/>
            <a:ext cx="4235503" cy="336233"/>
          </a:xfrm>
          <a:prstGeom prst="rect">
            <a:avLst/>
          </a:prstGeom>
        </p:spPr>
        <p:txBody>
          <a:bodyPr vert="horz" lIns="90167" tIns="45082" rIns="90167" bIns="45082" rtlCol="0"/>
          <a:lstStyle>
            <a:lvl1pPr algn="r">
              <a:defRPr sz="1200"/>
            </a:lvl1pPr>
          </a:lstStyle>
          <a:p>
            <a:fld id="{7172A555-CCFA-41A9-B5FD-1FE1B55CC67A}" type="datetimeFigureOut">
              <a:rPr lang="en-GB" smtClean="0"/>
              <a:t>30/08/2023</a:t>
            </a:fld>
            <a:endParaRPr lang="en-GB" dirty="0"/>
          </a:p>
        </p:txBody>
      </p:sp>
      <p:sp>
        <p:nvSpPr>
          <p:cNvPr id="4" name="Footer Placeholder 3"/>
          <p:cNvSpPr>
            <a:spLocks noGrp="1"/>
          </p:cNvSpPr>
          <p:nvPr>
            <p:ph type="ftr" sz="quarter" idx="2"/>
          </p:nvPr>
        </p:nvSpPr>
        <p:spPr>
          <a:xfrm>
            <a:off x="1" y="6387253"/>
            <a:ext cx="4235503" cy="336233"/>
          </a:xfrm>
          <a:prstGeom prst="rect">
            <a:avLst/>
          </a:prstGeom>
        </p:spPr>
        <p:txBody>
          <a:bodyPr vert="horz" lIns="90167" tIns="45082" rIns="90167" bIns="45082" rtlCol="0" anchor="b"/>
          <a:lstStyle>
            <a:lvl1pPr algn="l">
              <a:defRPr sz="1200"/>
            </a:lvl1pPr>
          </a:lstStyle>
          <a:p>
            <a:endParaRPr lang="en-GB" dirty="0"/>
          </a:p>
        </p:txBody>
      </p:sp>
      <p:sp>
        <p:nvSpPr>
          <p:cNvPr id="5" name="Slide Number Placeholder 4"/>
          <p:cNvSpPr>
            <a:spLocks noGrp="1"/>
          </p:cNvSpPr>
          <p:nvPr>
            <p:ph type="sldNum" sz="quarter" idx="3"/>
          </p:nvPr>
        </p:nvSpPr>
        <p:spPr>
          <a:xfrm>
            <a:off x="5536474" y="6387253"/>
            <a:ext cx="4235503" cy="336233"/>
          </a:xfrm>
          <a:prstGeom prst="rect">
            <a:avLst/>
          </a:prstGeom>
        </p:spPr>
        <p:txBody>
          <a:bodyPr vert="horz" lIns="90167" tIns="45082" rIns="90167" bIns="45082" rtlCol="0" anchor="b"/>
          <a:lstStyle>
            <a:lvl1pPr algn="r">
              <a:defRPr sz="1200"/>
            </a:lvl1pPr>
          </a:lstStyle>
          <a:p>
            <a:fld id="{36B68D36-C5A3-4758-9B09-F6C27E36F10D}" type="slidenum">
              <a:rPr lang="en-GB" smtClean="0"/>
              <a:t>‹#›</a:t>
            </a:fld>
            <a:endParaRPr lang="en-GB" dirty="0"/>
          </a:p>
        </p:txBody>
      </p:sp>
    </p:spTree>
    <p:extLst>
      <p:ext uri="{BB962C8B-B14F-4D97-AF65-F5344CB8AC3E}">
        <p14:creationId xmlns:p14="http://schemas.microsoft.com/office/powerpoint/2010/main" val="269188977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235503" cy="337400"/>
          </a:xfrm>
          <a:prstGeom prst="rect">
            <a:avLst/>
          </a:prstGeom>
        </p:spPr>
        <p:txBody>
          <a:bodyPr vert="horz" lIns="90167" tIns="45082" rIns="90167" bIns="45082" rtlCol="0"/>
          <a:lstStyle>
            <a:lvl1pPr algn="l">
              <a:defRPr sz="1200"/>
            </a:lvl1pPr>
          </a:lstStyle>
          <a:p>
            <a:endParaRPr lang="en-US" dirty="0"/>
          </a:p>
        </p:txBody>
      </p:sp>
      <p:sp>
        <p:nvSpPr>
          <p:cNvPr id="3" name="Date Placeholder 2"/>
          <p:cNvSpPr>
            <a:spLocks noGrp="1"/>
          </p:cNvSpPr>
          <p:nvPr>
            <p:ph type="dt" idx="1"/>
          </p:nvPr>
        </p:nvSpPr>
        <p:spPr>
          <a:xfrm>
            <a:off x="5536474" y="1"/>
            <a:ext cx="4235503" cy="337400"/>
          </a:xfrm>
          <a:prstGeom prst="rect">
            <a:avLst/>
          </a:prstGeom>
        </p:spPr>
        <p:txBody>
          <a:bodyPr vert="horz" lIns="90167" tIns="45082" rIns="90167" bIns="45082" rtlCol="0"/>
          <a:lstStyle>
            <a:lvl1pPr algn="r">
              <a:defRPr sz="1200"/>
            </a:lvl1pPr>
          </a:lstStyle>
          <a:p>
            <a:fld id="{1B2D9F92-FFA9-D244-BCF5-97EE79A54DDF}" type="datetimeFigureOut">
              <a:rPr lang="en-US" smtClean="0"/>
              <a:t>8/30/2023</a:t>
            </a:fld>
            <a:endParaRPr lang="en-US" dirty="0"/>
          </a:p>
        </p:txBody>
      </p:sp>
      <p:sp>
        <p:nvSpPr>
          <p:cNvPr id="4" name="Slide Image Placeholder 3"/>
          <p:cNvSpPr>
            <a:spLocks noGrp="1" noRot="1" noChangeAspect="1"/>
          </p:cNvSpPr>
          <p:nvPr>
            <p:ph type="sldImg" idx="2"/>
          </p:nvPr>
        </p:nvSpPr>
        <p:spPr>
          <a:xfrm>
            <a:off x="2870200" y="839788"/>
            <a:ext cx="4033838" cy="2270125"/>
          </a:xfrm>
          <a:prstGeom prst="rect">
            <a:avLst/>
          </a:prstGeom>
          <a:noFill/>
          <a:ln w="12700">
            <a:solidFill>
              <a:prstClr val="black"/>
            </a:solidFill>
          </a:ln>
        </p:spPr>
        <p:txBody>
          <a:bodyPr vert="horz" lIns="90167" tIns="45082" rIns="90167" bIns="45082" rtlCol="0" anchor="ctr"/>
          <a:lstStyle/>
          <a:p>
            <a:endParaRPr lang="en-US" dirty="0"/>
          </a:p>
        </p:txBody>
      </p:sp>
      <p:sp>
        <p:nvSpPr>
          <p:cNvPr id="5" name="Notes Placeholder 4"/>
          <p:cNvSpPr>
            <a:spLocks noGrp="1"/>
          </p:cNvSpPr>
          <p:nvPr>
            <p:ph type="body" sz="quarter" idx="3"/>
          </p:nvPr>
        </p:nvSpPr>
        <p:spPr>
          <a:xfrm>
            <a:off x="977424" y="3236238"/>
            <a:ext cx="7819390" cy="2647832"/>
          </a:xfrm>
          <a:prstGeom prst="rect">
            <a:avLst/>
          </a:prstGeom>
        </p:spPr>
        <p:txBody>
          <a:bodyPr vert="horz" lIns="90167" tIns="45082" rIns="90167" bIns="450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387254"/>
            <a:ext cx="4235503" cy="337399"/>
          </a:xfrm>
          <a:prstGeom prst="rect">
            <a:avLst/>
          </a:prstGeom>
        </p:spPr>
        <p:txBody>
          <a:bodyPr vert="horz" lIns="90167" tIns="45082" rIns="90167" bIns="450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5536474" y="6387254"/>
            <a:ext cx="4235503" cy="337399"/>
          </a:xfrm>
          <a:prstGeom prst="rect">
            <a:avLst/>
          </a:prstGeom>
        </p:spPr>
        <p:txBody>
          <a:bodyPr vert="horz" lIns="90167" tIns="45082" rIns="90167" bIns="45082" rtlCol="0" anchor="b"/>
          <a:lstStyle>
            <a:lvl1pPr algn="r">
              <a:defRPr sz="1200"/>
            </a:lvl1pPr>
          </a:lstStyle>
          <a:p>
            <a:fld id="{C3734930-EC73-4046-9461-4FB0CB82227D}" type="slidenum">
              <a:rPr lang="en-US" smtClean="0"/>
              <a:t>‹#›</a:t>
            </a:fld>
            <a:endParaRPr lang="en-US" dirty="0"/>
          </a:p>
        </p:txBody>
      </p:sp>
    </p:spTree>
    <p:extLst>
      <p:ext uri="{BB962C8B-B14F-4D97-AF65-F5344CB8AC3E}">
        <p14:creationId xmlns:p14="http://schemas.microsoft.com/office/powerpoint/2010/main" val="143521818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839788"/>
            <a:ext cx="4033838" cy="22701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5771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591D91-57E8-45DC-A307-ED8D4DFC7B78}" type="datetime1">
              <a:rPr lang="en-US" smtClean="0"/>
              <a:t>8/30/2023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FC1E4-1ADE-EA44-ADE0-4E66E9FAE87F}"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7DADAE-DE32-4EBC-ADA5-256FF6532F1F}" type="datetime1">
              <a:rPr lang="en-US" smtClean="0"/>
              <a:t>8/30/2023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FC1E4-1ADE-EA44-ADE0-4E66E9FAE87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4A51F79-0CE6-4D4F-9A39-9B92784ECDFB}" type="datetime1">
              <a:rPr lang="en-US" smtClean="0"/>
              <a:t>8/30/2023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FC1E4-1ADE-EA44-ADE0-4E66E9FAE87F}" type="slidenum">
              <a:rPr lang="en-US" smtClean="0"/>
              <a:t>‹#›</a:t>
            </a:fld>
            <a:endParaRPr lang="en-US" dirty="0"/>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oga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826A7A-A53C-4613-9860-9DA94D70654D}" type="datetime1">
              <a:rPr lang="en-US" smtClean="0"/>
              <a:t>8/30/2023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DFC1E4-1ADE-EA44-ADE0-4E66E9FAE87F}" type="slidenum">
              <a:rPr lang="en-US" smtClean="0"/>
              <a:t>‹#›</a:t>
            </a:fld>
            <a:endParaRPr lang="en-US" dirty="0"/>
          </a:p>
        </p:txBody>
      </p:sp>
      <p:sp>
        <p:nvSpPr>
          <p:cNvPr id="7" name="Content Placeholder 6"/>
          <p:cNvSpPr>
            <a:spLocks noGrp="1"/>
          </p:cNvSpPr>
          <p:nvPr>
            <p:ph sz="quarter" idx="13"/>
          </p:nvPr>
        </p:nvSpPr>
        <p:spPr>
          <a:xfrm>
            <a:off x="1096963" y="1897067"/>
            <a:ext cx="10058400" cy="4162425"/>
          </a:xfrm>
        </p:spPr>
        <p:txBody>
          <a:bodyPr>
            <a:normAutofit/>
          </a:bodyPr>
          <a:lstStyle>
            <a:lvl1pPr marL="0" indent="0" algn="ctr">
              <a:buNone/>
              <a:defRPr sz="4400">
                <a:latin typeface="Helvetica Neue" charset="0"/>
                <a:ea typeface="Helvetica Neue" charset="0"/>
                <a:cs typeface="Helvetica Neue" charset="0"/>
              </a:defRPr>
            </a:lvl1pPr>
          </a:lstStyle>
          <a:p>
            <a:pPr lvl="0"/>
            <a:endParaRPr lang="en-US" dirty="0"/>
          </a:p>
          <a:p>
            <a:pPr lvl="0"/>
            <a:endParaRPr lang="en-US" dirty="0"/>
          </a:p>
          <a:p>
            <a:pPr lvl="0"/>
            <a:r>
              <a:rPr lang="en-US" dirty="0"/>
              <a:t>Click to edit Master text styles</a:t>
            </a:r>
          </a:p>
        </p:txBody>
      </p:sp>
    </p:spTree>
    <p:extLst>
      <p:ext uri="{BB962C8B-B14F-4D97-AF65-F5344CB8AC3E}">
        <p14:creationId xmlns:p14="http://schemas.microsoft.com/office/powerpoint/2010/main" val="1974571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245461-FFAD-47AC-80FC-9EC6CEA53234}" type="datetime1">
              <a:rPr lang="en-US" smtClean="0"/>
              <a:t>8/30/2023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DFC1E4-1ADE-EA44-ADE0-4E66E9FAE87F}" type="slidenum">
              <a:rPr lang="en-US" smtClean="0"/>
              <a:t>‹#›</a:t>
            </a:fld>
            <a:endParaRPr lang="en-US" dirty="0"/>
          </a:p>
        </p:txBody>
      </p:sp>
    </p:spTree>
    <p:extLst>
      <p:ext uri="{BB962C8B-B14F-4D97-AF65-F5344CB8AC3E}">
        <p14:creationId xmlns:p14="http://schemas.microsoft.com/office/powerpoint/2010/main" val="1849552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F924EB-80BF-4C3B-94E4-15ACF9F9FDD4}" type="datetime1">
              <a:rPr lang="en-US" smtClean="0"/>
              <a:t>8/30/2023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FC1E4-1ADE-EA44-ADE0-4E66E9FAE87F}" type="slidenum">
              <a:rPr lang="en-US" smtClean="0"/>
              <a:t>‹#›</a:t>
            </a:fld>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ACBF92-6495-44E7-9D6B-6E958FD38956}" type="datetime1">
              <a:rPr lang="en-US" smtClean="0"/>
              <a:t>8/30/2023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DFC1E4-1ADE-EA44-ADE0-4E66E9FAE87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D5123DC0-5208-4EEF-822C-EF9088462203}" type="datetime1">
              <a:rPr lang="en-US" smtClean="0"/>
              <a:t>8/30/2023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DFC1E4-1ADE-EA44-ADE0-4E66E9FAE87F}" type="slidenum">
              <a:rPr lang="en-US" smtClean="0"/>
              <a:t>‹#›</a:t>
            </a:fld>
            <a:endParaRPr lang="en-US" dirty="0"/>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505D7B-2E30-481D-8091-7E4B859A66F0}" type="datetime1">
              <a:rPr lang="en-US" smtClean="0"/>
              <a:t>8/30/2023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DFC1E4-1ADE-EA44-ADE0-4E66E9FAE87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A29141-0D60-49A9-B938-53965FAF1E61}" type="datetime1">
              <a:rPr lang="en-US" smtClean="0"/>
              <a:t>8/30/2023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DFC1E4-1ADE-EA44-ADE0-4E66E9FAE87F}"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A599829-2D9C-43C2-8ECB-C944D3DEE188}" type="datetime1">
              <a:rPr lang="en-US" smtClean="0"/>
              <a:t>8/30/2023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DFC1E4-1ADE-EA44-ADE0-4E66E9FAE87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7BCFDD5-78A1-43F6-B2E4-F8536A773D06}" type="datetime1">
              <a:rPr lang="en-US" smtClean="0"/>
              <a:t>8/30/2023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DFC1E4-1ADE-EA44-ADE0-4E66E9FAE87F}" type="slidenum">
              <a:rPr lang="en-US" smtClean="0"/>
              <a:t>‹#›</a:t>
            </a:fld>
            <a:endParaRPr lang="en-US" dirty="0"/>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28347-08FB-406F-A7C7-304E1F6001AC}" type="datetime1">
              <a:rPr lang="en-US" smtClean="0"/>
              <a:t>8/30/2023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DFC1E4-1ADE-EA44-ADE0-4E66E9FAE87F}" type="slidenum">
              <a:rPr lang="en-US" smtClean="0"/>
              <a:t>‹#›</a:t>
            </a:fld>
            <a:endParaRPr lang="en-US" dirty="0"/>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F43760CF-6B70-4EBE-B36F-F331526BB184}" type="datetime1">
              <a:rPr lang="en-US" smtClean="0"/>
              <a:t>8/30/2023</a:t>
            </a:fld>
            <a:endParaRPr lang="en-US" dirty="0"/>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7EDFC1E4-1ADE-EA44-ADE0-4E66E9FAE87F}" type="slidenum">
              <a:rPr lang="en-US" smtClean="0"/>
              <a:t>‹#›</a:t>
            </a:fld>
            <a:endParaRPr lang="en-US" dirty="0"/>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09" r:id="rId12"/>
    <p:sldLayoutId id="2147483708" r:id="rId13"/>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hyperlink" Target="https://optivostudents.co.uk/halls/Student-Halls/Welkin-Hall,-Eastbourne.aspx"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skiddle.com/whats-on/Hastings/Hastings-Pier/" TargetMode="External"/><Relationship Id="rId2" Type="http://schemas.openxmlformats.org/officeDocument/2006/relationships/hyperlink" Target="https://www.hastings.gov.uk/visiting" TargetMode="Externa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hastingsflyer.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visiteastbourne.com/"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mailto:pyi.tint@nhs.net" TargetMode="External"/><Relationship Id="rId13" Type="http://schemas.openxmlformats.org/officeDocument/2006/relationships/hyperlink" Target="mailto:james.speed2@nhs.net" TargetMode="External"/><Relationship Id="rId3" Type="http://schemas.openxmlformats.org/officeDocument/2006/relationships/hyperlink" Target="mailto:bao.jkhuu@nhs.net" TargetMode="External"/><Relationship Id="rId7" Type="http://schemas.openxmlformats.org/officeDocument/2006/relationships/hyperlink" Target="mailto:ellen.wikenfors@nhs.net" TargetMode="External"/><Relationship Id="rId12" Type="http://schemas.openxmlformats.org/officeDocument/2006/relationships/hyperlink" Target="mailto:amina.akhtar6@nhs.net" TargetMode="External"/><Relationship Id="rId2" Type="http://schemas.openxmlformats.org/officeDocument/2006/relationships/hyperlink" Target="mailto:taiba.suddek@nhs.net" TargetMode="External"/><Relationship Id="rId1" Type="http://schemas.openxmlformats.org/officeDocument/2006/relationships/slideLayout" Target="../slideLayouts/slideLayout2.xml"/><Relationship Id="rId6" Type="http://schemas.openxmlformats.org/officeDocument/2006/relationships/hyperlink" Target="mailto:joshua.king2@nhs.net" TargetMode="External"/><Relationship Id="rId11" Type="http://schemas.openxmlformats.org/officeDocument/2006/relationships/hyperlink" Target="mailto:stephanie.ketley1@nhs.net" TargetMode="External"/><Relationship Id="rId5" Type="http://schemas.openxmlformats.org/officeDocument/2006/relationships/hyperlink" Target="mailto:l.valisena@nhs.net" TargetMode="External"/><Relationship Id="rId10" Type="http://schemas.openxmlformats.org/officeDocument/2006/relationships/hyperlink" Target="mailto:laura.conway5@nhs.net" TargetMode="External"/><Relationship Id="rId4" Type="http://schemas.openxmlformats.org/officeDocument/2006/relationships/hyperlink" Target="mailto:dina.sulit@nhs.net" TargetMode="External"/><Relationship Id="rId9" Type="http://schemas.openxmlformats.org/officeDocument/2006/relationships/hyperlink" Target="mailto:m.al-ghazi@nhs.net" TargetMode="External"/><Relationship Id="rId14" Type="http://schemas.openxmlformats.org/officeDocument/2006/relationships/hyperlink" Target="mailto:muhammad.chaudhry16@nhs.n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mailto:esh-tr.libraryservices@nhs.net" TargetMode="External"/><Relationship Id="rId1" Type="http://schemas.openxmlformats.org/officeDocument/2006/relationships/slideLayout" Target="../slideLayouts/slideLayout2.xml"/><Relationship Id="rId4" Type="http://schemas.openxmlformats.org/officeDocument/2006/relationships/image" Target="https://encrypted-tbn0.gstatic.com/images?q=tbn%3AANd9GcSSg6IVqbbG671WVS2gpY0rWgn6jHye_icdzLDBPM_Bbajw4O5P&amp;usqp=CA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mailto:daniel.hanlon@theroostgroup.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pic>
        <p:nvPicPr>
          <p:cNvPr id="2052" name="Picture 4" descr="View towards Hastings Harbour and Old T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2681591"/>
            <a:ext cx="5829300" cy="388620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828800" y="3556001"/>
            <a:ext cx="8534400" cy="787399"/>
          </a:xfrm>
        </p:spPr>
        <p:txBody>
          <a:bodyPr>
            <a:noAutofit/>
          </a:bodyPr>
          <a:lstStyle/>
          <a:p>
            <a:pPr algn="ctr">
              <a:lnSpc>
                <a:spcPct val="107000"/>
              </a:lnSpc>
              <a:spcAft>
                <a:spcPts val="0"/>
              </a:spcAft>
              <a:tabLst>
                <a:tab pos="2852420" algn="ctr"/>
              </a:tabLst>
            </a:pPr>
            <a:r>
              <a:rPr lang="en-GB" sz="3200" b="1" dirty="0">
                <a:solidFill>
                  <a:schemeClr val="bg1"/>
                </a:solidFill>
                <a:effectLst/>
                <a:latin typeface="Calibri"/>
                <a:ea typeface="Calibri"/>
                <a:cs typeface="Calibri"/>
              </a:rPr>
              <a:t>Welcome </a:t>
            </a:r>
          </a:p>
          <a:p>
            <a:pPr algn="ctr">
              <a:lnSpc>
                <a:spcPct val="107000"/>
              </a:lnSpc>
              <a:spcAft>
                <a:spcPts val="0"/>
              </a:spcAft>
              <a:tabLst>
                <a:tab pos="2852420" algn="ctr"/>
              </a:tabLst>
            </a:pPr>
            <a:r>
              <a:rPr lang="en-GB" sz="3200" b="1" dirty="0">
                <a:solidFill>
                  <a:schemeClr val="bg1"/>
                </a:solidFill>
                <a:latin typeface="Calibri"/>
                <a:ea typeface="Calibri"/>
                <a:cs typeface="Calibri"/>
              </a:rPr>
              <a:t>To ESHT &amp;</a:t>
            </a:r>
          </a:p>
          <a:p>
            <a:pPr algn="ctr">
              <a:lnSpc>
                <a:spcPct val="107000"/>
              </a:lnSpc>
              <a:spcAft>
                <a:spcPts val="0"/>
              </a:spcAft>
              <a:tabLst>
                <a:tab pos="2852420" algn="ctr"/>
              </a:tabLst>
            </a:pPr>
            <a:r>
              <a:rPr lang="en-GB" sz="3200" b="1" dirty="0">
                <a:solidFill>
                  <a:schemeClr val="bg1"/>
                </a:solidFill>
                <a:effectLst/>
                <a:latin typeface="Calibri"/>
                <a:ea typeface="Calibri"/>
                <a:cs typeface="Calibri"/>
              </a:rPr>
              <a:t>The Conquest Hospital and EDGH</a:t>
            </a:r>
          </a:p>
          <a:p>
            <a:pPr algn="ctr">
              <a:lnSpc>
                <a:spcPct val="107000"/>
              </a:lnSpc>
              <a:spcAft>
                <a:spcPts val="0"/>
              </a:spcAft>
              <a:tabLst>
                <a:tab pos="2852420" algn="ctr"/>
              </a:tabLst>
            </a:pPr>
            <a:r>
              <a:rPr lang="en-GB" sz="3200" b="1" dirty="0">
                <a:solidFill>
                  <a:schemeClr val="bg1"/>
                </a:solidFill>
                <a:latin typeface="Calibri"/>
                <a:ea typeface="Calibri"/>
                <a:cs typeface="Calibri"/>
              </a:rPr>
              <a:t>BSMS year 4 Paediatrics</a:t>
            </a:r>
            <a:endParaRPr lang="en-GB" sz="3200" b="1" dirty="0">
              <a:solidFill>
                <a:schemeClr val="bg1"/>
              </a:solidFill>
              <a:effectLst/>
              <a:latin typeface="Calibri"/>
              <a:ea typeface="Calibri"/>
              <a:cs typeface="Calibri"/>
            </a:endParaRPr>
          </a:p>
          <a:p>
            <a:pPr algn="ctr">
              <a:lnSpc>
                <a:spcPct val="107000"/>
              </a:lnSpc>
              <a:spcAft>
                <a:spcPts val="0"/>
              </a:spcAft>
              <a:tabLst>
                <a:tab pos="2852420" algn="ctr"/>
              </a:tabLst>
            </a:pPr>
            <a:r>
              <a:rPr lang="en-GB" sz="5400" b="1" dirty="0">
                <a:solidFill>
                  <a:srgbClr val="00B0F0"/>
                </a:solidFill>
                <a:effectLst/>
                <a:latin typeface="Calibri"/>
                <a:ea typeface="Calibri"/>
                <a:cs typeface="Calibri"/>
              </a:rPr>
              <a:t>  </a:t>
            </a:r>
            <a:r>
              <a:rPr lang="en-GB" sz="5400" b="1" dirty="0">
                <a:solidFill>
                  <a:schemeClr val="accent1">
                    <a:lumMod val="75000"/>
                  </a:schemeClr>
                </a:solidFill>
                <a:effectLst/>
                <a:latin typeface="Calibri"/>
                <a:ea typeface="Calibri"/>
                <a:cs typeface="Calibri"/>
              </a:rPr>
              <a:t> </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2700" y="0"/>
            <a:ext cx="12179300" cy="2667000"/>
          </a:xfrm>
          <a:prstGeom prst="rect">
            <a:avLst/>
          </a:prstGeom>
        </p:spPr>
      </p:pic>
    </p:spTree>
    <p:extLst>
      <p:ext uri="{BB962C8B-B14F-4D97-AF65-F5344CB8AC3E}">
        <p14:creationId xmlns:p14="http://schemas.microsoft.com/office/powerpoint/2010/main" val="1230967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GB" dirty="0"/>
              <a:t>Whilst attending the EDGH site your accommodation is provided by </a:t>
            </a:r>
            <a:r>
              <a:rPr lang="en-GB" dirty="0" err="1"/>
              <a:t>Optivo</a:t>
            </a:r>
            <a:r>
              <a:rPr lang="en-GB" dirty="0"/>
              <a:t> off site accommodation, Welkin Halls of Residence, </a:t>
            </a:r>
            <a:r>
              <a:rPr lang="en-GB" dirty="0" err="1"/>
              <a:t>Gaudick</a:t>
            </a:r>
            <a:r>
              <a:rPr lang="en-GB" dirty="0"/>
              <a:t> Rd, Eastbourne. BN20 7SH. 24/7 staffed reception</a:t>
            </a:r>
          </a:p>
          <a:p>
            <a:r>
              <a:rPr lang="en-GB" u="sng" dirty="0">
                <a:hlinkClick r:id="rId2"/>
              </a:rPr>
              <a:t>https://optivostudents.co.uk/halls/Student-Halls/Welkin-Hall,-Eastbourne.aspx</a:t>
            </a:r>
            <a:r>
              <a:rPr lang="en-GB" dirty="0"/>
              <a:t> </a:t>
            </a:r>
          </a:p>
          <a:p>
            <a:r>
              <a:rPr lang="en-GB" dirty="0"/>
              <a:t>They will have contacted you separately with your instructions for attending accommodation and getting your keys.</a:t>
            </a:r>
          </a:p>
          <a:p>
            <a:r>
              <a:rPr lang="en-GB" dirty="0"/>
              <a:t>If you have any accommodation issues, please contact </a:t>
            </a:r>
            <a:r>
              <a:rPr lang="en-GB" dirty="0" err="1"/>
              <a:t>Optivo</a:t>
            </a:r>
            <a:r>
              <a:rPr lang="en-GB" dirty="0"/>
              <a:t> but also remember to inform us so that we can support you.</a:t>
            </a:r>
          </a:p>
          <a:p>
            <a:r>
              <a:rPr lang="en-GB" dirty="0"/>
              <a:t>Upon departure please leave your key in accordance to </a:t>
            </a:r>
            <a:r>
              <a:rPr lang="en-GB" dirty="0" err="1"/>
              <a:t>Optivo’s</a:t>
            </a:r>
            <a:r>
              <a:rPr lang="en-GB" dirty="0"/>
              <a:t> instructions</a:t>
            </a:r>
          </a:p>
          <a:p>
            <a:r>
              <a:rPr lang="en-GB" dirty="0"/>
              <a:t>Please also remember to return your student ID badge to the Post Grad Ed Office. </a:t>
            </a:r>
          </a:p>
          <a:p>
            <a:r>
              <a:rPr lang="en-GB" b="1" dirty="0"/>
              <a:t>For rotation 3 only –if at EDGH after swapping over please note that your last week (3</a:t>
            </a:r>
            <a:r>
              <a:rPr lang="en-GB" b="1" baseline="30000" dirty="0"/>
              <a:t>rd</a:t>
            </a:r>
            <a:r>
              <a:rPr lang="en-GB" b="1" dirty="0"/>
              <a:t> to 6</a:t>
            </a:r>
            <a:r>
              <a:rPr lang="en-GB" b="1" baseline="30000" dirty="0"/>
              <a:t>th</a:t>
            </a:r>
            <a:r>
              <a:rPr lang="en-GB" b="1" dirty="0"/>
              <a:t> Jan) will be onsite accommodation at EDGH and you will be contacted separately about this</a:t>
            </a:r>
          </a:p>
          <a:p>
            <a:endParaRPr lang="en-GB" dirty="0"/>
          </a:p>
        </p:txBody>
      </p:sp>
      <p:sp>
        <p:nvSpPr>
          <p:cNvPr id="5" name="Title 4"/>
          <p:cNvSpPr>
            <a:spLocks noGrp="1"/>
          </p:cNvSpPr>
          <p:nvPr>
            <p:ph type="title"/>
          </p:nvPr>
        </p:nvSpPr>
        <p:spPr/>
        <p:txBody>
          <a:bodyPr/>
          <a:lstStyle/>
          <a:p>
            <a:r>
              <a:rPr lang="en-GB" dirty="0"/>
              <a:t>Accommodation EDGH</a:t>
            </a:r>
          </a:p>
        </p:txBody>
      </p:sp>
    </p:spTree>
    <p:extLst>
      <p:ext uri="{BB962C8B-B14F-4D97-AF65-F5344CB8AC3E}">
        <p14:creationId xmlns:p14="http://schemas.microsoft.com/office/powerpoint/2010/main" val="1438073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650582" y="3172100"/>
            <a:ext cx="2901948" cy="2456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09980" y="76200"/>
            <a:ext cx="10058400" cy="1450757"/>
          </a:xfrm>
        </p:spPr>
        <p:txBody>
          <a:bodyPr>
            <a:noAutofit/>
          </a:bodyPr>
          <a:lstStyle/>
          <a:p>
            <a:br>
              <a:rPr lang="fr-FR" sz="3200" b="1" dirty="0">
                <a:solidFill>
                  <a:schemeClr val="bg1"/>
                </a:solidFill>
              </a:rPr>
            </a:br>
            <a:r>
              <a:rPr lang="fr-FR" sz="3200" b="1" dirty="0">
                <a:solidFill>
                  <a:schemeClr val="bg1"/>
                </a:solidFill>
              </a:rPr>
              <a:t>Support:</a:t>
            </a:r>
            <a:br>
              <a:rPr lang="fr-FR" sz="3200" b="1" dirty="0">
                <a:solidFill>
                  <a:schemeClr val="bg1"/>
                </a:solidFill>
              </a:rPr>
            </a:br>
            <a:r>
              <a:rPr lang="fr-FR" sz="3200" b="1" dirty="0">
                <a:solidFill>
                  <a:schemeClr val="bg1"/>
                </a:solidFill>
              </a:rPr>
              <a:t> Pastoral and </a:t>
            </a:r>
            <a:r>
              <a:rPr lang="fr-FR" sz="3200" b="1" dirty="0" err="1">
                <a:solidFill>
                  <a:schemeClr val="bg1"/>
                </a:solidFill>
              </a:rPr>
              <a:t>Chaplaincy</a:t>
            </a:r>
            <a:br>
              <a:rPr lang="fr-FR" sz="3200" dirty="0">
                <a:solidFill>
                  <a:schemeClr val="tx1"/>
                </a:solidFill>
              </a:rPr>
            </a:br>
            <a:endParaRPr lang="en-GB" sz="3200" dirty="0">
              <a:solidFill>
                <a:schemeClr val="tx1"/>
              </a:solidFill>
            </a:endParaRP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4551" y="3527773"/>
            <a:ext cx="2810168"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2059021"/>
            <a:ext cx="9245354" cy="4278094"/>
          </a:xfrm>
          <a:prstGeom prst="rect">
            <a:avLst/>
          </a:prstGeom>
          <a:noFill/>
        </p:spPr>
        <p:txBody>
          <a:bodyPr wrap="square" rtlCol="0">
            <a:spAutoFit/>
          </a:bodyPr>
          <a:lstStyle/>
          <a:p>
            <a:pPr lvl="0"/>
            <a:r>
              <a:rPr lang="en-GB" sz="3200" b="1" dirty="0">
                <a:solidFill>
                  <a:srgbClr val="31B6FD">
                    <a:lumMod val="75000"/>
                  </a:srgbClr>
                </a:solidFill>
                <a:latin typeface="Candara"/>
              </a:rPr>
              <a:t>Care First  / Our Values</a:t>
            </a:r>
          </a:p>
          <a:p>
            <a:pPr lvl="0"/>
            <a:r>
              <a:rPr lang="en-GB" sz="3200" b="1" dirty="0">
                <a:solidFill>
                  <a:srgbClr val="31B6FD">
                    <a:lumMod val="75000"/>
                  </a:srgbClr>
                </a:solidFill>
                <a:latin typeface="Candara"/>
              </a:rPr>
              <a:t>Pastoral Fellows:</a:t>
            </a:r>
          </a:p>
          <a:p>
            <a:pPr lvl="0"/>
            <a:r>
              <a:rPr lang="en-GB" sz="3200" b="1" dirty="0">
                <a:solidFill>
                  <a:srgbClr val="31B6FD">
                    <a:lumMod val="75000"/>
                  </a:srgbClr>
                </a:solidFill>
                <a:latin typeface="Candara"/>
              </a:rPr>
              <a:t>Jolie Wilkinson (</a:t>
            </a:r>
            <a:r>
              <a:rPr lang="en-GB" sz="3200" b="1" dirty="0" err="1">
                <a:solidFill>
                  <a:srgbClr val="31B6FD">
                    <a:lumMod val="75000"/>
                  </a:srgbClr>
                </a:solidFill>
                <a:latin typeface="Candara"/>
              </a:rPr>
              <a:t>Conq</a:t>
            </a:r>
            <a:r>
              <a:rPr lang="en-GB" sz="3200" b="1" dirty="0">
                <a:solidFill>
                  <a:srgbClr val="31B6FD">
                    <a:lumMod val="75000"/>
                  </a:srgbClr>
                </a:solidFill>
                <a:latin typeface="Candara"/>
              </a:rPr>
              <a:t>)</a:t>
            </a:r>
          </a:p>
          <a:p>
            <a:pPr lvl="0"/>
            <a:r>
              <a:rPr lang="en-GB" sz="3200" b="1" dirty="0">
                <a:solidFill>
                  <a:srgbClr val="31B6FD">
                    <a:lumMod val="75000"/>
                  </a:srgbClr>
                </a:solidFill>
                <a:latin typeface="Candara"/>
              </a:rPr>
              <a:t>and Paul Gosling (EDGH)</a:t>
            </a:r>
          </a:p>
          <a:p>
            <a:pPr lvl="0"/>
            <a:r>
              <a:rPr lang="en-GB" sz="3200" b="1" dirty="0">
                <a:solidFill>
                  <a:srgbClr val="31B6FD">
                    <a:lumMod val="75000"/>
                  </a:srgbClr>
                </a:solidFill>
                <a:latin typeface="Candara"/>
              </a:rPr>
              <a:t>And Chaplaincy Team  </a:t>
            </a:r>
          </a:p>
          <a:p>
            <a:pPr lvl="0"/>
            <a:r>
              <a:rPr lang="en-GB" sz="3200" b="1" dirty="0">
                <a:solidFill>
                  <a:srgbClr val="31B6FD">
                    <a:lumMod val="75000"/>
                  </a:srgbClr>
                </a:solidFill>
                <a:latin typeface="Candara"/>
              </a:rPr>
              <a:t>                                    </a:t>
            </a:r>
          </a:p>
          <a:p>
            <a:pPr lvl="0"/>
            <a:endParaRPr lang="en-GB" sz="2000" b="1" dirty="0">
              <a:solidFill>
                <a:srgbClr val="31B6FD">
                  <a:lumMod val="75000"/>
                </a:srgbClr>
              </a:solidFill>
              <a:latin typeface="Candara"/>
            </a:endParaRPr>
          </a:p>
          <a:p>
            <a:pPr lvl="0"/>
            <a:r>
              <a:rPr lang="en-GB" sz="2000" b="1" dirty="0">
                <a:solidFill>
                  <a:srgbClr val="31B6FD">
                    <a:lumMod val="75000"/>
                  </a:srgbClr>
                </a:solidFill>
                <a:latin typeface="Candara"/>
              </a:rPr>
              <a:t>See Student Handbook</a:t>
            </a:r>
          </a:p>
          <a:p>
            <a:pPr lvl="0"/>
            <a:r>
              <a:rPr lang="en-GB" sz="2000" b="1" dirty="0">
                <a:solidFill>
                  <a:srgbClr val="31B6FD">
                    <a:lumMod val="75000"/>
                  </a:srgbClr>
                </a:solidFill>
                <a:latin typeface="Candara"/>
              </a:rPr>
              <a:t> for Contact Details and more information and will they introduce themselves to you in a short while this morning</a:t>
            </a:r>
          </a:p>
        </p:txBody>
      </p:sp>
      <p:pic>
        <p:nvPicPr>
          <p:cNvPr id="6" name="Picture 2" descr="https://www.esht.nhs.uk/medical-education/wp-content/uploads/2021/02/JolieWilkin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107" y="1737360"/>
            <a:ext cx="1524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5"/>
          <a:stretch>
            <a:fillRect/>
          </a:stretch>
        </p:blipFill>
        <p:spPr>
          <a:xfrm rot="5400000">
            <a:off x="7458406" y="1897380"/>
            <a:ext cx="1844041" cy="1524001"/>
          </a:xfrm>
          <a:prstGeom prst="rect">
            <a:avLst/>
          </a:prstGeom>
        </p:spPr>
      </p:pic>
    </p:spTree>
    <p:extLst>
      <p:ext uri="{BB962C8B-B14F-4D97-AF65-F5344CB8AC3E}">
        <p14:creationId xmlns:p14="http://schemas.microsoft.com/office/powerpoint/2010/main" val="145906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857375"/>
            <a:ext cx="609600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97280" y="286603"/>
            <a:ext cx="10058400" cy="1313597"/>
          </a:xfrm>
        </p:spPr>
        <p:txBody>
          <a:bodyPr>
            <a:normAutofit/>
          </a:bodyPr>
          <a:lstStyle/>
          <a:p>
            <a:pPr algn="ctr"/>
            <a:r>
              <a:rPr lang="en-GB" b="1" dirty="0">
                <a:solidFill>
                  <a:schemeClr val="bg1"/>
                </a:solidFill>
              </a:rPr>
              <a:t>ASK  and  TELL</a:t>
            </a:r>
          </a:p>
        </p:txBody>
      </p:sp>
      <p:sp>
        <p:nvSpPr>
          <p:cNvPr id="6" name="TextBox 5"/>
          <p:cNvSpPr txBox="1"/>
          <p:nvPr/>
        </p:nvSpPr>
        <p:spPr>
          <a:xfrm>
            <a:off x="7543800" y="2133600"/>
            <a:ext cx="4038600" cy="4031873"/>
          </a:xfrm>
          <a:prstGeom prst="rect">
            <a:avLst/>
          </a:prstGeom>
          <a:noFill/>
        </p:spPr>
        <p:txBody>
          <a:bodyPr wrap="square" rtlCol="0">
            <a:spAutoFit/>
          </a:bodyPr>
          <a:lstStyle/>
          <a:p>
            <a:pPr algn="ctr">
              <a:lnSpc>
                <a:spcPct val="85000"/>
              </a:lnSpc>
              <a:spcBef>
                <a:spcPct val="0"/>
              </a:spcBef>
            </a:pPr>
            <a:r>
              <a:rPr lang="en-GB" sz="2800" b="1" spc="-50" dirty="0">
                <a:solidFill>
                  <a:schemeClr val="accent1">
                    <a:lumMod val="75000"/>
                  </a:schemeClr>
                </a:solidFill>
                <a:latin typeface="+mj-lt"/>
                <a:ea typeface="+mj-ea"/>
                <a:cs typeface="+mj-cs"/>
              </a:rPr>
              <a:t>ASK </a:t>
            </a:r>
            <a:r>
              <a:rPr lang="en-GB" sz="2800" spc="-50" dirty="0">
                <a:solidFill>
                  <a:schemeClr val="accent1">
                    <a:lumMod val="75000"/>
                  </a:schemeClr>
                </a:solidFill>
                <a:latin typeface="+mj-lt"/>
                <a:ea typeface="+mj-ea"/>
                <a:cs typeface="+mj-cs"/>
              </a:rPr>
              <a:t>us Questions </a:t>
            </a:r>
          </a:p>
          <a:p>
            <a:pPr algn="ctr">
              <a:lnSpc>
                <a:spcPct val="85000"/>
              </a:lnSpc>
              <a:spcBef>
                <a:spcPct val="0"/>
              </a:spcBef>
            </a:pPr>
            <a:endParaRPr lang="en-GB" sz="2800" spc="-50" dirty="0">
              <a:solidFill>
                <a:schemeClr val="accent1">
                  <a:lumMod val="75000"/>
                </a:schemeClr>
              </a:solidFill>
              <a:latin typeface="+mj-lt"/>
              <a:ea typeface="+mj-ea"/>
              <a:cs typeface="+mj-cs"/>
            </a:endParaRPr>
          </a:p>
          <a:p>
            <a:pPr algn="ctr">
              <a:lnSpc>
                <a:spcPct val="85000"/>
              </a:lnSpc>
              <a:spcBef>
                <a:spcPct val="0"/>
              </a:spcBef>
            </a:pPr>
            <a:r>
              <a:rPr lang="en-GB" sz="2800" b="1" spc="-50" dirty="0">
                <a:solidFill>
                  <a:schemeClr val="accent1">
                    <a:lumMod val="75000"/>
                  </a:schemeClr>
                </a:solidFill>
                <a:latin typeface="+mj-lt"/>
                <a:ea typeface="+mj-ea"/>
                <a:cs typeface="+mj-cs"/>
              </a:rPr>
              <a:t>TELL</a:t>
            </a:r>
            <a:r>
              <a:rPr lang="en-GB" sz="2800" spc="-50" dirty="0">
                <a:solidFill>
                  <a:schemeClr val="accent1">
                    <a:lumMod val="75000"/>
                  </a:schemeClr>
                </a:solidFill>
                <a:latin typeface="+mj-lt"/>
                <a:ea typeface="+mj-ea"/>
                <a:cs typeface="+mj-cs"/>
              </a:rPr>
              <a:t> us if something concerns you</a:t>
            </a:r>
          </a:p>
          <a:p>
            <a:pPr algn="ctr">
              <a:lnSpc>
                <a:spcPct val="85000"/>
              </a:lnSpc>
              <a:spcBef>
                <a:spcPct val="0"/>
              </a:spcBef>
            </a:pPr>
            <a:endParaRPr lang="en-GB" sz="2800" spc="-50" dirty="0">
              <a:solidFill>
                <a:schemeClr val="accent1">
                  <a:lumMod val="75000"/>
                </a:schemeClr>
              </a:solidFill>
              <a:latin typeface="+mj-lt"/>
              <a:ea typeface="+mj-ea"/>
              <a:cs typeface="+mj-cs"/>
            </a:endParaRPr>
          </a:p>
          <a:p>
            <a:pPr algn="ctr">
              <a:lnSpc>
                <a:spcPct val="85000"/>
              </a:lnSpc>
              <a:spcBef>
                <a:spcPct val="0"/>
              </a:spcBef>
            </a:pPr>
            <a:r>
              <a:rPr lang="en-GB" sz="2800" b="1" spc="-50" dirty="0">
                <a:solidFill>
                  <a:schemeClr val="accent1">
                    <a:lumMod val="75000"/>
                  </a:schemeClr>
                </a:solidFill>
                <a:latin typeface="+mj-lt"/>
                <a:ea typeface="+mj-ea"/>
                <a:cs typeface="+mj-cs"/>
              </a:rPr>
              <a:t>TELL</a:t>
            </a:r>
            <a:r>
              <a:rPr lang="en-GB" sz="2800" spc="-50" dirty="0">
                <a:solidFill>
                  <a:schemeClr val="accent1">
                    <a:lumMod val="75000"/>
                  </a:schemeClr>
                </a:solidFill>
                <a:latin typeface="+mj-lt"/>
                <a:ea typeface="+mj-ea"/>
                <a:cs typeface="+mj-cs"/>
              </a:rPr>
              <a:t> us if you are not happy</a:t>
            </a:r>
          </a:p>
          <a:p>
            <a:pPr algn="ctr">
              <a:lnSpc>
                <a:spcPct val="85000"/>
              </a:lnSpc>
              <a:spcBef>
                <a:spcPct val="0"/>
              </a:spcBef>
            </a:pPr>
            <a:endParaRPr lang="en-GB" sz="2800" spc="-50" dirty="0">
              <a:solidFill>
                <a:schemeClr val="accent1">
                  <a:lumMod val="75000"/>
                </a:schemeClr>
              </a:solidFill>
              <a:latin typeface="+mj-lt"/>
              <a:ea typeface="+mj-ea"/>
              <a:cs typeface="+mj-cs"/>
            </a:endParaRPr>
          </a:p>
          <a:p>
            <a:pPr algn="ctr">
              <a:lnSpc>
                <a:spcPct val="85000"/>
              </a:lnSpc>
              <a:spcBef>
                <a:spcPct val="0"/>
              </a:spcBef>
            </a:pPr>
            <a:endParaRPr lang="en-GB" sz="2800" spc="-50" dirty="0">
              <a:solidFill>
                <a:schemeClr val="accent1">
                  <a:lumMod val="75000"/>
                </a:schemeClr>
              </a:solidFill>
              <a:latin typeface="+mj-lt"/>
              <a:ea typeface="+mj-ea"/>
              <a:cs typeface="+mj-cs"/>
            </a:endParaRPr>
          </a:p>
          <a:p>
            <a:pPr algn="ctr">
              <a:lnSpc>
                <a:spcPct val="85000"/>
              </a:lnSpc>
              <a:spcBef>
                <a:spcPct val="0"/>
              </a:spcBef>
            </a:pPr>
            <a:r>
              <a:rPr lang="en-GB" sz="2800" b="1" spc="-50" dirty="0">
                <a:solidFill>
                  <a:schemeClr val="accent1">
                    <a:lumMod val="75000"/>
                  </a:schemeClr>
                </a:solidFill>
                <a:latin typeface="+mj-lt"/>
                <a:ea typeface="+mj-ea"/>
                <a:cs typeface="+mj-cs"/>
              </a:rPr>
              <a:t>Make the most of your learning experience</a:t>
            </a:r>
          </a:p>
          <a:p>
            <a:endParaRPr lang="en-GB" dirty="0"/>
          </a:p>
        </p:txBody>
      </p:sp>
    </p:spTree>
    <p:extLst>
      <p:ext uri="{BB962C8B-B14F-4D97-AF65-F5344CB8AC3E}">
        <p14:creationId xmlns:p14="http://schemas.microsoft.com/office/powerpoint/2010/main" val="2330487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676401"/>
            <a:ext cx="9942794" cy="4876808"/>
          </a:xfrm>
        </p:spPr>
        <p:txBody>
          <a:bodyPr>
            <a:normAutofit fontScale="25000" lnSpcReduction="20000"/>
          </a:bodyPr>
          <a:lstStyle/>
          <a:p>
            <a:pPr>
              <a:buFont typeface="Wingdings" panose="05000000000000000000" pitchFamily="2" charset="2"/>
              <a:buChar char="§"/>
            </a:pPr>
            <a:r>
              <a:rPr lang="en-GB" sz="7200" b="1" dirty="0"/>
              <a:t>Opportunities to attend a wide variety of clinics </a:t>
            </a:r>
          </a:p>
          <a:p>
            <a:pPr marL="0" indent="0">
              <a:buNone/>
            </a:pPr>
            <a:r>
              <a:rPr lang="en-GB" sz="7200" b="1" dirty="0"/>
              <a:t>including community based clinics on both sites and in the community</a:t>
            </a:r>
          </a:p>
          <a:p>
            <a:pPr marL="0" indent="0">
              <a:buNone/>
            </a:pPr>
            <a:r>
              <a:rPr lang="en-GB" sz="7200" b="1" dirty="0"/>
              <a:t>(Placement Handbook provides further details)</a:t>
            </a:r>
          </a:p>
          <a:p>
            <a:pPr>
              <a:buFont typeface="Wingdings" panose="05000000000000000000" pitchFamily="2" charset="2"/>
              <a:buChar char="§"/>
            </a:pPr>
            <a:r>
              <a:rPr lang="en-GB" sz="7200" b="1" dirty="0"/>
              <a:t>Opportunities to attend wards </a:t>
            </a:r>
          </a:p>
          <a:p>
            <a:pPr>
              <a:buFont typeface="Wingdings" panose="05000000000000000000" pitchFamily="2" charset="2"/>
              <a:buChar char="§"/>
            </a:pPr>
            <a:r>
              <a:rPr lang="en-GB" sz="7200" b="1" dirty="0"/>
              <a:t>Opportunities to attend ward rounds </a:t>
            </a:r>
          </a:p>
          <a:p>
            <a:pPr marL="0" indent="0">
              <a:buNone/>
            </a:pPr>
            <a:r>
              <a:rPr lang="en-GB" sz="7200" b="1" dirty="0"/>
              <a:t>and grand rounds (Tuesdays 12.45 to 2pm </a:t>
            </a:r>
            <a:r>
              <a:rPr lang="en-GB" sz="7200" b="1" dirty="0" err="1"/>
              <a:t>Conq</a:t>
            </a:r>
            <a:r>
              <a:rPr lang="en-GB" sz="7200" b="1" dirty="0"/>
              <a:t> and Weds EDGH)</a:t>
            </a:r>
          </a:p>
          <a:p>
            <a:pPr>
              <a:buFont typeface="Wingdings" panose="05000000000000000000" pitchFamily="2" charset="2"/>
              <a:buChar char="§"/>
            </a:pPr>
            <a:r>
              <a:rPr lang="en-GB" sz="7200" b="1" dirty="0"/>
              <a:t>WhatsApp communication</a:t>
            </a:r>
          </a:p>
          <a:p>
            <a:pPr>
              <a:buFont typeface="Wingdings" panose="05000000000000000000" pitchFamily="2" charset="2"/>
              <a:buChar char="§"/>
            </a:pPr>
            <a:r>
              <a:rPr lang="en-GB" sz="7200" b="1" dirty="0"/>
              <a:t>Ed Fellows led teaching: Tutorials, </a:t>
            </a:r>
          </a:p>
          <a:p>
            <a:pPr marL="0" indent="0">
              <a:buNone/>
            </a:pPr>
            <a:r>
              <a:rPr lang="en-GB" sz="7200" b="1" dirty="0"/>
              <a:t>   Clinical Skills, Mock OSCE </a:t>
            </a:r>
            <a:r>
              <a:rPr lang="en-GB" sz="7200" b="1" dirty="0" err="1"/>
              <a:t>etc</a:t>
            </a:r>
            <a:endParaRPr lang="en-GB" sz="7200" b="1" dirty="0"/>
          </a:p>
          <a:p>
            <a:r>
              <a:rPr lang="en-GB" sz="7200" b="1" dirty="0"/>
              <a:t>Departmental teaching Tues pm </a:t>
            </a:r>
          </a:p>
          <a:p>
            <a:r>
              <a:rPr lang="en-GB" sz="7200" b="1" dirty="0"/>
              <a:t>Sim sessions Thursday pm Kipling Ward</a:t>
            </a:r>
          </a:p>
          <a:p>
            <a:r>
              <a:rPr lang="en-GB" sz="7200" b="1" dirty="0"/>
              <a:t>Tutorials on neurodevelopment</a:t>
            </a:r>
          </a:p>
          <a:p>
            <a:r>
              <a:rPr lang="en-GB" sz="7200" b="1" dirty="0"/>
              <a:t>Regular catch up sessions with LEAD</a:t>
            </a:r>
          </a:p>
          <a:p>
            <a:r>
              <a:rPr lang="en-GB" sz="7200" b="1" dirty="0"/>
              <a:t>Opportunity to attend special school placement for complex Neuro-disability sign off  </a:t>
            </a:r>
          </a:p>
          <a:p>
            <a:pPr marL="0" indent="0">
              <a:buNone/>
            </a:pPr>
            <a:r>
              <a:rPr lang="en-GB" sz="7200" b="1" dirty="0"/>
              <a:t>Further instructions on how to book onto clinics are contained in your handbook</a:t>
            </a:r>
          </a:p>
          <a:p>
            <a:pPr marL="0" indent="0">
              <a:buNone/>
            </a:pPr>
            <a:r>
              <a:rPr lang="en-GB" sz="7200" b="1" dirty="0"/>
              <a:t>Please note that prompt attendance at clinics is required and you must book them in advance</a:t>
            </a:r>
          </a:p>
          <a:p>
            <a:pPr marL="0" indent="0">
              <a:buNone/>
            </a:pPr>
            <a:r>
              <a:rPr lang="en-GB" sz="7200" b="1" dirty="0"/>
              <a:t>(contact details provided in Placement Handbook)</a:t>
            </a:r>
          </a:p>
          <a:p>
            <a:pPr marL="0" indent="0">
              <a:buNone/>
            </a:pPr>
            <a:endParaRPr lang="en-GB" sz="12800" b="1" dirty="0"/>
          </a:p>
          <a:p>
            <a:pPr marL="0" indent="0">
              <a:buNone/>
            </a:pPr>
            <a:endParaRPr lang="en-GB" sz="12800" b="1" dirty="0"/>
          </a:p>
          <a:p>
            <a:pPr marL="0" indent="0">
              <a:buNone/>
            </a:pPr>
            <a:endParaRPr lang="en-GB" sz="12800" b="1" dirty="0"/>
          </a:p>
          <a:p>
            <a:pPr>
              <a:buFont typeface="Wingdings" panose="05000000000000000000" pitchFamily="2" charset="2"/>
              <a:buChar char="§"/>
            </a:pPr>
            <a:endParaRPr lang="en-GB" sz="12800" b="1" dirty="0"/>
          </a:p>
          <a:p>
            <a:pPr>
              <a:buFont typeface="Wingdings" panose="05000000000000000000" pitchFamily="2" charset="2"/>
              <a:buChar char="§"/>
            </a:pPr>
            <a:endParaRPr lang="en-GB" sz="3600" b="1" dirty="0"/>
          </a:p>
          <a:p>
            <a:pPr marL="0" indent="0">
              <a:buNone/>
            </a:pPr>
            <a:r>
              <a:rPr lang="en-GB" sz="3600" b="1" dirty="0"/>
              <a:t> </a:t>
            </a:r>
          </a:p>
          <a:p>
            <a:pPr>
              <a:buFont typeface="Wingdings" panose="05000000000000000000" pitchFamily="2" charset="2"/>
              <a:buChar char="§"/>
            </a:pPr>
            <a:endParaRPr lang="en-GB" dirty="0"/>
          </a:p>
        </p:txBody>
      </p:sp>
      <p:sp>
        <p:nvSpPr>
          <p:cNvPr id="2" name="Title 1"/>
          <p:cNvSpPr>
            <a:spLocks noGrp="1"/>
          </p:cNvSpPr>
          <p:nvPr>
            <p:ph type="title"/>
          </p:nvPr>
        </p:nvSpPr>
        <p:spPr>
          <a:xfrm>
            <a:off x="1097280" y="286604"/>
            <a:ext cx="10058400" cy="1191120"/>
          </a:xfrm>
        </p:spPr>
        <p:txBody>
          <a:bodyPr>
            <a:normAutofit/>
          </a:bodyPr>
          <a:lstStyle/>
          <a:p>
            <a:r>
              <a:rPr lang="en-GB" b="1" dirty="0">
                <a:solidFill>
                  <a:schemeClr val="bg1"/>
                </a:solidFill>
              </a:rPr>
              <a:t>What is provided for you </a:t>
            </a:r>
          </a:p>
        </p:txBody>
      </p:sp>
      <p:sp>
        <p:nvSpPr>
          <p:cNvPr id="6" name="Rectangle 5"/>
          <p:cNvSpPr/>
          <p:nvPr/>
        </p:nvSpPr>
        <p:spPr>
          <a:xfrm>
            <a:off x="1122686" y="1767145"/>
            <a:ext cx="6248071" cy="923330"/>
          </a:xfrm>
          <a:prstGeom prst="rect">
            <a:avLst/>
          </a:prstGeom>
        </p:spPr>
        <p:txBody>
          <a:bodyPr wrap="square">
            <a:spAutoFit/>
          </a:bodyPr>
          <a:lstStyle/>
          <a:p>
            <a:r>
              <a:rPr lang="en-GB" sz="5400" b="1" dirty="0">
                <a:solidFill>
                  <a:schemeClr val="accent1">
                    <a:lumMod val="75000"/>
                  </a:schemeClr>
                </a:solidFill>
              </a:rPr>
              <a:t>     </a:t>
            </a:r>
          </a:p>
        </p:txBody>
      </p:sp>
      <p:pic>
        <p:nvPicPr>
          <p:cNvPr id="7"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8000"/>
                    </a14:imgEffect>
                    <a14:imgEffect>
                      <a14:brightnessContrast bright="15000"/>
                    </a14:imgEffect>
                  </a14:imgLayer>
                </a14:imgProps>
              </a:ext>
              <a:ext uri="{28A0092B-C50C-407E-A947-70E740481C1C}">
                <a14:useLocalDpi xmlns:a14="http://schemas.microsoft.com/office/drawing/2010/main" val="0"/>
              </a:ext>
            </a:extLst>
          </a:blip>
          <a:stretch>
            <a:fillRect/>
          </a:stretch>
        </p:blipFill>
        <p:spPr bwMode="auto">
          <a:xfrm>
            <a:off x="8687564" y="1676400"/>
            <a:ext cx="2932394" cy="3005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891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a:buFont typeface="Wingdings" panose="05000000000000000000" pitchFamily="2" charset="2"/>
              <a:buChar char="§"/>
            </a:pPr>
            <a:r>
              <a:rPr lang="en-GB" sz="3000" dirty="0"/>
              <a:t>Please let us and the team know if you are going to be absent or are off sick, attendance links to your placement/module/course completion as explained on previous slide.</a:t>
            </a:r>
          </a:p>
          <a:p>
            <a:pPr>
              <a:buFont typeface="Wingdings" panose="05000000000000000000" pitchFamily="2" charset="2"/>
              <a:buChar char="§"/>
            </a:pPr>
            <a:r>
              <a:rPr lang="en-GB" sz="3000" dirty="0"/>
              <a:t>Please let your team know when attending teaching so they are aware of whereabouts.</a:t>
            </a:r>
          </a:p>
          <a:p>
            <a:pPr>
              <a:buFont typeface="Wingdings" panose="05000000000000000000" pitchFamily="2" charset="2"/>
              <a:buChar char="§"/>
            </a:pPr>
            <a:r>
              <a:rPr lang="en-GB" sz="3000" dirty="0"/>
              <a:t>Please book onto clinics in advance so that they know that you are coming and please attend promptly </a:t>
            </a:r>
          </a:p>
          <a:p>
            <a:pPr>
              <a:buFont typeface="Wingdings" panose="05000000000000000000" pitchFamily="2" charset="2"/>
              <a:buChar char="§"/>
            </a:pPr>
            <a:r>
              <a:rPr lang="en-GB" sz="3000" dirty="0"/>
              <a:t>Remember to register with a local GP </a:t>
            </a:r>
          </a:p>
          <a:p>
            <a:endParaRPr lang="en-GB" dirty="0"/>
          </a:p>
        </p:txBody>
      </p:sp>
      <p:sp>
        <p:nvSpPr>
          <p:cNvPr id="2" name="Title 1"/>
          <p:cNvSpPr>
            <a:spLocks noGrp="1"/>
          </p:cNvSpPr>
          <p:nvPr>
            <p:ph type="title"/>
          </p:nvPr>
        </p:nvSpPr>
        <p:spPr/>
        <p:txBody>
          <a:bodyPr/>
          <a:lstStyle/>
          <a:p>
            <a:r>
              <a:rPr lang="en-GB" dirty="0">
                <a:solidFill>
                  <a:schemeClr val="bg1"/>
                </a:solidFill>
              </a:rPr>
              <a:t>Expectations from You</a:t>
            </a:r>
          </a:p>
        </p:txBody>
      </p:sp>
    </p:spTree>
    <p:extLst>
      <p:ext uri="{BB962C8B-B14F-4D97-AF65-F5344CB8AC3E}">
        <p14:creationId xmlns:p14="http://schemas.microsoft.com/office/powerpoint/2010/main" val="4200404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GB" dirty="0"/>
              <a:t>Please take your induction pack and fill out the required paperwork:</a:t>
            </a:r>
          </a:p>
          <a:p>
            <a:pPr lvl="1"/>
            <a:r>
              <a:rPr lang="en-GB" dirty="0"/>
              <a:t>IT log in declaration</a:t>
            </a:r>
          </a:p>
          <a:p>
            <a:pPr lvl="1"/>
            <a:r>
              <a:rPr lang="en-GB" dirty="0"/>
              <a:t>Internet Use Policy</a:t>
            </a:r>
          </a:p>
          <a:p>
            <a:pPr lvl="1"/>
            <a:r>
              <a:rPr lang="en-GB" dirty="0"/>
              <a:t>Student ID card application form</a:t>
            </a:r>
          </a:p>
          <a:p>
            <a:pPr lvl="1"/>
            <a:r>
              <a:rPr lang="en-GB" dirty="0" err="1"/>
              <a:t>Occ</a:t>
            </a:r>
            <a:r>
              <a:rPr lang="en-GB" dirty="0"/>
              <a:t> Health Declaration form</a:t>
            </a:r>
          </a:p>
          <a:p>
            <a:pPr lvl="1"/>
            <a:r>
              <a:rPr lang="en-GB" dirty="0" err="1"/>
              <a:t>eSearcher</a:t>
            </a:r>
            <a:r>
              <a:rPr lang="en-GB" dirty="0"/>
              <a:t> user responsibility</a:t>
            </a:r>
          </a:p>
          <a:p>
            <a:pPr lvl="1"/>
            <a:r>
              <a:rPr lang="en-GB" dirty="0"/>
              <a:t>Staff Parking – student placement</a:t>
            </a:r>
          </a:p>
          <a:p>
            <a:r>
              <a:rPr lang="en-GB" dirty="0"/>
              <a:t>And please hand the completed forms back in to me now – there are two copies </a:t>
            </a:r>
          </a:p>
          <a:p>
            <a:pPr marL="0" indent="0">
              <a:buNone/>
            </a:pPr>
            <a:r>
              <a:rPr lang="en-GB" dirty="0"/>
              <a:t>One for you to keep and one for our records</a:t>
            </a:r>
          </a:p>
          <a:p>
            <a:r>
              <a:rPr lang="en-GB" dirty="0"/>
              <a:t>You will also find some useful information for you in your induction packs including your student handbook for this placement, map of the hospital, sharps card and blood card, </a:t>
            </a:r>
            <a:r>
              <a:rPr lang="en-GB" dirty="0" err="1"/>
              <a:t>wifi</a:t>
            </a:r>
            <a:r>
              <a:rPr lang="en-GB" dirty="0"/>
              <a:t> connection instructions </a:t>
            </a:r>
            <a:r>
              <a:rPr lang="en-GB" dirty="0" err="1"/>
              <a:t>etc</a:t>
            </a:r>
            <a:endParaRPr lang="en-GB" dirty="0"/>
          </a:p>
        </p:txBody>
      </p:sp>
      <p:sp>
        <p:nvSpPr>
          <p:cNvPr id="5" name="Title 4"/>
          <p:cNvSpPr>
            <a:spLocks noGrp="1"/>
          </p:cNvSpPr>
          <p:nvPr>
            <p:ph type="title"/>
          </p:nvPr>
        </p:nvSpPr>
        <p:spPr/>
        <p:txBody>
          <a:bodyPr/>
          <a:lstStyle/>
          <a:p>
            <a:r>
              <a:rPr lang="en-GB" dirty="0"/>
              <a:t>Induction Packs</a:t>
            </a:r>
          </a:p>
        </p:txBody>
      </p:sp>
    </p:spTree>
    <p:extLst>
      <p:ext uri="{BB962C8B-B14F-4D97-AF65-F5344CB8AC3E}">
        <p14:creationId xmlns:p14="http://schemas.microsoft.com/office/powerpoint/2010/main" val="2331195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4782" y="1638830"/>
            <a:ext cx="9877777" cy="3450696"/>
          </a:xfrm>
        </p:spPr>
        <p:txBody>
          <a:bodyPr>
            <a:normAutofit fontScale="62500" lnSpcReduction="20000"/>
          </a:bodyPr>
          <a:lstStyle/>
          <a:p>
            <a:r>
              <a:rPr lang="en-GB" b="1" dirty="0">
                <a:solidFill>
                  <a:schemeClr val="tx1"/>
                </a:solidFill>
              </a:rPr>
              <a:t>Very historical town – was developed in the 1800’s from being a sleepy seaside fishing village to two vibrant Towns – Hastings and St Leonards.</a:t>
            </a:r>
          </a:p>
          <a:p>
            <a:r>
              <a:rPr lang="en-GB" b="1" dirty="0">
                <a:solidFill>
                  <a:schemeClr val="tx1"/>
                </a:solidFill>
              </a:rPr>
              <a:t>The first mention of the name Hastings was in the 8</a:t>
            </a:r>
            <a:r>
              <a:rPr lang="en-GB" b="1" baseline="30000" dirty="0">
                <a:solidFill>
                  <a:schemeClr val="tx1"/>
                </a:solidFill>
              </a:rPr>
              <a:t>th</a:t>
            </a:r>
            <a:r>
              <a:rPr lang="en-GB" b="1" dirty="0">
                <a:solidFill>
                  <a:schemeClr val="tx1"/>
                </a:solidFill>
              </a:rPr>
              <a:t> Century, known as </a:t>
            </a:r>
            <a:r>
              <a:rPr lang="en-GB" b="1" dirty="0" err="1">
                <a:solidFill>
                  <a:schemeClr val="tx1"/>
                </a:solidFill>
              </a:rPr>
              <a:t>Haestingas</a:t>
            </a:r>
            <a:r>
              <a:rPr lang="en-GB" b="1" dirty="0">
                <a:solidFill>
                  <a:schemeClr val="tx1"/>
                </a:solidFill>
              </a:rPr>
              <a:t>. It started as a little Saxon village, and in 1066 was conquered by the Normans, as was most of the UK, and although known as the Battle of Hastings, the defining battle where the Normans gained power, is now thought to have been held at Battle.</a:t>
            </a:r>
          </a:p>
          <a:p>
            <a:r>
              <a:rPr lang="en-GB" b="1" dirty="0">
                <a:solidFill>
                  <a:schemeClr val="tx1"/>
                </a:solidFill>
              </a:rPr>
              <a:t>Today the Towns boasts a variety of Museums and Art Galleries, and also the True Crime Museum, and High Tea at the Tea Museum</a:t>
            </a:r>
          </a:p>
          <a:p>
            <a:r>
              <a:rPr lang="en-GB" b="1" dirty="0">
                <a:solidFill>
                  <a:schemeClr val="tx1"/>
                </a:solidFill>
              </a:rPr>
              <a:t>Hastings Castle, East Hill Railway and the Old Town, and St George’s street and All Saints Street with Medieval buildings and its range of shops, pups and restaurants</a:t>
            </a:r>
          </a:p>
          <a:p>
            <a:r>
              <a:rPr lang="en-GB" b="1" dirty="0">
                <a:solidFill>
                  <a:schemeClr val="tx1"/>
                </a:solidFill>
              </a:rPr>
              <a:t>It is also famous for its crazy golf and holds regular competitions</a:t>
            </a:r>
          </a:p>
          <a:p>
            <a:r>
              <a:rPr lang="en-GB" b="1" dirty="0">
                <a:solidFill>
                  <a:schemeClr val="tx1"/>
                </a:solidFill>
              </a:rPr>
              <a:t>Hastings is well known for its live music, held at a range of venues including ‘The Oval’, the Pier, various pubs and clubs, and there are a range of restaurants to suit a range of different tastes and pockets.</a:t>
            </a:r>
          </a:p>
          <a:p>
            <a:r>
              <a:rPr lang="en-GB" b="1" dirty="0">
                <a:solidFill>
                  <a:schemeClr val="tx1"/>
                </a:solidFill>
              </a:rPr>
              <a:t>It also has the UK’s largest beach launched fishing fleet</a:t>
            </a:r>
          </a:p>
          <a:p>
            <a:pPr lvl="1"/>
            <a:r>
              <a:rPr lang="en-GB" dirty="0">
                <a:hlinkClick r:id="rId2"/>
              </a:rPr>
              <a:t>https://www.hastings.gov.uk/visiting</a:t>
            </a:r>
            <a:endParaRPr lang="en-GB" dirty="0"/>
          </a:p>
          <a:p>
            <a:pPr lvl="1"/>
            <a:r>
              <a:rPr lang="en-GB" dirty="0">
                <a:hlinkClick r:id="rId3"/>
              </a:rPr>
              <a:t>www.skiddle.com/whats-on/Hastings/Hastings-Pier/</a:t>
            </a:r>
            <a:endParaRPr lang="en-GB" dirty="0"/>
          </a:p>
          <a:p>
            <a:pPr lvl="1"/>
            <a:r>
              <a:rPr lang="en-GB" dirty="0">
                <a:hlinkClick r:id="rId4"/>
              </a:rPr>
              <a:t>https://hastingsflyer.com</a:t>
            </a:r>
            <a:endParaRPr lang="en-GB" dirty="0"/>
          </a:p>
          <a:p>
            <a:pPr lvl="1"/>
            <a:endParaRPr lang="en-GB" dirty="0"/>
          </a:p>
          <a:p>
            <a:pPr lvl="1"/>
            <a:endParaRPr lang="en-GB" dirty="0"/>
          </a:p>
          <a:p>
            <a:endParaRPr lang="en-GB" dirty="0"/>
          </a:p>
        </p:txBody>
      </p:sp>
      <p:sp>
        <p:nvSpPr>
          <p:cNvPr id="5" name="Title 4"/>
          <p:cNvSpPr>
            <a:spLocks noGrp="1"/>
          </p:cNvSpPr>
          <p:nvPr>
            <p:ph type="title"/>
          </p:nvPr>
        </p:nvSpPr>
        <p:spPr>
          <a:xfrm>
            <a:off x="609600" y="415285"/>
            <a:ext cx="10972800" cy="1252728"/>
          </a:xfrm>
        </p:spPr>
        <p:txBody>
          <a:bodyPr/>
          <a:lstStyle/>
          <a:p>
            <a:r>
              <a:rPr lang="en-GB" dirty="0"/>
              <a:t>Places to Visit in Hastings and St Leonards</a:t>
            </a:r>
          </a:p>
        </p:txBody>
      </p:sp>
      <p:pic>
        <p:nvPicPr>
          <p:cNvPr id="3074" name="Picture 2" descr="the stade pebble beach with fishing fleet on shore. - hastings stock pictures, royalty-free photos &amp;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3574" y="4191001"/>
            <a:ext cx="58293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531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097280" y="762000"/>
            <a:ext cx="10789920" cy="5257800"/>
          </a:xfrm>
        </p:spPr>
        <p:txBody>
          <a:bodyPr>
            <a:normAutofit/>
          </a:bodyPr>
          <a:lstStyle/>
          <a:p>
            <a:pPr>
              <a:buFont typeface="Wingdings" panose="05000000000000000000" pitchFamily="2" charset="2"/>
              <a:buChar char="§"/>
            </a:pPr>
            <a:endParaRPr lang="en-GB" sz="3200" b="1" dirty="0">
              <a:solidFill>
                <a:schemeClr val="bg2">
                  <a:lumMod val="10000"/>
                </a:schemeClr>
              </a:solidFill>
            </a:endParaRPr>
          </a:p>
          <a:p>
            <a:pPr>
              <a:buFont typeface="Wingdings" panose="05000000000000000000" pitchFamily="2" charset="2"/>
              <a:buChar char="§"/>
            </a:pPr>
            <a:endParaRPr lang="en-GB" sz="3200" b="1" dirty="0">
              <a:solidFill>
                <a:schemeClr val="bg2">
                  <a:lumMod val="10000"/>
                </a:schemeClr>
              </a:solidFill>
            </a:endParaRPr>
          </a:p>
          <a:p>
            <a:pPr>
              <a:buFont typeface="Wingdings" panose="05000000000000000000" pitchFamily="2" charset="2"/>
              <a:buChar char="§"/>
            </a:pPr>
            <a:endParaRPr lang="en-GB" sz="3200" b="1" dirty="0">
              <a:solidFill>
                <a:schemeClr val="bg2">
                  <a:lumMod val="10000"/>
                </a:schemeClr>
              </a:solidFill>
            </a:endParaRPr>
          </a:p>
          <a:p>
            <a:pPr marL="0" indent="0">
              <a:buNone/>
            </a:pPr>
            <a:r>
              <a:rPr lang="en-GB" sz="3200" b="1" dirty="0">
                <a:solidFill>
                  <a:schemeClr val="bg2">
                    <a:lumMod val="10000"/>
                  </a:schemeClr>
                </a:solidFill>
              </a:rPr>
              <a:t>Where to go and places to visit please go to </a:t>
            </a:r>
            <a:r>
              <a:rPr lang="en-GB" sz="3200" b="1" dirty="0">
                <a:solidFill>
                  <a:schemeClr val="accent1">
                    <a:lumMod val="75000"/>
                  </a:schemeClr>
                </a:solidFill>
                <a:hlinkClick r:id="rId3"/>
              </a:rPr>
              <a:t>www.visiteastbourne.com</a:t>
            </a:r>
            <a:r>
              <a:rPr lang="en-GB" sz="3200" b="1" dirty="0">
                <a:solidFill>
                  <a:schemeClr val="accent1">
                    <a:lumMod val="75000"/>
                  </a:schemeClr>
                </a:solidFill>
              </a:rPr>
              <a:t> </a:t>
            </a:r>
          </a:p>
          <a:p>
            <a:pPr>
              <a:buFont typeface="Wingdings" panose="05000000000000000000" pitchFamily="2" charset="2"/>
              <a:buChar char="§"/>
            </a:pPr>
            <a:endParaRPr lang="en-GB" dirty="0"/>
          </a:p>
        </p:txBody>
      </p:sp>
      <p:sp>
        <p:nvSpPr>
          <p:cNvPr id="2" name="Title 1"/>
          <p:cNvSpPr>
            <a:spLocks noGrp="1"/>
          </p:cNvSpPr>
          <p:nvPr>
            <p:ph type="title"/>
          </p:nvPr>
        </p:nvSpPr>
        <p:spPr>
          <a:xfrm>
            <a:off x="1219200" y="762000"/>
            <a:ext cx="9784080" cy="761999"/>
          </a:xfrm>
        </p:spPr>
        <p:txBody>
          <a:bodyPr>
            <a:normAutofit fontScale="90000"/>
          </a:bodyPr>
          <a:lstStyle/>
          <a:p>
            <a:r>
              <a:rPr lang="en-GB" b="1" dirty="0">
                <a:solidFill>
                  <a:schemeClr val="tx2">
                    <a:lumMod val="75000"/>
                  </a:schemeClr>
                </a:solidFill>
              </a:rPr>
              <a:t>Places to visit in Eastbourne and surrounding areas</a:t>
            </a:r>
          </a:p>
        </p:txBody>
      </p:sp>
    </p:spTree>
    <p:extLst>
      <p:ext uri="{BB962C8B-B14F-4D97-AF65-F5344CB8AC3E}">
        <p14:creationId xmlns:p14="http://schemas.microsoft.com/office/powerpoint/2010/main" val="1600728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GB" dirty="0"/>
              <a:t>My role is to support you with any queries regarding administration, accommodation, rotations, </a:t>
            </a:r>
            <a:r>
              <a:rPr lang="en-GB" dirty="0" err="1"/>
              <a:t>wifi</a:t>
            </a:r>
            <a:r>
              <a:rPr lang="en-GB" dirty="0"/>
              <a:t> etc. I am based in the Medical Education office and any of the team in the office can help you with any queries or issues during your time with us</a:t>
            </a:r>
          </a:p>
          <a:p>
            <a:r>
              <a:rPr lang="en-GB" dirty="0"/>
              <a:t>The Pastoral Fellows and the Education Fellows will introduce themselves and explain their roles and responsibilities  </a:t>
            </a:r>
          </a:p>
          <a:p>
            <a:r>
              <a:rPr lang="en-GB" dirty="0"/>
              <a:t>We will follow that with library tour and hospital tours and then you will be taken to your ward induction by the Education Fellows </a:t>
            </a:r>
          </a:p>
          <a:p>
            <a:r>
              <a:rPr lang="en-GB" dirty="0"/>
              <a:t>We hope you enjoy your placement with us </a:t>
            </a:r>
          </a:p>
          <a:p>
            <a:r>
              <a:rPr lang="en-GB" dirty="0"/>
              <a:t>Please do not hesitate to contact us if you are having any difficulties or have any questions</a:t>
            </a:r>
          </a:p>
          <a:p>
            <a:endParaRPr lang="en-GB" dirty="0"/>
          </a:p>
        </p:txBody>
      </p:sp>
      <p:sp>
        <p:nvSpPr>
          <p:cNvPr id="5" name="Title 4"/>
          <p:cNvSpPr>
            <a:spLocks noGrp="1"/>
          </p:cNvSpPr>
          <p:nvPr>
            <p:ph type="title"/>
          </p:nvPr>
        </p:nvSpPr>
        <p:spPr/>
        <p:txBody>
          <a:bodyPr/>
          <a:lstStyle/>
          <a:p>
            <a:r>
              <a:rPr lang="en-GB" dirty="0"/>
              <a:t>Introduction to the Team</a:t>
            </a:r>
          </a:p>
        </p:txBody>
      </p:sp>
    </p:spTree>
    <p:extLst>
      <p:ext uri="{BB962C8B-B14F-4D97-AF65-F5344CB8AC3E}">
        <p14:creationId xmlns:p14="http://schemas.microsoft.com/office/powerpoint/2010/main" val="4014599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4627" y="1752600"/>
            <a:ext cx="9268327" cy="4495800"/>
          </a:xfrm>
        </p:spPr>
        <p:txBody>
          <a:bodyPr>
            <a:normAutofit fontScale="25000" lnSpcReduction="20000"/>
          </a:bodyPr>
          <a:lstStyle/>
          <a:p>
            <a:pPr>
              <a:buFont typeface="Wingdings" panose="05000000000000000000" pitchFamily="2" charset="2"/>
              <a:buChar char="§"/>
            </a:pPr>
            <a:r>
              <a:rPr lang="en-GB" sz="7200" b="1" dirty="0"/>
              <a:t>Contents:</a:t>
            </a:r>
          </a:p>
          <a:p>
            <a:pPr lvl="1">
              <a:buFont typeface="Wingdings" panose="05000000000000000000" pitchFamily="2" charset="2"/>
              <a:buChar char="§"/>
            </a:pPr>
            <a:r>
              <a:rPr lang="en-GB" sz="6400" b="1" dirty="0"/>
              <a:t>Welcome by Undergraduate Administrator:</a:t>
            </a:r>
          </a:p>
          <a:p>
            <a:pPr lvl="3">
              <a:buFont typeface="Wingdings" panose="05000000000000000000" pitchFamily="2" charset="2"/>
              <a:buChar char="§"/>
            </a:pPr>
            <a:r>
              <a:rPr lang="en-GB" sz="6400" b="1" dirty="0"/>
              <a:t>Welcome to ESHT &amp; ESHT hospitals and services and welcome by UG lead</a:t>
            </a:r>
          </a:p>
          <a:p>
            <a:pPr lvl="3">
              <a:buFont typeface="Wingdings" panose="05000000000000000000" pitchFamily="2" charset="2"/>
              <a:buChar char="§"/>
            </a:pPr>
            <a:r>
              <a:rPr lang="en-GB" sz="6400" b="1" dirty="0"/>
              <a:t>Names of UG Lead and Ed Fellows </a:t>
            </a:r>
          </a:p>
          <a:p>
            <a:pPr lvl="3">
              <a:buFont typeface="Wingdings" panose="05000000000000000000" pitchFamily="2" charset="2"/>
              <a:buChar char="§"/>
            </a:pPr>
            <a:r>
              <a:rPr lang="en-GB" sz="6400" b="1" dirty="0"/>
              <a:t>Library Information</a:t>
            </a:r>
          </a:p>
          <a:p>
            <a:pPr lvl="3">
              <a:buFont typeface="Wingdings" panose="05000000000000000000" pitchFamily="2" charset="2"/>
              <a:buChar char="§"/>
            </a:pPr>
            <a:r>
              <a:rPr lang="en-GB" sz="6400" b="1" dirty="0"/>
              <a:t>Accommodation/Wi Fi  </a:t>
            </a:r>
          </a:p>
          <a:p>
            <a:pPr lvl="3">
              <a:buFont typeface="Wingdings" panose="05000000000000000000" pitchFamily="2" charset="2"/>
              <a:buChar char="§"/>
            </a:pPr>
            <a:r>
              <a:rPr lang="en-GB" sz="6400" b="1" dirty="0"/>
              <a:t>Education Fellows</a:t>
            </a:r>
          </a:p>
          <a:p>
            <a:pPr lvl="3">
              <a:buFont typeface="Wingdings" panose="05000000000000000000" pitchFamily="2" charset="2"/>
              <a:buChar char="§"/>
            </a:pPr>
            <a:r>
              <a:rPr lang="en-GB" sz="6400" b="1" dirty="0"/>
              <a:t>Support (for queries, pastoral </a:t>
            </a:r>
            <a:r>
              <a:rPr lang="en-GB" sz="6400" b="1" dirty="0" err="1"/>
              <a:t>etc</a:t>
            </a:r>
            <a:r>
              <a:rPr lang="en-GB" sz="6400" b="1" dirty="0"/>
              <a:t>)</a:t>
            </a:r>
          </a:p>
          <a:p>
            <a:pPr lvl="3">
              <a:buFont typeface="Wingdings" panose="05000000000000000000" pitchFamily="2" charset="2"/>
              <a:buChar char="§"/>
            </a:pPr>
            <a:r>
              <a:rPr lang="en-GB" sz="6400" b="1" dirty="0"/>
              <a:t>Ask and Tell</a:t>
            </a:r>
          </a:p>
          <a:p>
            <a:pPr lvl="3">
              <a:buFont typeface="Wingdings" panose="05000000000000000000" pitchFamily="2" charset="2"/>
              <a:buChar char="§"/>
            </a:pPr>
            <a:r>
              <a:rPr lang="en-GB" sz="6400" b="1" dirty="0"/>
              <a:t>What is Provided for You</a:t>
            </a:r>
          </a:p>
          <a:p>
            <a:pPr lvl="3">
              <a:buFont typeface="Wingdings" panose="05000000000000000000" pitchFamily="2" charset="2"/>
              <a:buChar char="§"/>
            </a:pPr>
            <a:r>
              <a:rPr lang="en-GB" sz="6400" b="1" dirty="0"/>
              <a:t>Placement Clinic Information</a:t>
            </a:r>
          </a:p>
          <a:p>
            <a:pPr lvl="3">
              <a:buFont typeface="Wingdings" panose="05000000000000000000" pitchFamily="2" charset="2"/>
              <a:buChar char="§"/>
            </a:pPr>
            <a:r>
              <a:rPr lang="en-GB" sz="6400" b="1" dirty="0"/>
              <a:t>Attendance – Expectations from You</a:t>
            </a:r>
          </a:p>
          <a:p>
            <a:pPr lvl="3">
              <a:buFont typeface="Wingdings" panose="05000000000000000000" pitchFamily="2" charset="2"/>
              <a:buChar char="§"/>
            </a:pPr>
            <a:r>
              <a:rPr lang="en-GB" sz="6400" b="1" dirty="0"/>
              <a:t>Induction Packs</a:t>
            </a:r>
          </a:p>
          <a:p>
            <a:pPr lvl="3">
              <a:buFont typeface="Wingdings" panose="05000000000000000000" pitchFamily="2" charset="2"/>
              <a:buChar char="§"/>
            </a:pPr>
            <a:r>
              <a:rPr lang="en-GB" sz="6400" b="1" dirty="0"/>
              <a:t>Hastings places to visit</a:t>
            </a:r>
          </a:p>
          <a:p>
            <a:pPr lvl="3">
              <a:buFont typeface="Wingdings" panose="05000000000000000000" pitchFamily="2" charset="2"/>
              <a:buChar char="§"/>
            </a:pPr>
            <a:r>
              <a:rPr lang="en-GB" sz="6400" b="1" dirty="0"/>
              <a:t>Eastbourne Places to visit</a:t>
            </a:r>
          </a:p>
          <a:p>
            <a:pPr lvl="1"/>
            <a:r>
              <a:rPr lang="en-GB" sz="6400" b="1" dirty="0"/>
              <a:t>Pastoral and Education Fellows </a:t>
            </a:r>
          </a:p>
          <a:p>
            <a:pPr lvl="1"/>
            <a:r>
              <a:rPr lang="en-GB" sz="6400" b="1" dirty="0"/>
              <a:t>Library tour</a:t>
            </a:r>
          </a:p>
          <a:p>
            <a:pPr lvl="1"/>
            <a:r>
              <a:rPr lang="en-GB" sz="6400" b="1" dirty="0"/>
              <a:t>Hospital Tours and Ward Induction</a:t>
            </a:r>
          </a:p>
          <a:p>
            <a:pPr marL="301943" lvl="1" indent="0">
              <a:buNone/>
            </a:pPr>
            <a:endParaRPr lang="en-GB" sz="9400" b="1" dirty="0"/>
          </a:p>
          <a:p>
            <a:pPr marL="301943" lvl="1" indent="0">
              <a:buNone/>
            </a:pPr>
            <a:endParaRPr lang="en-GB" sz="9400" b="1" dirty="0"/>
          </a:p>
          <a:p>
            <a:pPr>
              <a:buFont typeface="Wingdings" panose="05000000000000000000" pitchFamily="2" charset="2"/>
              <a:buChar char="§"/>
            </a:pPr>
            <a:endParaRPr lang="en-GB" sz="4400" b="1" dirty="0"/>
          </a:p>
          <a:p>
            <a:pPr>
              <a:buFont typeface="Wingdings" panose="05000000000000000000" pitchFamily="2" charset="2"/>
              <a:buChar char="§"/>
            </a:pPr>
            <a:endParaRPr lang="en-GB" sz="4400" b="1" dirty="0"/>
          </a:p>
          <a:p>
            <a:endParaRPr lang="en-GB" sz="4400" b="1" dirty="0"/>
          </a:p>
          <a:p>
            <a:endParaRPr lang="en-GB" dirty="0"/>
          </a:p>
          <a:p>
            <a:endParaRPr lang="en-GB" dirty="0"/>
          </a:p>
          <a:p>
            <a:endParaRPr lang="en-GB" dirty="0"/>
          </a:p>
        </p:txBody>
      </p:sp>
      <p:sp>
        <p:nvSpPr>
          <p:cNvPr id="2" name="Title 1"/>
          <p:cNvSpPr>
            <a:spLocks noGrp="1"/>
          </p:cNvSpPr>
          <p:nvPr>
            <p:ph type="title"/>
          </p:nvPr>
        </p:nvSpPr>
        <p:spPr>
          <a:xfrm>
            <a:off x="464554" y="318133"/>
            <a:ext cx="10058400" cy="856397"/>
          </a:xfrm>
        </p:spPr>
        <p:txBody>
          <a:bodyPr>
            <a:normAutofit/>
          </a:bodyPr>
          <a:lstStyle/>
          <a:p>
            <a:r>
              <a:rPr lang="en-GB" sz="2400" b="1" dirty="0">
                <a:solidFill>
                  <a:schemeClr val="bg1"/>
                </a:solidFill>
              </a:rPr>
              <a:t>BSMS Year 5 Conquest Placement </a:t>
            </a:r>
            <a:br>
              <a:rPr lang="en-GB" sz="2400" b="1" dirty="0">
                <a:solidFill>
                  <a:schemeClr val="bg1"/>
                </a:solidFill>
              </a:rPr>
            </a:br>
            <a:r>
              <a:rPr lang="en-GB" sz="2400" b="1" dirty="0">
                <a:solidFill>
                  <a:schemeClr val="bg1"/>
                </a:solidFill>
              </a:rPr>
              <a:t>Induction </a:t>
            </a:r>
          </a:p>
        </p:txBody>
      </p:sp>
    </p:spTree>
    <p:extLst>
      <p:ext uri="{BB962C8B-B14F-4D97-AF65-F5344CB8AC3E}">
        <p14:creationId xmlns:p14="http://schemas.microsoft.com/office/powerpoint/2010/main" val="1064438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endParaRPr lang="en-GB" sz="3600" dirty="0">
              <a:solidFill>
                <a:srgbClr val="00B0F0"/>
              </a:solidFill>
            </a:endParaRPr>
          </a:p>
          <a:p>
            <a:r>
              <a:rPr lang="en-GB" sz="3600" dirty="0">
                <a:solidFill>
                  <a:srgbClr val="00B0F0"/>
                </a:solidFill>
              </a:rPr>
              <a:t>Welcome to East Sussex Healthcare NHS Trust</a:t>
            </a:r>
          </a:p>
          <a:p>
            <a:endParaRPr lang="en-GB" sz="3600" dirty="0">
              <a:solidFill>
                <a:srgbClr val="00B0F0"/>
              </a:solidFill>
            </a:endParaRPr>
          </a:p>
          <a:p>
            <a:r>
              <a:rPr lang="en-GB" sz="3600" dirty="0">
                <a:solidFill>
                  <a:srgbClr val="00B0F0"/>
                </a:solidFill>
              </a:rPr>
              <a:t>On behalf of East Sussex Healthcare, we extend a very warm welcome to you all.  We will do all we can to make your stay enjoyable, educational and productive while at East Sussex Healthcare NHS Trust</a:t>
            </a:r>
            <a:r>
              <a:rPr lang="en-GB" sz="3600" dirty="0"/>
              <a:t>.</a:t>
            </a:r>
          </a:p>
          <a:p>
            <a:endParaRPr lang="en-GB" dirty="0"/>
          </a:p>
        </p:txBody>
      </p:sp>
      <p:sp>
        <p:nvSpPr>
          <p:cNvPr id="2" name="Title 1"/>
          <p:cNvSpPr>
            <a:spLocks noGrp="1"/>
          </p:cNvSpPr>
          <p:nvPr>
            <p:ph type="title"/>
          </p:nvPr>
        </p:nvSpPr>
        <p:spPr/>
        <p:txBody>
          <a:bodyPr/>
          <a:lstStyle/>
          <a:p>
            <a:r>
              <a:rPr lang="en-GB" b="1" dirty="0">
                <a:solidFill>
                  <a:schemeClr val="bg1"/>
                </a:solidFill>
              </a:rPr>
              <a:t>Welcome</a:t>
            </a:r>
          </a:p>
        </p:txBody>
      </p:sp>
      <p:sp>
        <p:nvSpPr>
          <p:cNvPr id="6" name="AutoShape 6" descr="Download Free png Welcome Hand Shake - DLPNG.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2959950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Conquest Hospital (which is rather unique in this area in that it has its own lagoon and mini wildlife sanctuary)</a:t>
            </a:r>
          </a:p>
          <a:p>
            <a:r>
              <a:rPr lang="en-GB" dirty="0"/>
              <a:t>Eastbourne District General Hospital</a:t>
            </a:r>
          </a:p>
          <a:p>
            <a:r>
              <a:rPr lang="en-GB" dirty="0"/>
              <a:t>Bexhill Hospital</a:t>
            </a:r>
          </a:p>
          <a:p>
            <a:r>
              <a:rPr lang="en-GB" dirty="0"/>
              <a:t>Rye, Winchelsea and District Memorial Hospital</a:t>
            </a:r>
          </a:p>
          <a:p>
            <a:r>
              <a:rPr lang="en-GB" dirty="0" err="1"/>
              <a:t>Uckfield</a:t>
            </a:r>
            <a:r>
              <a:rPr lang="en-GB" dirty="0"/>
              <a:t> Hospital</a:t>
            </a:r>
          </a:p>
          <a:p>
            <a:r>
              <a:rPr lang="en-GB" dirty="0"/>
              <a:t>And we also provide a range of services at other clinics and health centres across the area.</a:t>
            </a:r>
          </a:p>
        </p:txBody>
      </p:sp>
      <p:sp>
        <p:nvSpPr>
          <p:cNvPr id="5" name="Title 4"/>
          <p:cNvSpPr>
            <a:spLocks noGrp="1"/>
          </p:cNvSpPr>
          <p:nvPr>
            <p:ph type="title"/>
          </p:nvPr>
        </p:nvSpPr>
        <p:spPr/>
        <p:txBody>
          <a:bodyPr/>
          <a:lstStyle/>
          <a:p>
            <a:r>
              <a:rPr lang="en-GB" dirty="0"/>
              <a:t>ESHT Services</a:t>
            </a:r>
          </a:p>
        </p:txBody>
      </p:sp>
    </p:spTree>
    <p:extLst>
      <p:ext uri="{BB962C8B-B14F-4D97-AF65-F5344CB8AC3E}">
        <p14:creationId xmlns:p14="http://schemas.microsoft.com/office/powerpoint/2010/main" val="1673021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BSMS Year4 UG Lead</a:t>
            </a:r>
          </a:p>
        </p:txBody>
      </p:sp>
      <p:sp>
        <p:nvSpPr>
          <p:cNvPr id="3" name="Rectangle 2"/>
          <p:cNvSpPr/>
          <p:nvPr/>
        </p:nvSpPr>
        <p:spPr>
          <a:xfrm>
            <a:off x="1676400" y="2133600"/>
            <a:ext cx="7848600" cy="590931"/>
          </a:xfrm>
          <a:prstGeom prst="rect">
            <a:avLst/>
          </a:prstGeom>
        </p:spPr>
        <p:txBody>
          <a:bodyPr wrap="square">
            <a:spAutoFit/>
          </a:bodyPr>
          <a:lstStyle/>
          <a:p>
            <a:pPr marL="91440" lvl="0" indent="-91440">
              <a:lnSpc>
                <a:spcPct val="90000"/>
              </a:lnSpc>
              <a:spcBef>
                <a:spcPts val="1200"/>
              </a:spcBef>
              <a:spcAft>
                <a:spcPts val="200"/>
              </a:spcAft>
              <a:buClr>
                <a:srgbClr val="AD84C6"/>
              </a:buClr>
              <a:buSzPct val="100000"/>
              <a:buFont typeface="Calibri" panose="020F0502020204030204" pitchFamily="34" charset="0"/>
              <a:buChar char=" "/>
            </a:pPr>
            <a:r>
              <a:rPr lang="en-GB" sz="3600" dirty="0"/>
              <a:t>Dr Gopal </a:t>
            </a:r>
          </a:p>
        </p:txBody>
      </p:sp>
      <p:sp>
        <p:nvSpPr>
          <p:cNvPr id="4" name="Content Placeholder 3"/>
          <p:cNvSpPr>
            <a:spLocks noGrp="1"/>
          </p:cNvSpPr>
          <p:nvPr>
            <p:ph idx="1"/>
          </p:nvPr>
        </p:nvSpPr>
        <p:spPr/>
        <p:txBody>
          <a:bodyPr/>
          <a:lstStyle/>
          <a:p>
            <a:r>
              <a:rPr lang="en-GB" dirty="0"/>
              <a:t>BSMS Year 4 Lead Conquest and Eastbourne- Welcome Talk </a:t>
            </a:r>
          </a:p>
          <a:p>
            <a:endParaRPr lang="en-GB" dirty="0"/>
          </a:p>
          <a:p>
            <a:endParaRPr lang="en-GB" dirty="0"/>
          </a:p>
          <a:p>
            <a:endParaRPr lang="en-GB" dirty="0"/>
          </a:p>
          <a:p>
            <a:pPr marL="0" indent="0">
              <a:buNone/>
            </a:pPr>
            <a:endParaRPr lang="en-GB" sz="1600" dirty="0"/>
          </a:p>
        </p:txBody>
      </p:sp>
    </p:spTree>
    <p:extLst>
      <p:ext uri="{BB962C8B-B14F-4D97-AF65-F5344CB8AC3E}">
        <p14:creationId xmlns:p14="http://schemas.microsoft.com/office/powerpoint/2010/main" val="3163915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bg1"/>
                </a:solidFill>
              </a:rPr>
              <a:t>Educational Fellows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9736655"/>
              </p:ext>
            </p:extLst>
          </p:nvPr>
        </p:nvGraphicFramePr>
        <p:xfrm>
          <a:off x="1752600" y="1371601"/>
          <a:ext cx="8971756" cy="5509085"/>
        </p:xfrm>
        <a:graphic>
          <a:graphicData uri="http://schemas.openxmlformats.org/drawingml/2006/table">
            <a:tbl>
              <a:tblPr firstRow="1" firstCol="1" bandRow="1">
                <a:tableStyleId>{5C22544A-7EE6-4342-B048-85BDC9FD1C3A}</a:tableStyleId>
              </a:tblPr>
              <a:tblGrid>
                <a:gridCol w="1967684">
                  <a:extLst>
                    <a:ext uri="{9D8B030D-6E8A-4147-A177-3AD203B41FA5}">
                      <a16:colId xmlns:a16="http://schemas.microsoft.com/office/drawing/2014/main" val="246820088"/>
                    </a:ext>
                  </a:extLst>
                </a:gridCol>
                <a:gridCol w="2146409">
                  <a:extLst>
                    <a:ext uri="{9D8B030D-6E8A-4147-A177-3AD203B41FA5}">
                      <a16:colId xmlns:a16="http://schemas.microsoft.com/office/drawing/2014/main" val="3045369298"/>
                    </a:ext>
                  </a:extLst>
                </a:gridCol>
                <a:gridCol w="1543909">
                  <a:extLst>
                    <a:ext uri="{9D8B030D-6E8A-4147-A177-3AD203B41FA5}">
                      <a16:colId xmlns:a16="http://schemas.microsoft.com/office/drawing/2014/main" val="1838308751"/>
                    </a:ext>
                  </a:extLst>
                </a:gridCol>
                <a:gridCol w="3313754">
                  <a:extLst>
                    <a:ext uri="{9D8B030D-6E8A-4147-A177-3AD203B41FA5}">
                      <a16:colId xmlns:a16="http://schemas.microsoft.com/office/drawing/2014/main" val="228176720"/>
                    </a:ext>
                  </a:extLst>
                </a:gridCol>
              </a:tblGrid>
              <a:tr h="448824">
                <a:tc>
                  <a:txBody>
                    <a:bodyPr/>
                    <a:lstStyle/>
                    <a:p>
                      <a:pPr>
                        <a:spcAft>
                          <a:spcPts val="0"/>
                        </a:spcAft>
                      </a:pPr>
                      <a:r>
                        <a:rPr lang="en-GB" sz="1050" dirty="0">
                          <a:effectLst/>
                        </a:rPr>
                        <a:t>Name</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Department </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rPr>
                        <a:t>Site </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E-Mail Address</a:t>
                      </a:r>
                      <a:endParaRPr lang="en-GB" sz="105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287311472"/>
                  </a:ext>
                </a:extLst>
              </a:tr>
              <a:tr h="339183">
                <a:tc>
                  <a:txBody>
                    <a:bodyPr/>
                    <a:lstStyle/>
                    <a:p>
                      <a:pPr>
                        <a:spcAft>
                          <a:spcPts val="0"/>
                        </a:spcAft>
                      </a:pPr>
                      <a:r>
                        <a:rPr lang="en-GB" sz="1050" u="none" strike="noStrike" dirty="0">
                          <a:solidFill>
                            <a:schemeClr val="bg1"/>
                          </a:solidFill>
                          <a:effectLst/>
                        </a:rPr>
                        <a:t>Dr Taiba Suddek</a:t>
                      </a:r>
                    </a:p>
                    <a:p>
                      <a:pPr>
                        <a:spcAft>
                          <a:spcPts val="0"/>
                        </a:spcAft>
                      </a:pPr>
                      <a:endParaRPr lang="en-GB" sz="1050" dirty="0">
                        <a:solidFill>
                          <a:schemeClr val="bg1"/>
                        </a:solidFill>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rPr>
                        <a:t>Acute Medicine </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rPr>
                        <a:t>Conquest</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u="sng" dirty="0">
                          <a:effectLst/>
                          <a:hlinkClick r:id="rId2"/>
                        </a:rPr>
                        <a:t>taiba.suddek@nhs.net</a:t>
                      </a:r>
                      <a:endParaRPr lang="en-GB" sz="105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450324622"/>
                  </a:ext>
                </a:extLst>
              </a:tr>
              <a:tr h="508774">
                <a:tc>
                  <a:txBody>
                    <a:bodyPr/>
                    <a:lstStyle/>
                    <a:p>
                      <a:pPr>
                        <a:spcAft>
                          <a:spcPts val="0"/>
                        </a:spcAft>
                      </a:pPr>
                      <a:r>
                        <a:rPr lang="en-GB" sz="1050" dirty="0">
                          <a:solidFill>
                            <a:schemeClr val="bg1"/>
                          </a:solidFill>
                          <a:effectLst/>
                          <a:latin typeface="Calibri" panose="020F0502020204030204" pitchFamily="34" charset="0"/>
                          <a:ea typeface="Calibri" panose="020F0502020204030204" pitchFamily="34" charset="0"/>
                        </a:rPr>
                        <a:t>Dr </a:t>
                      </a:r>
                      <a:r>
                        <a:rPr lang="en-GB" sz="1050" dirty="0" err="1">
                          <a:solidFill>
                            <a:schemeClr val="bg1"/>
                          </a:solidFill>
                          <a:effectLst/>
                          <a:latin typeface="Calibri" panose="020F0502020204030204" pitchFamily="34" charset="0"/>
                          <a:ea typeface="Calibri" panose="020F0502020204030204" pitchFamily="34" charset="0"/>
                        </a:rPr>
                        <a:t>Bao</a:t>
                      </a:r>
                      <a:r>
                        <a:rPr lang="en-GB" sz="1050" dirty="0">
                          <a:solidFill>
                            <a:schemeClr val="bg1"/>
                          </a:solidFill>
                          <a:effectLst/>
                          <a:latin typeface="Calibri" panose="020F0502020204030204" pitchFamily="34" charset="0"/>
                          <a:ea typeface="Calibri" panose="020F0502020204030204" pitchFamily="34" charset="0"/>
                        </a:rPr>
                        <a:t> Khuu</a:t>
                      </a:r>
                    </a:p>
                  </a:txBody>
                  <a:tcPr marL="68580" marR="68580" marT="0" marB="0" anchor="b"/>
                </a:tc>
                <a:tc>
                  <a:txBody>
                    <a:bodyPr/>
                    <a:lstStyle/>
                    <a:p>
                      <a:pPr>
                        <a:spcAft>
                          <a:spcPts val="0"/>
                        </a:spcAft>
                      </a:pPr>
                      <a:endParaRPr lang="en-GB" sz="1050" dirty="0">
                        <a:effectLst/>
                        <a:latin typeface="Calibri" panose="020F0502020204030204" pitchFamily="34" charset="0"/>
                        <a:ea typeface="Calibri" panose="020F0502020204030204" pitchFamily="34" charset="0"/>
                      </a:endParaRPr>
                    </a:p>
                    <a:p>
                      <a:pPr>
                        <a:spcAft>
                          <a:spcPts val="0"/>
                        </a:spcAft>
                      </a:pPr>
                      <a:r>
                        <a:rPr lang="en-GB" sz="1050" dirty="0">
                          <a:effectLst/>
                          <a:latin typeface="Calibri" panose="020F0502020204030204" pitchFamily="34" charset="0"/>
                          <a:ea typeface="Calibri" panose="020F0502020204030204" pitchFamily="34" charset="0"/>
                        </a:rPr>
                        <a:t>Acute Medicine</a:t>
                      </a:r>
                    </a:p>
                  </a:txBody>
                  <a:tcPr marL="68580" marR="68580" marT="0" marB="0" anchor="b"/>
                </a:tc>
                <a:tc>
                  <a:txBody>
                    <a:bodyPr/>
                    <a:lstStyle/>
                    <a:p>
                      <a:pPr>
                        <a:spcAft>
                          <a:spcPts val="0"/>
                        </a:spcAft>
                      </a:pPr>
                      <a:r>
                        <a:rPr lang="en-GB" sz="1050" dirty="0">
                          <a:effectLst/>
                          <a:latin typeface="Calibri" panose="020F0502020204030204" pitchFamily="34" charset="0"/>
                          <a:ea typeface="Calibri" panose="020F0502020204030204" pitchFamily="34" charset="0"/>
                        </a:rPr>
                        <a:t>Conquest </a:t>
                      </a:r>
                    </a:p>
                  </a:txBody>
                  <a:tcPr marL="68580" marR="68580" marT="0" marB="0" anchor="b"/>
                </a:tc>
                <a:tc>
                  <a:txBody>
                    <a:bodyPr/>
                    <a:lstStyle/>
                    <a:p>
                      <a:pPr>
                        <a:spcAft>
                          <a:spcPts val="0"/>
                        </a:spcAft>
                      </a:pPr>
                      <a:endParaRPr lang="en-GB" sz="1050" dirty="0">
                        <a:effectLst/>
                        <a:latin typeface="Calibri" panose="020F0502020204030204" pitchFamily="34" charset="0"/>
                        <a:ea typeface="Calibri" panose="020F0502020204030204" pitchFamily="34" charset="0"/>
                        <a:hlinkClick r:id="rId3"/>
                      </a:endParaRPr>
                    </a:p>
                    <a:p>
                      <a:pPr>
                        <a:spcAft>
                          <a:spcPts val="0"/>
                        </a:spcAft>
                      </a:pPr>
                      <a:r>
                        <a:rPr lang="en-GB" sz="1050" dirty="0">
                          <a:effectLst/>
                          <a:latin typeface="Calibri" panose="020F0502020204030204" pitchFamily="34" charset="0"/>
                          <a:ea typeface="Calibri" panose="020F0502020204030204" pitchFamily="34" charset="0"/>
                          <a:hlinkClick r:id="rId3"/>
                        </a:rPr>
                        <a:t>bao.jkhuu@nhs.net</a:t>
                      </a:r>
                      <a:endParaRPr lang="en-GB" sz="1050" dirty="0">
                        <a:effectLst/>
                        <a:latin typeface="Calibri" panose="020F0502020204030204" pitchFamily="34" charset="0"/>
                        <a:ea typeface="Calibri" panose="020F0502020204030204" pitchFamily="34" charset="0"/>
                      </a:endParaRPr>
                    </a:p>
                    <a:p>
                      <a:pPr>
                        <a:spcAft>
                          <a:spcPts val="0"/>
                        </a:spcAft>
                      </a:pPr>
                      <a:endParaRPr lang="en-GB" sz="105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188338764"/>
                  </a:ext>
                </a:extLst>
              </a:tr>
              <a:tr h="349783">
                <a:tc>
                  <a:txBody>
                    <a:bodyPr/>
                    <a:lstStyle/>
                    <a:p>
                      <a:pPr>
                        <a:spcAft>
                          <a:spcPts val="0"/>
                        </a:spcAft>
                      </a:pPr>
                      <a:r>
                        <a:rPr lang="en-GB" sz="1050" dirty="0">
                          <a:effectLst/>
                        </a:rPr>
                        <a:t>Dr Dina Sulit</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rPr>
                        <a:t>Acute Medicine </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rPr>
                        <a:t>Conquest</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u="sng" dirty="0">
                          <a:effectLst/>
                          <a:hlinkClick r:id="rId4"/>
                        </a:rPr>
                        <a:t>dina.sulit@nhs.net</a:t>
                      </a:r>
                      <a:endParaRPr lang="en-GB" sz="105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033113326"/>
                  </a:ext>
                </a:extLst>
              </a:tr>
              <a:tr h="403684">
                <a:tc>
                  <a:txBody>
                    <a:bodyPr/>
                    <a:lstStyle/>
                    <a:p>
                      <a:pPr>
                        <a:spcAft>
                          <a:spcPts val="0"/>
                        </a:spcAft>
                      </a:pPr>
                      <a:r>
                        <a:rPr lang="en-GB" sz="1050" dirty="0">
                          <a:effectLst/>
                        </a:rPr>
                        <a:t>Dr Letizia Vasilena </a:t>
                      </a:r>
                    </a:p>
                    <a:p>
                      <a:pPr>
                        <a:spcAft>
                          <a:spcPts val="0"/>
                        </a:spcAft>
                      </a:pP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Rheumatology</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EDGH </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u="sng">
                          <a:effectLst/>
                          <a:hlinkClick r:id="rId5"/>
                        </a:rPr>
                        <a:t>l.valisena@nhs.net</a:t>
                      </a:r>
                      <a:endParaRPr lang="en-GB" sz="105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61660815"/>
                  </a:ext>
                </a:extLst>
              </a:tr>
              <a:tr h="403684">
                <a:tc>
                  <a:txBody>
                    <a:bodyPr/>
                    <a:lstStyle/>
                    <a:p>
                      <a:pPr>
                        <a:spcAft>
                          <a:spcPts val="0"/>
                        </a:spcAft>
                      </a:pPr>
                      <a:r>
                        <a:rPr lang="en-GB" sz="1050" dirty="0">
                          <a:effectLst/>
                        </a:rPr>
                        <a:t>Dr Joshua King </a:t>
                      </a:r>
                    </a:p>
                    <a:p>
                      <a:pPr>
                        <a:spcAft>
                          <a:spcPts val="0"/>
                        </a:spcAft>
                      </a:pP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rPr>
                        <a:t>Palliative Medicine </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EDGH </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u="sng">
                          <a:effectLst/>
                          <a:hlinkClick r:id="rId6"/>
                        </a:rPr>
                        <a:t>joshua.king2@nhs.net</a:t>
                      </a:r>
                      <a:endParaRPr lang="en-GB" sz="105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117791437"/>
                  </a:ext>
                </a:extLst>
              </a:tr>
              <a:tr h="403684">
                <a:tc>
                  <a:txBody>
                    <a:bodyPr/>
                    <a:lstStyle/>
                    <a:p>
                      <a:pPr>
                        <a:spcAft>
                          <a:spcPts val="0"/>
                        </a:spcAft>
                      </a:pPr>
                      <a:r>
                        <a:rPr lang="en-GB" sz="1050" dirty="0">
                          <a:effectLst/>
                        </a:rPr>
                        <a:t>Dr Ellen Wikenfors</a:t>
                      </a:r>
                    </a:p>
                    <a:p>
                      <a:pPr>
                        <a:spcAft>
                          <a:spcPts val="0"/>
                        </a:spcAft>
                      </a:pP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Emergency Medicine</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EDGH </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u="sng">
                          <a:effectLst/>
                          <a:hlinkClick r:id="rId7"/>
                        </a:rPr>
                        <a:t>ellen.wikenfors@nhs.net</a:t>
                      </a:r>
                      <a:endParaRPr lang="en-GB" sz="105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842790344"/>
                  </a:ext>
                </a:extLst>
              </a:tr>
              <a:tr h="403684">
                <a:tc>
                  <a:txBody>
                    <a:bodyPr/>
                    <a:lstStyle/>
                    <a:p>
                      <a:pPr>
                        <a:spcAft>
                          <a:spcPts val="0"/>
                        </a:spcAft>
                      </a:pPr>
                      <a:r>
                        <a:rPr lang="en-GB" sz="1050" dirty="0">
                          <a:effectLst/>
                        </a:rPr>
                        <a:t>Dr Pyi Tint </a:t>
                      </a:r>
                    </a:p>
                    <a:p>
                      <a:pPr>
                        <a:spcAft>
                          <a:spcPts val="0"/>
                        </a:spcAft>
                      </a:pP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Emergency Medicine</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EDGH </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u="sng">
                          <a:effectLst/>
                          <a:hlinkClick r:id="rId8"/>
                        </a:rPr>
                        <a:t>pyi.tint@nhs.net</a:t>
                      </a:r>
                      <a:endParaRPr lang="en-GB" sz="105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967336834"/>
                  </a:ext>
                </a:extLst>
              </a:tr>
              <a:tr h="403684">
                <a:tc>
                  <a:txBody>
                    <a:bodyPr/>
                    <a:lstStyle/>
                    <a:p>
                      <a:pPr>
                        <a:spcAft>
                          <a:spcPts val="0"/>
                        </a:spcAft>
                      </a:pPr>
                      <a:r>
                        <a:rPr lang="en-GB" sz="1050" dirty="0">
                          <a:effectLst/>
                        </a:rPr>
                        <a:t>Dr Mustafa Al-Ghazi</a:t>
                      </a:r>
                    </a:p>
                    <a:p>
                      <a:pPr>
                        <a:spcAft>
                          <a:spcPts val="0"/>
                        </a:spcAft>
                      </a:pP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Emergency Medicine</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EDGH </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u="sng">
                          <a:effectLst/>
                          <a:hlinkClick r:id="rId9"/>
                        </a:rPr>
                        <a:t>m.al-ghazi@nhs.net</a:t>
                      </a:r>
                      <a:r>
                        <a:rPr lang="en-GB" sz="1050">
                          <a:effectLst/>
                        </a:rPr>
                        <a:t> </a:t>
                      </a:r>
                      <a:endParaRPr lang="en-GB" sz="105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2964405679"/>
                  </a:ext>
                </a:extLst>
              </a:tr>
              <a:tr h="229365">
                <a:tc>
                  <a:txBody>
                    <a:bodyPr/>
                    <a:lstStyle/>
                    <a:p>
                      <a:pPr>
                        <a:spcAft>
                          <a:spcPts val="0"/>
                        </a:spcAft>
                      </a:pPr>
                      <a:r>
                        <a:rPr lang="en-GB" sz="1050">
                          <a:effectLst/>
                        </a:rPr>
                        <a:t>Dr Laura Conway</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Simulation </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a:effectLst/>
                        </a:rPr>
                        <a:t>X-site </a:t>
                      </a:r>
                      <a:endParaRPr lang="en-GB" sz="105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u="sng">
                          <a:effectLst/>
                          <a:hlinkClick r:id="rId10"/>
                        </a:rPr>
                        <a:t>laura.conway5@nhs.net</a:t>
                      </a:r>
                      <a:endParaRPr lang="en-GB" sz="105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4215627233"/>
                  </a:ext>
                </a:extLst>
              </a:tr>
              <a:tr h="403684">
                <a:tc>
                  <a:txBody>
                    <a:bodyPr/>
                    <a:lstStyle/>
                    <a:p>
                      <a:pPr>
                        <a:spcAft>
                          <a:spcPts val="0"/>
                        </a:spcAft>
                      </a:pPr>
                      <a:r>
                        <a:rPr lang="en-GB" sz="1050" dirty="0">
                          <a:effectLst/>
                        </a:rPr>
                        <a:t>Dr Stephanie Ketley</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rPr>
                        <a:t>Emergency Medicine</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rPr>
                        <a:t>EDGH </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u="sng" dirty="0">
                          <a:effectLst/>
                          <a:hlinkClick r:id="rId11"/>
                        </a:rPr>
                        <a:t>stephanie.ketley1@nhs.net</a:t>
                      </a:r>
                      <a:endParaRPr lang="en-GB" sz="105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820706990"/>
                  </a:ext>
                </a:extLst>
              </a:tr>
              <a:tr h="403684">
                <a:tc>
                  <a:txBody>
                    <a:bodyPr/>
                    <a:lstStyle/>
                    <a:p>
                      <a:pPr>
                        <a:spcAft>
                          <a:spcPts val="0"/>
                        </a:spcAft>
                      </a:pPr>
                      <a:r>
                        <a:rPr lang="en-GB" sz="1050" dirty="0">
                          <a:effectLst/>
                          <a:latin typeface="Calibri" panose="020F0502020204030204" pitchFamily="34" charset="0"/>
                          <a:ea typeface="Calibri" panose="020F0502020204030204" pitchFamily="34" charset="0"/>
                        </a:rPr>
                        <a:t>Dr Amina Akhtar</a:t>
                      </a:r>
                    </a:p>
                  </a:txBody>
                  <a:tcPr marL="68580" marR="68580" marT="0" marB="0" anchor="b"/>
                </a:tc>
                <a:tc>
                  <a:txBody>
                    <a:bodyPr/>
                    <a:lstStyle/>
                    <a:p>
                      <a:pPr>
                        <a:spcAft>
                          <a:spcPts val="0"/>
                        </a:spcAft>
                      </a:pPr>
                      <a:r>
                        <a:rPr lang="en-GB" sz="1050" dirty="0">
                          <a:effectLst/>
                          <a:latin typeface="Calibri" panose="020F0502020204030204" pitchFamily="34" charset="0"/>
                          <a:ea typeface="Calibri" panose="020F0502020204030204" pitchFamily="34" charset="0"/>
                        </a:rPr>
                        <a:t>General Surgery</a:t>
                      </a:r>
                    </a:p>
                  </a:txBody>
                  <a:tcPr marL="68580" marR="68580" marT="0" marB="0" anchor="b"/>
                </a:tc>
                <a:tc>
                  <a:txBody>
                    <a:bodyPr/>
                    <a:lstStyle/>
                    <a:p>
                      <a:pPr>
                        <a:spcAft>
                          <a:spcPts val="0"/>
                        </a:spcAft>
                      </a:pPr>
                      <a:r>
                        <a:rPr lang="en-GB" sz="1050" dirty="0">
                          <a:effectLst/>
                          <a:latin typeface="Calibri" panose="020F0502020204030204" pitchFamily="34" charset="0"/>
                          <a:ea typeface="Calibri" panose="020F0502020204030204" pitchFamily="34" charset="0"/>
                        </a:rPr>
                        <a:t>Conquest</a:t>
                      </a:r>
                    </a:p>
                  </a:txBody>
                  <a:tcPr marL="68580" marR="68580" marT="0" marB="0" anchor="b"/>
                </a:tc>
                <a:tc>
                  <a:txBody>
                    <a:bodyPr/>
                    <a:lstStyle/>
                    <a:p>
                      <a:pPr>
                        <a:spcAft>
                          <a:spcPts val="0"/>
                        </a:spcAft>
                      </a:pPr>
                      <a:r>
                        <a:rPr lang="en-GB" sz="1050" dirty="0">
                          <a:effectLst/>
                          <a:latin typeface="Calibri" panose="020F0502020204030204" pitchFamily="34" charset="0"/>
                          <a:ea typeface="Calibri" panose="020F0502020204030204" pitchFamily="34" charset="0"/>
                          <a:hlinkClick r:id="rId12"/>
                        </a:rPr>
                        <a:t>amina.akhtar6@nhs.net</a:t>
                      </a:r>
                      <a:endParaRPr lang="en-GB" sz="1050" dirty="0">
                        <a:effectLst/>
                        <a:latin typeface="Calibri" panose="020F0502020204030204" pitchFamily="34" charset="0"/>
                        <a:ea typeface="Calibri" panose="020F0502020204030204" pitchFamily="34" charset="0"/>
                      </a:endParaRPr>
                    </a:p>
                    <a:p>
                      <a:pPr>
                        <a:spcAft>
                          <a:spcPts val="0"/>
                        </a:spcAft>
                      </a:pPr>
                      <a:endParaRPr lang="en-GB" sz="105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050253916"/>
                  </a:ext>
                </a:extLst>
              </a:tr>
              <a:tr h="403684">
                <a:tc>
                  <a:txBody>
                    <a:bodyPr/>
                    <a:lstStyle/>
                    <a:p>
                      <a:pPr>
                        <a:spcAft>
                          <a:spcPts val="0"/>
                        </a:spcAft>
                      </a:pPr>
                      <a:r>
                        <a:rPr lang="en-GB" sz="1050" dirty="0">
                          <a:effectLst/>
                          <a:latin typeface="Calibri" panose="020F0502020204030204" pitchFamily="34" charset="0"/>
                          <a:ea typeface="Calibri" panose="020F0502020204030204" pitchFamily="34" charset="0"/>
                        </a:rPr>
                        <a:t>Dr James</a:t>
                      </a:r>
                      <a:r>
                        <a:rPr lang="en-GB" sz="1050" baseline="0" dirty="0">
                          <a:effectLst/>
                          <a:latin typeface="Calibri" panose="020F0502020204030204" pitchFamily="34" charset="0"/>
                          <a:ea typeface="Calibri" panose="020F0502020204030204" pitchFamily="34" charset="0"/>
                        </a:rPr>
                        <a:t> Speed</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latin typeface="Calibri" panose="020F0502020204030204" pitchFamily="34" charset="0"/>
                          <a:ea typeface="Calibri" panose="020F0502020204030204" pitchFamily="34" charset="0"/>
                        </a:rPr>
                        <a:t>Emergency Medicine</a:t>
                      </a:r>
                    </a:p>
                  </a:txBody>
                  <a:tcPr marL="68580" marR="68580" marT="0" marB="0" anchor="b"/>
                </a:tc>
                <a:tc>
                  <a:txBody>
                    <a:bodyPr/>
                    <a:lstStyle/>
                    <a:p>
                      <a:pPr>
                        <a:spcAft>
                          <a:spcPts val="0"/>
                        </a:spcAft>
                      </a:pPr>
                      <a:r>
                        <a:rPr lang="en-GB" sz="1050" dirty="0">
                          <a:effectLst/>
                          <a:latin typeface="Calibri" panose="020F0502020204030204" pitchFamily="34" charset="0"/>
                          <a:ea typeface="Calibri" panose="020F0502020204030204" pitchFamily="34" charset="0"/>
                        </a:rPr>
                        <a:t>Conquest</a:t>
                      </a:r>
                    </a:p>
                  </a:txBody>
                  <a:tcPr marL="68580" marR="68580" marT="0" marB="0" anchor="b"/>
                </a:tc>
                <a:tc>
                  <a:txBody>
                    <a:bodyPr/>
                    <a:lstStyle/>
                    <a:p>
                      <a:pPr>
                        <a:spcAft>
                          <a:spcPts val="0"/>
                        </a:spcAft>
                      </a:pPr>
                      <a:r>
                        <a:rPr lang="en-GB" sz="1050" dirty="0">
                          <a:effectLst/>
                          <a:latin typeface="Calibri" panose="020F0502020204030204" pitchFamily="34" charset="0"/>
                          <a:ea typeface="Calibri" panose="020F0502020204030204" pitchFamily="34" charset="0"/>
                          <a:hlinkClick r:id="rId13"/>
                        </a:rPr>
                        <a:t>james.speed2@nhs.net</a:t>
                      </a:r>
                      <a:endParaRPr lang="en-GB" sz="1050" dirty="0">
                        <a:effectLst/>
                        <a:latin typeface="Calibri" panose="020F0502020204030204" pitchFamily="34" charset="0"/>
                        <a:ea typeface="Calibri" panose="020F0502020204030204" pitchFamily="34" charset="0"/>
                      </a:endParaRPr>
                    </a:p>
                    <a:p>
                      <a:pPr>
                        <a:spcAft>
                          <a:spcPts val="0"/>
                        </a:spcAft>
                      </a:pPr>
                      <a:endParaRPr lang="en-GB" sz="105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4066886485"/>
                  </a:ext>
                </a:extLst>
              </a:tr>
              <a:tr h="403684">
                <a:tc>
                  <a:txBody>
                    <a:bodyPr/>
                    <a:lstStyle/>
                    <a:p>
                      <a:pPr>
                        <a:spcAft>
                          <a:spcPts val="0"/>
                        </a:spcAft>
                      </a:pPr>
                      <a:r>
                        <a:rPr lang="en-GB" sz="1050" dirty="0">
                          <a:effectLst/>
                          <a:latin typeface="Calibri" panose="020F0502020204030204" pitchFamily="34" charset="0"/>
                          <a:ea typeface="Calibri" panose="020F0502020204030204" pitchFamily="34" charset="0"/>
                        </a:rPr>
                        <a:t>Dr </a:t>
                      </a:r>
                      <a:r>
                        <a:rPr lang="en-GB" sz="1050" dirty="0" err="1">
                          <a:effectLst/>
                          <a:latin typeface="Calibri" panose="020F0502020204030204" pitchFamily="34" charset="0"/>
                          <a:ea typeface="Calibri" panose="020F0502020204030204" pitchFamily="34" charset="0"/>
                        </a:rPr>
                        <a:t>Chaudry</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latin typeface="Calibri" panose="020F0502020204030204" pitchFamily="34" charset="0"/>
                          <a:ea typeface="Calibri" panose="020F0502020204030204" pitchFamily="34" charset="0"/>
                        </a:rPr>
                        <a:t>General</a:t>
                      </a:r>
                      <a:r>
                        <a:rPr lang="en-GB" sz="1050" baseline="0" dirty="0">
                          <a:effectLst/>
                          <a:latin typeface="Calibri" panose="020F0502020204030204" pitchFamily="34" charset="0"/>
                          <a:ea typeface="Calibri" panose="020F0502020204030204" pitchFamily="34" charset="0"/>
                        </a:rPr>
                        <a:t> Surgery</a:t>
                      </a:r>
                      <a:endParaRPr lang="en-GB" sz="1050" dirty="0">
                        <a:effectLst/>
                        <a:latin typeface="Calibri" panose="020F0502020204030204" pitchFamily="34" charset="0"/>
                        <a:ea typeface="Calibri" panose="020F0502020204030204" pitchFamily="34" charset="0"/>
                      </a:endParaRPr>
                    </a:p>
                  </a:txBody>
                  <a:tcPr marL="68580" marR="68580" marT="0" marB="0" anchor="b"/>
                </a:tc>
                <a:tc>
                  <a:txBody>
                    <a:bodyPr/>
                    <a:lstStyle/>
                    <a:p>
                      <a:pPr>
                        <a:spcAft>
                          <a:spcPts val="0"/>
                        </a:spcAft>
                      </a:pPr>
                      <a:r>
                        <a:rPr lang="en-GB" sz="1050" dirty="0">
                          <a:effectLst/>
                          <a:latin typeface="Calibri" panose="020F0502020204030204" pitchFamily="34" charset="0"/>
                          <a:ea typeface="Calibri" panose="020F0502020204030204" pitchFamily="34" charset="0"/>
                        </a:rPr>
                        <a:t>Conquest</a:t>
                      </a:r>
                    </a:p>
                  </a:txBody>
                  <a:tcPr marL="68580" marR="68580" marT="0" marB="0"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effectLst/>
                          <a:latin typeface="Calibri" panose="020F0502020204030204" pitchFamily="34" charset="0"/>
                          <a:ea typeface="Calibri" panose="020F0502020204030204" pitchFamily="34" charset="0"/>
                          <a:hlinkClick r:id="rId14"/>
                        </a:rPr>
                        <a:t>muhammad.chaudhry16@nhs.net</a:t>
                      </a:r>
                      <a:endParaRPr lang="en-GB" sz="1050" dirty="0">
                        <a:effectLst/>
                        <a:latin typeface="Calibri" panose="020F0502020204030204" pitchFamily="34" charset="0"/>
                        <a:ea typeface="Calibri" panose="020F0502020204030204" pitchFamily="34" charset="0"/>
                      </a:endParaRPr>
                    </a:p>
                    <a:p>
                      <a:pPr>
                        <a:spcAft>
                          <a:spcPts val="0"/>
                        </a:spcAft>
                      </a:pPr>
                      <a:endParaRPr lang="en-GB" sz="105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365555729"/>
                  </a:ext>
                </a:extLst>
              </a:tr>
            </a:tbl>
          </a:graphicData>
        </a:graphic>
      </p:graphicFrame>
    </p:spTree>
    <p:extLst>
      <p:ext uri="{BB962C8B-B14F-4D97-AF65-F5344CB8AC3E}">
        <p14:creationId xmlns:p14="http://schemas.microsoft.com/office/powerpoint/2010/main" val="1974556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2057400"/>
            <a:ext cx="9707880" cy="3733800"/>
          </a:xfrm>
        </p:spPr>
        <p:txBody>
          <a:bodyPr>
            <a:normAutofit fontScale="92500"/>
          </a:bodyPr>
          <a:lstStyle/>
          <a:p>
            <a:pPr>
              <a:buFont typeface="Wingdings" panose="05000000000000000000" pitchFamily="2" charset="2"/>
              <a:buChar char="§"/>
            </a:pPr>
            <a:r>
              <a:rPr lang="en-GB" dirty="0"/>
              <a:t> </a:t>
            </a:r>
            <a:r>
              <a:rPr lang="en-GB" sz="3200" dirty="0"/>
              <a:t>The library is open Monday to Friday 8.30am to 5.00pm. Outside of these hours, users can access both libraries using their Trust swipe card for 24 hour access. </a:t>
            </a:r>
          </a:p>
          <a:p>
            <a:pPr>
              <a:buFont typeface="Wingdings" panose="05000000000000000000" pitchFamily="2" charset="2"/>
              <a:buChar char="§"/>
            </a:pPr>
            <a:r>
              <a:rPr lang="en-GB" sz="3200" dirty="0"/>
              <a:t> If you need to contact library  please email them on </a:t>
            </a:r>
            <a:r>
              <a:rPr lang="en-GB" sz="3200" dirty="0">
                <a:hlinkClick r:id="rId2"/>
              </a:rPr>
              <a:t>esh-tr.libraryservices@nhs.net</a:t>
            </a:r>
            <a:r>
              <a:rPr lang="en-GB" sz="3200" dirty="0"/>
              <a:t> </a:t>
            </a:r>
          </a:p>
          <a:p>
            <a:pPr>
              <a:buFont typeface="Wingdings" panose="05000000000000000000" pitchFamily="2" charset="2"/>
              <a:buChar char="§"/>
            </a:pPr>
            <a:r>
              <a:rPr lang="en-GB" sz="3200" dirty="0"/>
              <a:t>PCs are accessible 24/7 using your Sussex username and password. </a:t>
            </a:r>
          </a:p>
          <a:p>
            <a:pPr>
              <a:buFont typeface="Wingdings" panose="05000000000000000000" pitchFamily="2" charset="2"/>
              <a:buChar char="§"/>
            </a:pPr>
            <a:endParaRPr lang="en-GB" sz="3200" dirty="0"/>
          </a:p>
        </p:txBody>
      </p:sp>
      <p:sp>
        <p:nvSpPr>
          <p:cNvPr id="2" name="Title 1"/>
          <p:cNvSpPr>
            <a:spLocks noGrp="1"/>
          </p:cNvSpPr>
          <p:nvPr>
            <p:ph type="title"/>
          </p:nvPr>
        </p:nvSpPr>
        <p:spPr/>
        <p:txBody>
          <a:bodyPr/>
          <a:lstStyle/>
          <a:p>
            <a:r>
              <a:rPr lang="en-GB" b="1" dirty="0">
                <a:solidFill>
                  <a:schemeClr val="bg1"/>
                </a:solidFill>
              </a:rPr>
              <a:t>Library</a:t>
            </a:r>
            <a:r>
              <a:rPr lang="en-GB" b="1" dirty="0">
                <a:solidFill>
                  <a:schemeClr val="tx1"/>
                </a:solidFill>
              </a:rPr>
              <a:t> </a:t>
            </a:r>
          </a:p>
        </p:txBody>
      </p:sp>
      <p:sp>
        <p:nvSpPr>
          <p:cNvPr id="10" name="Rectangle 9"/>
          <p:cNvSpPr/>
          <p:nvPr/>
        </p:nvSpPr>
        <p:spPr>
          <a:xfrm>
            <a:off x="1122686" y="1767145"/>
            <a:ext cx="6248071" cy="923330"/>
          </a:xfrm>
          <a:prstGeom prst="rect">
            <a:avLst/>
          </a:prstGeom>
        </p:spPr>
        <p:txBody>
          <a:bodyPr wrap="square">
            <a:spAutoFit/>
          </a:bodyPr>
          <a:lstStyle/>
          <a:p>
            <a:r>
              <a:rPr lang="en-GB" sz="5400" b="1" dirty="0">
                <a:solidFill>
                  <a:schemeClr val="accent1">
                    <a:lumMod val="75000"/>
                  </a:schemeClr>
                </a:solidFill>
              </a:rPr>
              <a:t>     </a:t>
            </a:r>
          </a:p>
        </p:txBody>
      </p:sp>
      <p:sp>
        <p:nvSpPr>
          <p:cNvPr id="6" name="AutoShape 5" descr="Free Free Library Clipart, Download Free Clip Art, Free Clip Art ..."/>
          <p:cNvSpPr>
            <a:spLocks noChangeAspect="1" noChangeArrowheads="1"/>
          </p:cNvSpPr>
          <p:nvPr/>
        </p:nvSpPr>
        <p:spPr bwMode="auto">
          <a:xfrm>
            <a:off x="63500" y="-136525"/>
            <a:ext cx="3810000" cy="885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26" name="Picture 2" descr="Pictures Of Cartoon Books - Clipart library | Cartoon books, Clip ..."/>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1284813">
            <a:off x="9967253" y="209587"/>
            <a:ext cx="1439983" cy="153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611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GB" dirty="0"/>
              <a:t>You will spend 3 weeks at Conquest and 2 weeks at Eastbourne Hospital (two alternating groups, one start at Conquest and the other starts at EDGH 1</a:t>
            </a:r>
            <a:r>
              <a:rPr lang="en-GB" baseline="30000" dirty="0"/>
              <a:t>st</a:t>
            </a:r>
            <a:r>
              <a:rPr lang="en-GB" dirty="0"/>
              <a:t> two weeks, 3</a:t>
            </a:r>
            <a:r>
              <a:rPr lang="en-GB" baseline="30000" dirty="0"/>
              <a:t>rd</a:t>
            </a:r>
            <a:r>
              <a:rPr lang="en-GB" dirty="0"/>
              <a:t> week all at </a:t>
            </a:r>
            <a:r>
              <a:rPr lang="en-GB" dirty="0" err="1"/>
              <a:t>Conq</a:t>
            </a:r>
            <a:r>
              <a:rPr lang="en-GB" dirty="0"/>
              <a:t> and then swap for last two weeks)</a:t>
            </a:r>
          </a:p>
          <a:p>
            <a:pPr marL="0" indent="0">
              <a:buNone/>
            </a:pPr>
            <a:r>
              <a:rPr lang="en-GB" dirty="0"/>
              <a:t>Conquest – Kipling </a:t>
            </a:r>
            <a:r>
              <a:rPr lang="en-GB" dirty="0" err="1"/>
              <a:t>Childrens</a:t>
            </a:r>
            <a:r>
              <a:rPr lang="en-GB" dirty="0"/>
              <a:t> Ward, </a:t>
            </a:r>
            <a:r>
              <a:rPr lang="en-GB" dirty="0" err="1"/>
              <a:t>Kiplings</a:t>
            </a:r>
            <a:r>
              <a:rPr lang="en-GB" dirty="0"/>
              <a:t> Outpatients unit, Short Stay Paediatric Assessment Unit (SSPAU), Special Care Baby Unit (SCBU), Theatre including more complex cases</a:t>
            </a:r>
          </a:p>
          <a:p>
            <a:pPr marL="0" indent="0">
              <a:buNone/>
            </a:pPr>
            <a:r>
              <a:rPr lang="en-GB" dirty="0"/>
              <a:t>Eastbourne DGH – Short Stay Paediatric Assessment Unit (SSPAU), </a:t>
            </a:r>
            <a:r>
              <a:rPr lang="en-GB" dirty="0" err="1"/>
              <a:t>Friston</a:t>
            </a:r>
            <a:r>
              <a:rPr lang="en-GB" dirty="0"/>
              <a:t> </a:t>
            </a:r>
            <a:r>
              <a:rPr lang="en-GB" dirty="0" err="1"/>
              <a:t>Childrens</a:t>
            </a:r>
            <a:r>
              <a:rPr lang="en-GB" dirty="0"/>
              <a:t> Outpatient unit and Consultant Led clinics including cystic fibrosis, allergies, diabetes, epilepsy, cardiac and community paediatric clinics and operations where the child can go home the same day, more complex cases where over night stay is necessary are carried out at Conquest or a specialist hospital</a:t>
            </a:r>
          </a:p>
          <a:p>
            <a:pPr marL="0" indent="0">
              <a:buNone/>
            </a:pPr>
            <a:r>
              <a:rPr lang="en-GB" dirty="0"/>
              <a:t>(You will receive 2-4 weekly updates of available clinics for both sites)</a:t>
            </a:r>
          </a:p>
          <a:p>
            <a:pPr marL="0" indent="0">
              <a:buNone/>
            </a:pPr>
            <a:endParaRPr lang="en-GB" dirty="0"/>
          </a:p>
          <a:p>
            <a:pPr marL="0" indent="0">
              <a:buNone/>
            </a:pPr>
            <a:endParaRPr lang="en-GB" dirty="0"/>
          </a:p>
        </p:txBody>
      </p:sp>
      <p:sp>
        <p:nvSpPr>
          <p:cNvPr id="5" name="Title 4"/>
          <p:cNvSpPr>
            <a:spLocks noGrp="1"/>
          </p:cNvSpPr>
          <p:nvPr>
            <p:ph type="title"/>
          </p:nvPr>
        </p:nvSpPr>
        <p:spPr/>
        <p:txBody>
          <a:bodyPr/>
          <a:lstStyle/>
          <a:p>
            <a:r>
              <a:rPr lang="en-GB" dirty="0"/>
              <a:t>Rotations during Placement</a:t>
            </a:r>
          </a:p>
        </p:txBody>
      </p:sp>
    </p:spTree>
    <p:extLst>
      <p:ext uri="{BB962C8B-B14F-4D97-AF65-F5344CB8AC3E}">
        <p14:creationId xmlns:p14="http://schemas.microsoft.com/office/powerpoint/2010/main" val="1604842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7" y="2133600"/>
            <a:ext cx="9877777" cy="3992563"/>
          </a:xfrm>
        </p:spPr>
        <p:txBody>
          <a:bodyPr>
            <a:normAutofit fontScale="77500" lnSpcReduction="20000"/>
          </a:bodyPr>
          <a:lstStyle/>
          <a:p>
            <a:r>
              <a:rPr lang="en-GB" dirty="0"/>
              <a:t>Whilst attending the Conquest site your accommodation is provided by ROOST </a:t>
            </a:r>
          </a:p>
          <a:p>
            <a:r>
              <a:rPr lang="en-GB" dirty="0"/>
              <a:t>Daniel Hanlon is your accommodation officer</a:t>
            </a:r>
          </a:p>
          <a:p>
            <a:r>
              <a:rPr lang="en-GB" dirty="0"/>
              <a:t>He can be contacted by email on </a:t>
            </a:r>
            <a:r>
              <a:rPr lang="en-GB" dirty="0">
                <a:hlinkClick r:id="rId2"/>
              </a:rPr>
              <a:t>daniel.hanlon@theroostgroup.com</a:t>
            </a:r>
            <a:endParaRPr lang="en-GB" dirty="0"/>
          </a:p>
          <a:p>
            <a:r>
              <a:rPr lang="en-GB" dirty="0"/>
              <a:t>He will have contacted you separately with your instructions for attending accommodation and getting your keys.</a:t>
            </a:r>
          </a:p>
          <a:p>
            <a:r>
              <a:rPr lang="en-GB" dirty="0"/>
              <a:t>If you have any accommodation issues, please contact Roost maintenance department (details on the information sheet in your induction pack) but also remember to inform us so that we can support you.</a:t>
            </a:r>
          </a:p>
          <a:p>
            <a:r>
              <a:rPr lang="en-GB" dirty="0"/>
              <a:t>Upon departure please leave your key in accordance to Daniels instructions</a:t>
            </a:r>
          </a:p>
          <a:p>
            <a:r>
              <a:rPr lang="en-GB" dirty="0"/>
              <a:t>Please also remember to return your student ID badge to the Medical Education Office in the Education Centre. If out of office hours please post in an envelope with your name and year group on it into the Education Centre letter box</a:t>
            </a:r>
          </a:p>
          <a:p>
            <a:r>
              <a:rPr lang="en-GB" b="1" dirty="0"/>
              <a:t>For rotation 3 only –if at Conquest after swapping over please note that your last week (3</a:t>
            </a:r>
            <a:r>
              <a:rPr lang="en-GB" b="1" baseline="30000" dirty="0"/>
              <a:t>rd</a:t>
            </a:r>
            <a:r>
              <a:rPr lang="en-GB" b="1" dirty="0"/>
              <a:t> to 6</a:t>
            </a:r>
            <a:r>
              <a:rPr lang="en-GB" b="1" baseline="30000" dirty="0"/>
              <a:t>th</a:t>
            </a:r>
            <a:r>
              <a:rPr lang="en-GB" b="1" dirty="0"/>
              <a:t> Jan) will be onsite accommodation at Conquest – Katherine Watts will contact you separately about this</a:t>
            </a:r>
          </a:p>
        </p:txBody>
      </p:sp>
      <p:sp>
        <p:nvSpPr>
          <p:cNvPr id="5" name="Title 4"/>
          <p:cNvSpPr>
            <a:spLocks noGrp="1"/>
          </p:cNvSpPr>
          <p:nvPr>
            <p:ph type="title"/>
          </p:nvPr>
        </p:nvSpPr>
        <p:spPr/>
        <p:txBody>
          <a:bodyPr/>
          <a:lstStyle/>
          <a:p>
            <a:r>
              <a:rPr lang="en-GB" dirty="0"/>
              <a:t>Accommodation </a:t>
            </a:r>
            <a:r>
              <a:rPr lang="en-GB" dirty="0" err="1"/>
              <a:t>Conq</a:t>
            </a:r>
            <a:endParaRPr lang="en-GB" dirty="0"/>
          </a:p>
        </p:txBody>
      </p:sp>
    </p:spTree>
    <p:extLst>
      <p:ext uri="{BB962C8B-B14F-4D97-AF65-F5344CB8AC3E}">
        <p14:creationId xmlns:p14="http://schemas.microsoft.com/office/powerpoint/2010/main" val="2553208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2770</TotalTime>
  <Words>1737</Words>
  <Application>Microsoft Office PowerPoint</Application>
  <PresentationFormat>Widescreen</PresentationFormat>
  <Paragraphs>216</Paragraphs>
  <Slides>18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Candara</vt:lpstr>
      <vt:lpstr>Helvetica Neue</vt:lpstr>
      <vt:lpstr>Symbol</vt:lpstr>
      <vt:lpstr>Wingdings</vt:lpstr>
      <vt:lpstr>Waveform</vt:lpstr>
      <vt:lpstr>PowerPoint Presentation</vt:lpstr>
      <vt:lpstr>BSMS Year 5 Conquest Placement  Induction </vt:lpstr>
      <vt:lpstr>Welcome</vt:lpstr>
      <vt:lpstr>ESHT Services</vt:lpstr>
      <vt:lpstr>BSMS Year4 UG Lead</vt:lpstr>
      <vt:lpstr>Educational Fellows </vt:lpstr>
      <vt:lpstr>Library </vt:lpstr>
      <vt:lpstr>Rotations during Placement</vt:lpstr>
      <vt:lpstr>Accommodation Conq</vt:lpstr>
      <vt:lpstr>Accommodation EDGH</vt:lpstr>
      <vt:lpstr> Support:  Pastoral and Chaplaincy </vt:lpstr>
      <vt:lpstr>ASK  and  TELL</vt:lpstr>
      <vt:lpstr>What is provided for you </vt:lpstr>
      <vt:lpstr>Expectations from You</vt:lpstr>
      <vt:lpstr>Induction Packs</vt:lpstr>
      <vt:lpstr>Places to Visit in Hastings and St Leonards</vt:lpstr>
      <vt:lpstr>Places to visit in Eastbourne and surrounding areas</vt:lpstr>
      <vt:lpstr>Introduction to the Team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Landon Hotels</dc:title>
  <dc:creator>Jessica Stratton</dc:creator>
  <cp:lastModifiedBy>GEOGHEGAN, Angela (EAST SUSSEX HEALTHCARE NHS TRUST)</cp:lastModifiedBy>
  <cp:revision>154</cp:revision>
  <cp:lastPrinted>2021-09-02T12:01:48Z</cp:lastPrinted>
  <dcterms:created xsi:type="dcterms:W3CDTF">2015-07-22T19:01:17Z</dcterms:created>
  <dcterms:modified xsi:type="dcterms:W3CDTF">2023-08-30T10:42:04Z</dcterms:modified>
</cp:coreProperties>
</file>