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79" r:id="rId3"/>
    <p:sldId id="298" r:id="rId4"/>
    <p:sldId id="294" r:id="rId5"/>
    <p:sldId id="293" r:id="rId6"/>
    <p:sldId id="327" r:id="rId7"/>
    <p:sldId id="287" r:id="rId8"/>
    <p:sldId id="316" r:id="rId9"/>
    <p:sldId id="329" r:id="rId10"/>
    <p:sldId id="370" r:id="rId11"/>
    <p:sldId id="332" r:id="rId12"/>
    <p:sldId id="300" r:id="rId13"/>
    <p:sldId id="369" r:id="rId14"/>
    <p:sldId id="288" r:id="rId15"/>
    <p:sldId id="289" r:id="rId16"/>
    <p:sldId id="290" r:id="rId17"/>
    <p:sldId id="352" r:id="rId18"/>
    <p:sldId id="313" r:id="rId19"/>
    <p:sldId id="334" r:id="rId20"/>
    <p:sldId id="295" r:id="rId21"/>
    <p:sldId id="336" r:id="rId22"/>
    <p:sldId id="338" r:id="rId23"/>
    <p:sldId id="318" r:id="rId24"/>
    <p:sldId id="358" r:id="rId25"/>
    <p:sldId id="359" r:id="rId26"/>
    <p:sldId id="339" r:id="rId27"/>
    <p:sldId id="374" r:id="rId28"/>
    <p:sldId id="302" r:id="rId29"/>
    <p:sldId id="345" r:id="rId30"/>
    <p:sldId id="272" r:id="rId31"/>
    <p:sldId id="321" r:id="rId32"/>
    <p:sldId id="347" r:id="rId33"/>
    <p:sldId id="366" r:id="rId34"/>
    <p:sldId id="371" r:id="rId35"/>
    <p:sldId id="307" r:id="rId36"/>
    <p:sldId id="372" r:id="rId37"/>
    <p:sldId id="373" r:id="rId38"/>
    <p:sldId id="376" r:id="rId39"/>
    <p:sldId id="378" r:id="rId40"/>
    <p:sldId id="375" r:id="rId41"/>
    <p:sldId id="377" r:id="rId42"/>
    <p:sldId id="341" r:id="rId43"/>
    <p:sldId id="343" r:id="rId44"/>
    <p:sldId id="349" r:id="rId45"/>
    <p:sldId id="350" r:id="rId46"/>
    <p:sldId id="360" r:id="rId47"/>
    <p:sldId id="312" r:id="rId48"/>
    <p:sldId id="367" r:id="rId49"/>
    <p:sldId id="311" r:id="rId50"/>
    <p:sldId id="270" r:id="rId51"/>
    <p:sldId id="368" r:id="rId52"/>
    <p:sldId id="319" r:id="rId53"/>
    <p:sldId id="357" r:id="rId54"/>
    <p:sldId id="361" r:id="rId55"/>
    <p:sldId id="362" r:id="rId56"/>
    <p:sldId id="363" r:id="rId57"/>
    <p:sldId id="365" r:id="rId58"/>
    <p:sldId id="380" r:id="rId59"/>
    <p:sldId id="356"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84"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 name="Date Placeholder 29">
            <a:extLst>
              <a:ext uri="{FF2B5EF4-FFF2-40B4-BE49-F238E27FC236}">
                <a16:creationId xmlns:a16="http://schemas.microsoft.com/office/drawing/2014/main" id="{262DF2A7-B048-C503-906B-81C248B2FD0B}"/>
              </a:ext>
            </a:extLst>
          </p:cNvPr>
          <p:cNvSpPr>
            <a:spLocks noGrp="1"/>
          </p:cNvSpPr>
          <p:nvPr>
            <p:ph type="dt" sz="half" idx="10"/>
          </p:nvPr>
        </p:nvSpPr>
        <p:spPr/>
        <p:txBody>
          <a:bodyPr/>
          <a:lstStyle>
            <a:lvl1pPr>
              <a:defRPr/>
            </a:lvl1pPr>
          </a:lstStyle>
          <a:p>
            <a:pPr>
              <a:defRPr/>
            </a:pPr>
            <a:endParaRPr lang="en-GB" altLang="en-US"/>
          </a:p>
        </p:txBody>
      </p:sp>
      <p:sp>
        <p:nvSpPr>
          <p:cNvPr id="3" name="Footer Placeholder 18">
            <a:extLst>
              <a:ext uri="{FF2B5EF4-FFF2-40B4-BE49-F238E27FC236}">
                <a16:creationId xmlns:a16="http://schemas.microsoft.com/office/drawing/2014/main" id="{E3022AB1-1C91-4CA1-0762-08622D821EEC}"/>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26">
            <a:extLst>
              <a:ext uri="{FF2B5EF4-FFF2-40B4-BE49-F238E27FC236}">
                <a16:creationId xmlns:a16="http://schemas.microsoft.com/office/drawing/2014/main" id="{8083F3EC-A0CE-DAD3-4FF1-CB06229E7CD7}"/>
              </a:ext>
            </a:extLst>
          </p:cNvPr>
          <p:cNvSpPr>
            <a:spLocks noGrp="1"/>
          </p:cNvSpPr>
          <p:nvPr>
            <p:ph type="sldNum" sz="quarter" idx="12"/>
          </p:nvPr>
        </p:nvSpPr>
        <p:spPr/>
        <p:txBody>
          <a:bodyPr/>
          <a:lstStyle>
            <a:lvl1pPr>
              <a:defRPr>
                <a:solidFill>
                  <a:srgbClr val="D1EAEE"/>
                </a:solidFill>
              </a:defRPr>
            </a:lvl1pPr>
          </a:lstStyle>
          <a:p>
            <a:fld id="{BD07F79F-8A03-4A56-92A6-A4293DFF13C1}" type="slidenum">
              <a:rPr lang="en-GB" altLang="en-US"/>
              <a:pPr/>
              <a:t>‹#›</a:t>
            </a:fld>
            <a:endParaRPr lang="en-GB" altLang="en-US"/>
          </a:p>
        </p:txBody>
      </p:sp>
    </p:spTree>
    <p:extLst>
      <p:ext uri="{BB962C8B-B14F-4D97-AF65-F5344CB8AC3E}">
        <p14:creationId xmlns:p14="http://schemas.microsoft.com/office/powerpoint/2010/main" val="10606769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34A69BFA-28E0-BCAD-84B2-D635FC7A73C9}"/>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21">
            <a:extLst>
              <a:ext uri="{FF2B5EF4-FFF2-40B4-BE49-F238E27FC236}">
                <a16:creationId xmlns:a16="http://schemas.microsoft.com/office/drawing/2014/main" id="{4C54E08D-C109-EFE1-E2F3-6B3A1179B1C5}"/>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17">
            <a:extLst>
              <a:ext uri="{FF2B5EF4-FFF2-40B4-BE49-F238E27FC236}">
                <a16:creationId xmlns:a16="http://schemas.microsoft.com/office/drawing/2014/main" id="{111A4DB5-8EE2-AB69-0DC9-7C1D69650E8B}"/>
              </a:ext>
            </a:extLst>
          </p:cNvPr>
          <p:cNvSpPr>
            <a:spLocks noGrp="1"/>
          </p:cNvSpPr>
          <p:nvPr>
            <p:ph type="sldNum" sz="quarter" idx="12"/>
          </p:nvPr>
        </p:nvSpPr>
        <p:spPr/>
        <p:txBody>
          <a:bodyPr/>
          <a:lstStyle>
            <a:lvl1pPr>
              <a:defRPr/>
            </a:lvl1pPr>
          </a:lstStyle>
          <a:p>
            <a:fld id="{3E582E29-9783-46B3-8B3E-434665831938}" type="slidenum">
              <a:rPr lang="en-GB" altLang="en-US"/>
              <a:pPr/>
              <a:t>‹#›</a:t>
            </a:fld>
            <a:endParaRPr lang="en-GB" altLang="en-US"/>
          </a:p>
        </p:txBody>
      </p:sp>
    </p:spTree>
    <p:extLst>
      <p:ext uri="{BB962C8B-B14F-4D97-AF65-F5344CB8AC3E}">
        <p14:creationId xmlns:p14="http://schemas.microsoft.com/office/powerpoint/2010/main" val="2492470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0CE0A1C2-6812-6467-70B7-7DF0C3859112}"/>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21">
            <a:extLst>
              <a:ext uri="{FF2B5EF4-FFF2-40B4-BE49-F238E27FC236}">
                <a16:creationId xmlns:a16="http://schemas.microsoft.com/office/drawing/2014/main" id="{E89C4C75-A8B4-1645-B479-862CE81040AC}"/>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17">
            <a:extLst>
              <a:ext uri="{FF2B5EF4-FFF2-40B4-BE49-F238E27FC236}">
                <a16:creationId xmlns:a16="http://schemas.microsoft.com/office/drawing/2014/main" id="{B37B0D6E-CE23-9485-7158-4E694CAE63DE}"/>
              </a:ext>
            </a:extLst>
          </p:cNvPr>
          <p:cNvSpPr>
            <a:spLocks noGrp="1"/>
          </p:cNvSpPr>
          <p:nvPr>
            <p:ph type="sldNum" sz="quarter" idx="12"/>
          </p:nvPr>
        </p:nvSpPr>
        <p:spPr/>
        <p:txBody>
          <a:bodyPr/>
          <a:lstStyle>
            <a:lvl1pPr>
              <a:defRPr/>
            </a:lvl1pPr>
          </a:lstStyle>
          <a:p>
            <a:fld id="{CEEBF799-41B9-41F9-A479-A174DD7AA49D}" type="slidenum">
              <a:rPr lang="en-GB" altLang="en-US"/>
              <a:pPr/>
              <a:t>‹#›</a:t>
            </a:fld>
            <a:endParaRPr lang="en-GB" altLang="en-US"/>
          </a:p>
        </p:txBody>
      </p:sp>
    </p:spTree>
    <p:extLst>
      <p:ext uri="{BB962C8B-B14F-4D97-AF65-F5344CB8AC3E}">
        <p14:creationId xmlns:p14="http://schemas.microsoft.com/office/powerpoint/2010/main" val="1296655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9">
            <a:extLst>
              <a:ext uri="{FF2B5EF4-FFF2-40B4-BE49-F238E27FC236}">
                <a16:creationId xmlns:a16="http://schemas.microsoft.com/office/drawing/2014/main" id="{7A97287A-3056-4201-553A-5699C5913CFC}"/>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21">
            <a:extLst>
              <a:ext uri="{FF2B5EF4-FFF2-40B4-BE49-F238E27FC236}">
                <a16:creationId xmlns:a16="http://schemas.microsoft.com/office/drawing/2014/main" id="{6C4CD37F-B8BE-9B0D-1992-744AC71CF391}"/>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17">
            <a:extLst>
              <a:ext uri="{FF2B5EF4-FFF2-40B4-BE49-F238E27FC236}">
                <a16:creationId xmlns:a16="http://schemas.microsoft.com/office/drawing/2014/main" id="{A036234A-FDA0-8A88-502D-1325765866A6}"/>
              </a:ext>
            </a:extLst>
          </p:cNvPr>
          <p:cNvSpPr>
            <a:spLocks noGrp="1"/>
          </p:cNvSpPr>
          <p:nvPr>
            <p:ph type="sldNum" sz="quarter" idx="12"/>
          </p:nvPr>
        </p:nvSpPr>
        <p:spPr/>
        <p:txBody>
          <a:bodyPr/>
          <a:lstStyle>
            <a:lvl1pPr>
              <a:defRPr/>
            </a:lvl1pPr>
          </a:lstStyle>
          <a:p>
            <a:fld id="{339396BD-74E0-48E8-BD25-CD53BCF296C9}" type="slidenum">
              <a:rPr lang="en-GB" altLang="en-US"/>
              <a:pPr/>
              <a:t>‹#›</a:t>
            </a:fld>
            <a:endParaRPr lang="en-GB" altLang="en-US"/>
          </a:p>
        </p:txBody>
      </p:sp>
    </p:spTree>
    <p:extLst>
      <p:ext uri="{BB962C8B-B14F-4D97-AF65-F5344CB8AC3E}">
        <p14:creationId xmlns:p14="http://schemas.microsoft.com/office/powerpoint/2010/main" val="761440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9">
            <a:extLst>
              <a:ext uri="{FF2B5EF4-FFF2-40B4-BE49-F238E27FC236}">
                <a16:creationId xmlns:a16="http://schemas.microsoft.com/office/drawing/2014/main" id="{83C50EB3-E917-C2F3-2025-50F5021010B1}"/>
              </a:ext>
            </a:extLst>
          </p:cNvPr>
          <p:cNvSpPr>
            <a:spLocks noGrp="1"/>
          </p:cNvSpPr>
          <p:nvPr>
            <p:ph type="dt" sz="half" idx="10"/>
          </p:nvPr>
        </p:nvSpPr>
        <p:spPr/>
        <p:txBody>
          <a:bodyPr/>
          <a:lstStyle>
            <a:lvl1pPr>
              <a:defRPr/>
            </a:lvl1pPr>
          </a:lstStyle>
          <a:p>
            <a:pPr>
              <a:defRPr/>
            </a:pPr>
            <a:endParaRPr lang="en-GB" altLang="en-US"/>
          </a:p>
        </p:txBody>
      </p:sp>
      <p:sp>
        <p:nvSpPr>
          <p:cNvPr id="7" name="Footer Placeholder 21">
            <a:extLst>
              <a:ext uri="{FF2B5EF4-FFF2-40B4-BE49-F238E27FC236}">
                <a16:creationId xmlns:a16="http://schemas.microsoft.com/office/drawing/2014/main" id="{4E4FFF50-BF7D-72B8-1499-4485C96BEB95}"/>
              </a:ext>
            </a:extLst>
          </p:cNvPr>
          <p:cNvSpPr>
            <a:spLocks noGrp="1"/>
          </p:cNvSpPr>
          <p:nvPr>
            <p:ph type="ftr" sz="quarter" idx="11"/>
          </p:nvPr>
        </p:nvSpPr>
        <p:spPr/>
        <p:txBody>
          <a:bodyPr/>
          <a:lstStyle>
            <a:lvl1pPr>
              <a:defRPr/>
            </a:lvl1pPr>
          </a:lstStyle>
          <a:p>
            <a:pPr>
              <a:defRPr/>
            </a:pPr>
            <a:endParaRPr lang="en-GB" altLang="en-US"/>
          </a:p>
        </p:txBody>
      </p:sp>
      <p:sp>
        <p:nvSpPr>
          <p:cNvPr id="8" name="Slide Number Placeholder 17">
            <a:extLst>
              <a:ext uri="{FF2B5EF4-FFF2-40B4-BE49-F238E27FC236}">
                <a16:creationId xmlns:a16="http://schemas.microsoft.com/office/drawing/2014/main" id="{AD721167-8636-7A9D-0BD8-6F893015F124}"/>
              </a:ext>
            </a:extLst>
          </p:cNvPr>
          <p:cNvSpPr>
            <a:spLocks noGrp="1"/>
          </p:cNvSpPr>
          <p:nvPr>
            <p:ph type="sldNum" sz="quarter" idx="12"/>
          </p:nvPr>
        </p:nvSpPr>
        <p:spPr/>
        <p:txBody>
          <a:bodyPr/>
          <a:lstStyle>
            <a:lvl1pPr>
              <a:defRPr/>
            </a:lvl1pPr>
          </a:lstStyle>
          <a:p>
            <a:fld id="{B26D8CB0-D0FA-4A3F-A71F-BD35C2541451}" type="slidenum">
              <a:rPr lang="en-GB" altLang="en-US"/>
              <a:pPr/>
              <a:t>‹#›</a:t>
            </a:fld>
            <a:endParaRPr lang="en-GB" altLang="en-US"/>
          </a:p>
        </p:txBody>
      </p:sp>
    </p:spTree>
    <p:extLst>
      <p:ext uri="{BB962C8B-B14F-4D97-AF65-F5344CB8AC3E}">
        <p14:creationId xmlns:p14="http://schemas.microsoft.com/office/powerpoint/2010/main" val="3674342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1E89BBED-47EC-F57B-DEB5-682D4569741C}"/>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21">
            <a:extLst>
              <a:ext uri="{FF2B5EF4-FFF2-40B4-BE49-F238E27FC236}">
                <a16:creationId xmlns:a16="http://schemas.microsoft.com/office/drawing/2014/main" id="{BE0A3964-391F-B219-1A8C-5DC525EC0AF9}"/>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17">
            <a:extLst>
              <a:ext uri="{FF2B5EF4-FFF2-40B4-BE49-F238E27FC236}">
                <a16:creationId xmlns:a16="http://schemas.microsoft.com/office/drawing/2014/main" id="{E3930599-8823-E4CE-70D7-90A0FAD8E841}"/>
              </a:ext>
            </a:extLst>
          </p:cNvPr>
          <p:cNvSpPr>
            <a:spLocks noGrp="1"/>
          </p:cNvSpPr>
          <p:nvPr>
            <p:ph type="sldNum" sz="quarter" idx="12"/>
          </p:nvPr>
        </p:nvSpPr>
        <p:spPr/>
        <p:txBody>
          <a:bodyPr/>
          <a:lstStyle>
            <a:lvl1pPr>
              <a:defRPr/>
            </a:lvl1pPr>
          </a:lstStyle>
          <a:p>
            <a:fld id="{07899883-46A4-486B-A23E-93E0EC3B71B4}" type="slidenum">
              <a:rPr lang="en-GB" altLang="en-US"/>
              <a:pPr/>
              <a:t>‹#›</a:t>
            </a:fld>
            <a:endParaRPr lang="en-GB" altLang="en-US"/>
          </a:p>
        </p:txBody>
      </p:sp>
    </p:spTree>
    <p:extLst>
      <p:ext uri="{BB962C8B-B14F-4D97-AF65-F5344CB8AC3E}">
        <p14:creationId xmlns:p14="http://schemas.microsoft.com/office/powerpoint/2010/main" val="330642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B806EF6A-10F2-4B0A-8421-22BF8FACC146}"/>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A7C44A1B-B676-CD0F-F50A-E6D36C075FE5}"/>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189D6EAA-4EF0-84E4-6F21-96815879C90A}"/>
              </a:ext>
            </a:extLst>
          </p:cNvPr>
          <p:cNvSpPr>
            <a:spLocks noGrp="1"/>
          </p:cNvSpPr>
          <p:nvPr>
            <p:ph type="sldNum" sz="quarter" idx="12"/>
          </p:nvPr>
        </p:nvSpPr>
        <p:spPr/>
        <p:txBody>
          <a:bodyPr/>
          <a:lstStyle>
            <a:lvl1pPr>
              <a:defRPr>
                <a:solidFill>
                  <a:srgbClr val="D1EAEE"/>
                </a:solidFill>
              </a:defRPr>
            </a:lvl1pPr>
          </a:lstStyle>
          <a:p>
            <a:fld id="{575BF4A0-56D5-446C-B7E2-462CD9D29CE7}" type="slidenum">
              <a:rPr lang="en-GB" altLang="en-US"/>
              <a:pPr/>
              <a:t>‹#›</a:t>
            </a:fld>
            <a:endParaRPr lang="en-GB" altLang="en-US"/>
          </a:p>
        </p:txBody>
      </p:sp>
    </p:spTree>
    <p:extLst>
      <p:ext uri="{BB962C8B-B14F-4D97-AF65-F5344CB8AC3E}">
        <p14:creationId xmlns:p14="http://schemas.microsoft.com/office/powerpoint/2010/main" val="39637052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4E66AA5C-D464-8D8B-EB59-C5B4A6850F2D}"/>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21">
            <a:extLst>
              <a:ext uri="{FF2B5EF4-FFF2-40B4-BE49-F238E27FC236}">
                <a16:creationId xmlns:a16="http://schemas.microsoft.com/office/drawing/2014/main" id="{0A3FC869-BECA-1755-C76A-F26177B6E502}"/>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17">
            <a:extLst>
              <a:ext uri="{FF2B5EF4-FFF2-40B4-BE49-F238E27FC236}">
                <a16:creationId xmlns:a16="http://schemas.microsoft.com/office/drawing/2014/main" id="{EE212A90-D1B3-BE8B-8554-9B040F7293AF}"/>
              </a:ext>
            </a:extLst>
          </p:cNvPr>
          <p:cNvSpPr>
            <a:spLocks noGrp="1"/>
          </p:cNvSpPr>
          <p:nvPr>
            <p:ph type="sldNum" sz="quarter" idx="12"/>
          </p:nvPr>
        </p:nvSpPr>
        <p:spPr/>
        <p:txBody>
          <a:bodyPr/>
          <a:lstStyle>
            <a:lvl1pPr>
              <a:defRPr/>
            </a:lvl1pPr>
          </a:lstStyle>
          <a:p>
            <a:fld id="{1BC5EA35-29E6-4C0B-A1BA-ED101C0E7573}" type="slidenum">
              <a:rPr lang="en-GB" altLang="en-US"/>
              <a:pPr/>
              <a:t>‹#›</a:t>
            </a:fld>
            <a:endParaRPr lang="en-GB" altLang="en-US"/>
          </a:p>
        </p:txBody>
      </p:sp>
    </p:spTree>
    <p:extLst>
      <p:ext uri="{BB962C8B-B14F-4D97-AF65-F5344CB8AC3E}">
        <p14:creationId xmlns:p14="http://schemas.microsoft.com/office/powerpoint/2010/main" val="341165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2F8DBF1B-2C4A-054A-7468-8D20856BBE34}"/>
              </a:ext>
            </a:extLst>
          </p:cNvPr>
          <p:cNvSpPr>
            <a:spLocks noGrp="1"/>
          </p:cNvSpPr>
          <p:nvPr>
            <p:ph type="dt" sz="half" idx="10"/>
          </p:nvPr>
        </p:nvSpPr>
        <p:spPr/>
        <p:txBody>
          <a:bodyPr/>
          <a:lstStyle>
            <a:lvl1pPr>
              <a:defRPr/>
            </a:lvl1pPr>
          </a:lstStyle>
          <a:p>
            <a:pPr>
              <a:defRPr/>
            </a:pPr>
            <a:endParaRPr lang="en-GB" altLang="en-US"/>
          </a:p>
        </p:txBody>
      </p:sp>
      <p:sp>
        <p:nvSpPr>
          <p:cNvPr id="8" name="Footer Placeholder 21">
            <a:extLst>
              <a:ext uri="{FF2B5EF4-FFF2-40B4-BE49-F238E27FC236}">
                <a16:creationId xmlns:a16="http://schemas.microsoft.com/office/drawing/2014/main" id="{0478AC44-87FF-9C04-8726-3BA5F6D57940}"/>
              </a:ext>
            </a:extLst>
          </p:cNvPr>
          <p:cNvSpPr>
            <a:spLocks noGrp="1"/>
          </p:cNvSpPr>
          <p:nvPr>
            <p:ph type="ftr" sz="quarter" idx="11"/>
          </p:nvPr>
        </p:nvSpPr>
        <p:spPr/>
        <p:txBody>
          <a:bodyPr/>
          <a:lstStyle>
            <a:lvl1pPr>
              <a:defRPr/>
            </a:lvl1pPr>
          </a:lstStyle>
          <a:p>
            <a:pPr>
              <a:defRPr/>
            </a:pPr>
            <a:endParaRPr lang="en-GB" altLang="en-US"/>
          </a:p>
        </p:txBody>
      </p:sp>
      <p:sp>
        <p:nvSpPr>
          <p:cNvPr id="9" name="Slide Number Placeholder 17">
            <a:extLst>
              <a:ext uri="{FF2B5EF4-FFF2-40B4-BE49-F238E27FC236}">
                <a16:creationId xmlns:a16="http://schemas.microsoft.com/office/drawing/2014/main" id="{DFCE0807-B269-0521-AFB8-97916F572C5D}"/>
              </a:ext>
            </a:extLst>
          </p:cNvPr>
          <p:cNvSpPr>
            <a:spLocks noGrp="1"/>
          </p:cNvSpPr>
          <p:nvPr>
            <p:ph type="sldNum" sz="quarter" idx="12"/>
          </p:nvPr>
        </p:nvSpPr>
        <p:spPr/>
        <p:txBody>
          <a:bodyPr/>
          <a:lstStyle>
            <a:lvl1pPr>
              <a:defRPr/>
            </a:lvl1pPr>
          </a:lstStyle>
          <a:p>
            <a:fld id="{FD1EFF76-5860-43E0-A7CA-26D11A211B87}" type="slidenum">
              <a:rPr lang="en-GB" altLang="en-US"/>
              <a:pPr/>
              <a:t>‹#›</a:t>
            </a:fld>
            <a:endParaRPr lang="en-GB" altLang="en-US"/>
          </a:p>
        </p:txBody>
      </p:sp>
    </p:spTree>
    <p:extLst>
      <p:ext uri="{BB962C8B-B14F-4D97-AF65-F5344CB8AC3E}">
        <p14:creationId xmlns:p14="http://schemas.microsoft.com/office/powerpoint/2010/main" val="4175458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5E22D89B-2269-1FD2-729E-A8A66B3C6C84}"/>
              </a:ext>
            </a:extLst>
          </p:cNvPr>
          <p:cNvSpPr>
            <a:spLocks noGrp="1"/>
          </p:cNvSpPr>
          <p:nvPr>
            <p:ph type="dt" sz="half" idx="10"/>
          </p:nvPr>
        </p:nvSpPr>
        <p:spPr/>
        <p:txBody>
          <a:bodyPr/>
          <a:lstStyle>
            <a:lvl1pPr>
              <a:defRPr/>
            </a:lvl1pPr>
          </a:lstStyle>
          <a:p>
            <a:pPr>
              <a:defRPr/>
            </a:pPr>
            <a:endParaRPr lang="en-GB" altLang="en-US"/>
          </a:p>
        </p:txBody>
      </p:sp>
      <p:sp>
        <p:nvSpPr>
          <p:cNvPr id="4" name="Footer Placeholder 21">
            <a:extLst>
              <a:ext uri="{FF2B5EF4-FFF2-40B4-BE49-F238E27FC236}">
                <a16:creationId xmlns:a16="http://schemas.microsoft.com/office/drawing/2014/main" id="{2AA2ACBA-DA86-BDF2-6958-D62711DCEFE1}"/>
              </a:ext>
            </a:extLst>
          </p:cNvPr>
          <p:cNvSpPr>
            <a:spLocks noGrp="1"/>
          </p:cNvSpPr>
          <p:nvPr>
            <p:ph type="ftr" sz="quarter" idx="11"/>
          </p:nvPr>
        </p:nvSpPr>
        <p:spPr/>
        <p:txBody>
          <a:bodyPr/>
          <a:lstStyle>
            <a:lvl1pPr>
              <a:defRPr/>
            </a:lvl1pPr>
          </a:lstStyle>
          <a:p>
            <a:pPr>
              <a:defRPr/>
            </a:pPr>
            <a:endParaRPr lang="en-GB" altLang="en-US"/>
          </a:p>
        </p:txBody>
      </p:sp>
      <p:sp>
        <p:nvSpPr>
          <p:cNvPr id="5" name="Slide Number Placeholder 17">
            <a:extLst>
              <a:ext uri="{FF2B5EF4-FFF2-40B4-BE49-F238E27FC236}">
                <a16:creationId xmlns:a16="http://schemas.microsoft.com/office/drawing/2014/main" id="{BFAE958B-1646-68DC-5632-472BF48F6734}"/>
              </a:ext>
            </a:extLst>
          </p:cNvPr>
          <p:cNvSpPr>
            <a:spLocks noGrp="1"/>
          </p:cNvSpPr>
          <p:nvPr>
            <p:ph type="sldNum" sz="quarter" idx="12"/>
          </p:nvPr>
        </p:nvSpPr>
        <p:spPr/>
        <p:txBody>
          <a:bodyPr/>
          <a:lstStyle>
            <a:lvl1pPr>
              <a:defRPr/>
            </a:lvl1pPr>
          </a:lstStyle>
          <a:p>
            <a:fld id="{16522C6E-6EA5-4B03-AC28-6132BB7ED913}" type="slidenum">
              <a:rPr lang="en-GB" altLang="en-US"/>
              <a:pPr/>
              <a:t>‹#›</a:t>
            </a:fld>
            <a:endParaRPr lang="en-GB" altLang="en-US"/>
          </a:p>
        </p:txBody>
      </p:sp>
    </p:spTree>
    <p:extLst>
      <p:ext uri="{BB962C8B-B14F-4D97-AF65-F5344CB8AC3E}">
        <p14:creationId xmlns:p14="http://schemas.microsoft.com/office/powerpoint/2010/main" val="361723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473A41F5-6965-865D-C6E3-D7D51073DAEF}"/>
              </a:ext>
            </a:extLst>
          </p:cNvPr>
          <p:cNvSpPr>
            <a:spLocks noGrp="1"/>
          </p:cNvSpPr>
          <p:nvPr>
            <p:ph type="dt" sz="half" idx="10"/>
          </p:nvPr>
        </p:nvSpPr>
        <p:spPr/>
        <p:txBody>
          <a:bodyPr/>
          <a:lstStyle>
            <a:lvl1pPr>
              <a:defRPr/>
            </a:lvl1pPr>
          </a:lstStyle>
          <a:p>
            <a:pPr>
              <a:defRPr/>
            </a:pPr>
            <a:endParaRPr lang="en-GB" altLang="en-US"/>
          </a:p>
        </p:txBody>
      </p:sp>
      <p:sp>
        <p:nvSpPr>
          <p:cNvPr id="3" name="Footer Placeholder 21">
            <a:extLst>
              <a:ext uri="{FF2B5EF4-FFF2-40B4-BE49-F238E27FC236}">
                <a16:creationId xmlns:a16="http://schemas.microsoft.com/office/drawing/2014/main" id="{6BBB895A-70EF-F962-B5F8-9586407C0620}"/>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17">
            <a:extLst>
              <a:ext uri="{FF2B5EF4-FFF2-40B4-BE49-F238E27FC236}">
                <a16:creationId xmlns:a16="http://schemas.microsoft.com/office/drawing/2014/main" id="{18663C58-EA6E-D1FD-D59C-1FDD0DD65C6F}"/>
              </a:ext>
            </a:extLst>
          </p:cNvPr>
          <p:cNvSpPr>
            <a:spLocks noGrp="1"/>
          </p:cNvSpPr>
          <p:nvPr>
            <p:ph type="sldNum" sz="quarter" idx="12"/>
          </p:nvPr>
        </p:nvSpPr>
        <p:spPr/>
        <p:txBody>
          <a:bodyPr/>
          <a:lstStyle>
            <a:lvl1pPr>
              <a:defRPr/>
            </a:lvl1pPr>
          </a:lstStyle>
          <a:p>
            <a:fld id="{A71DCE37-A1F6-41FA-B551-E04427B4FB3A}" type="slidenum">
              <a:rPr lang="en-GB" altLang="en-US"/>
              <a:pPr/>
              <a:t>‹#›</a:t>
            </a:fld>
            <a:endParaRPr lang="en-GB" altLang="en-US"/>
          </a:p>
        </p:txBody>
      </p:sp>
    </p:spTree>
    <p:extLst>
      <p:ext uri="{BB962C8B-B14F-4D97-AF65-F5344CB8AC3E}">
        <p14:creationId xmlns:p14="http://schemas.microsoft.com/office/powerpoint/2010/main" val="264843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2222935E-A52B-CA61-4E3C-D8586E9F3C31}"/>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21">
            <a:extLst>
              <a:ext uri="{FF2B5EF4-FFF2-40B4-BE49-F238E27FC236}">
                <a16:creationId xmlns:a16="http://schemas.microsoft.com/office/drawing/2014/main" id="{E850440C-E44A-26E1-EDD7-BD0E3776EA2C}"/>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17">
            <a:extLst>
              <a:ext uri="{FF2B5EF4-FFF2-40B4-BE49-F238E27FC236}">
                <a16:creationId xmlns:a16="http://schemas.microsoft.com/office/drawing/2014/main" id="{2D334049-7D48-707A-6284-D9B0F2683337}"/>
              </a:ext>
            </a:extLst>
          </p:cNvPr>
          <p:cNvSpPr>
            <a:spLocks noGrp="1"/>
          </p:cNvSpPr>
          <p:nvPr>
            <p:ph type="sldNum" sz="quarter" idx="12"/>
          </p:nvPr>
        </p:nvSpPr>
        <p:spPr/>
        <p:txBody>
          <a:bodyPr/>
          <a:lstStyle>
            <a:lvl1pPr>
              <a:defRPr/>
            </a:lvl1pPr>
          </a:lstStyle>
          <a:p>
            <a:fld id="{E1C4A42E-BE46-46F1-A26C-9675803BE53D}" type="slidenum">
              <a:rPr lang="en-GB" altLang="en-US"/>
              <a:pPr/>
              <a:t>‹#›</a:t>
            </a:fld>
            <a:endParaRPr lang="en-GB" altLang="en-US"/>
          </a:p>
        </p:txBody>
      </p:sp>
    </p:spTree>
    <p:extLst>
      <p:ext uri="{BB962C8B-B14F-4D97-AF65-F5344CB8AC3E}">
        <p14:creationId xmlns:p14="http://schemas.microsoft.com/office/powerpoint/2010/main" val="346929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B529C803-C160-E2D1-8B6B-484E085559AC}"/>
              </a:ext>
            </a:extLst>
          </p:cNvPr>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6" name="Right Triangle 5">
            <a:extLst>
              <a:ext uri="{FF2B5EF4-FFF2-40B4-BE49-F238E27FC236}">
                <a16:creationId xmlns:a16="http://schemas.microsoft.com/office/drawing/2014/main" id="{23A13169-CCAB-8145-57EF-5E9E61D9ED66}"/>
              </a:ext>
            </a:extLst>
          </p:cNvPr>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7" name="Freeform 15">
            <a:extLst>
              <a:ext uri="{FF2B5EF4-FFF2-40B4-BE49-F238E27FC236}">
                <a16:creationId xmlns:a16="http://schemas.microsoft.com/office/drawing/2014/main" id="{6759E076-940F-9D50-F290-60A7BAF4D6E8}"/>
              </a:ext>
            </a:extLst>
          </p:cNvPr>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endParaRPr>
          </a:p>
        </p:txBody>
      </p:sp>
      <p:sp>
        <p:nvSpPr>
          <p:cNvPr id="8" name="Freeform 16">
            <a:extLst>
              <a:ext uri="{FF2B5EF4-FFF2-40B4-BE49-F238E27FC236}">
                <a16:creationId xmlns:a16="http://schemas.microsoft.com/office/drawing/2014/main" id="{A0378AE3-1C96-E47D-32F7-CE0B5FB2F7A8}"/>
              </a:ext>
            </a:extLst>
          </p:cNvPr>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3F61ECFB-D7D5-DA24-F511-8256E710E95B}"/>
              </a:ext>
            </a:extLst>
          </p:cNvPr>
          <p:cNvSpPr>
            <a:spLocks noGrp="1"/>
          </p:cNvSpPr>
          <p:nvPr>
            <p:ph type="dt" sz="half" idx="10"/>
          </p:nvPr>
        </p:nvSpPr>
        <p:spPr/>
        <p:txBody>
          <a:bodyPr/>
          <a:lstStyle>
            <a:lvl1pPr>
              <a:defRPr/>
            </a:lvl1pPr>
          </a:lstStyle>
          <a:p>
            <a:pPr>
              <a:defRPr/>
            </a:pPr>
            <a:endParaRPr lang="en-GB" altLang="en-US"/>
          </a:p>
        </p:txBody>
      </p:sp>
      <p:sp>
        <p:nvSpPr>
          <p:cNvPr id="10" name="Footer Placeholder 5">
            <a:extLst>
              <a:ext uri="{FF2B5EF4-FFF2-40B4-BE49-F238E27FC236}">
                <a16:creationId xmlns:a16="http://schemas.microsoft.com/office/drawing/2014/main" id="{C66C534C-86FB-DE5B-413E-DAFD3C41AB14}"/>
              </a:ext>
            </a:extLst>
          </p:cNvPr>
          <p:cNvSpPr>
            <a:spLocks noGrp="1"/>
          </p:cNvSpPr>
          <p:nvPr>
            <p:ph type="ftr" sz="quarter" idx="11"/>
          </p:nvPr>
        </p:nvSpPr>
        <p:spPr/>
        <p:txBody>
          <a:bodyPr/>
          <a:lstStyle>
            <a:lvl1pPr>
              <a:defRPr/>
            </a:lvl1pPr>
          </a:lstStyle>
          <a:p>
            <a:pPr>
              <a:defRPr/>
            </a:pPr>
            <a:endParaRPr lang="en-GB" altLang="en-US"/>
          </a:p>
        </p:txBody>
      </p:sp>
      <p:sp>
        <p:nvSpPr>
          <p:cNvPr id="11" name="Slide Number Placeholder 6">
            <a:extLst>
              <a:ext uri="{FF2B5EF4-FFF2-40B4-BE49-F238E27FC236}">
                <a16:creationId xmlns:a16="http://schemas.microsoft.com/office/drawing/2014/main" id="{75470DEB-8863-E112-134B-E8C5CA4953AA}"/>
              </a:ext>
            </a:extLst>
          </p:cNvPr>
          <p:cNvSpPr>
            <a:spLocks noGrp="1"/>
          </p:cNvSpPr>
          <p:nvPr>
            <p:ph type="sldNum" sz="quarter" idx="12"/>
          </p:nvPr>
        </p:nvSpPr>
        <p:spPr>
          <a:xfrm>
            <a:off x="10769600" y="6356351"/>
            <a:ext cx="812800" cy="365125"/>
          </a:xfrm>
        </p:spPr>
        <p:txBody>
          <a:bodyPr/>
          <a:lstStyle>
            <a:lvl1pPr>
              <a:defRPr/>
            </a:lvl1pPr>
          </a:lstStyle>
          <a:p>
            <a:fld id="{2EFF6690-707D-4622-9EB0-19555156A5D4}" type="slidenum">
              <a:rPr lang="en-GB" altLang="en-US"/>
              <a:pPr/>
              <a:t>‹#›</a:t>
            </a:fld>
            <a:endParaRPr lang="en-GB" altLang="en-US"/>
          </a:p>
        </p:txBody>
      </p:sp>
    </p:spTree>
    <p:extLst>
      <p:ext uri="{BB962C8B-B14F-4D97-AF65-F5344CB8AC3E}">
        <p14:creationId xmlns:p14="http://schemas.microsoft.com/office/powerpoint/2010/main" val="303207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E2C8842-F5A7-4D73-B2AD-91A9E8BCE3D9}"/>
              </a:ext>
            </a:extLst>
          </p:cNvPr>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endParaRPr>
          </a:p>
        </p:txBody>
      </p:sp>
      <p:sp>
        <p:nvSpPr>
          <p:cNvPr id="8" name="Freeform 7">
            <a:extLst>
              <a:ext uri="{FF2B5EF4-FFF2-40B4-BE49-F238E27FC236}">
                <a16:creationId xmlns:a16="http://schemas.microsoft.com/office/drawing/2014/main" id="{C7AFF62E-873E-C091-C819-164AC4366461}"/>
              </a:ext>
            </a:extLst>
          </p:cNvPr>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endParaRPr>
          </a:p>
        </p:txBody>
      </p:sp>
      <p:sp>
        <p:nvSpPr>
          <p:cNvPr id="1028" name="Title Placeholder 8">
            <a:extLst>
              <a:ext uri="{FF2B5EF4-FFF2-40B4-BE49-F238E27FC236}">
                <a16:creationId xmlns:a16="http://schemas.microsoft.com/office/drawing/2014/main" id="{F968019E-FDD9-68C0-ADF1-674A554AF3B1}"/>
              </a:ext>
            </a:extLst>
          </p:cNvPr>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B86C2D6F-C7E5-2B3F-1A84-47F36A044754}"/>
              </a:ext>
            </a:extLst>
          </p:cNvPr>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EC912D00-6A3D-673C-49C2-DEB96EBBE92A}"/>
              </a:ext>
            </a:extLst>
          </p:cNvPr>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GB" altLang="en-US"/>
          </a:p>
        </p:txBody>
      </p:sp>
      <p:sp>
        <p:nvSpPr>
          <p:cNvPr id="22" name="Footer Placeholder 21">
            <a:extLst>
              <a:ext uri="{FF2B5EF4-FFF2-40B4-BE49-F238E27FC236}">
                <a16:creationId xmlns:a16="http://schemas.microsoft.com/office/drawing/2014/main" id="{51088D2A-CEBF-72BA-99C3-435AD56D9674}"/>
              </a:ext>
            </a:extLst>
          </p:cNvPr>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GB" altLang="en-US"/>
          </a:p>
        </p:txBody>
      </p:sp>
      <p:sp>
        <p:nvSpPr>
          <p:cNvPr id="18" name="Slide Number Placeholder 17">
            <a:extLst>
              <a:ext uri="{FF2B5EF4-FFF2-40B4-BE49-F238E27FC236}">
                <a16:creationId xmlns:a16="http://schemas.microsoft.com/office/drawing/2014/main" id="{C1BD9DF7-6FB5-EBC2-A48B-AC8A50A13D51}"/>
              </a:ext>
            </a:extLst>
          </p:cNvPr>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BAC98036-A4BF-4E5B-BE87-336DF50F12C0}" type="slidenum">
              <a:rPr lang="en-GB" altLang="en-US"/>
              <a:pPr/>
              <a:t>‹#›</a:t>
            </a:fld>
            <a:endParaRPr lang="en-GB" altLang="en-US"/>
          </a:p>
        </p:txBody>
      </p:sp>
      <p:grpSp>
        <p:nvGrpSpPr>
          <p:cNvPr id="1033" name="Group 1">
            <a:extLst>
              <a:ext uri="{FF2B5EF4-FFF2-40B4-BE49-F238E27FC236}">
                <a16:creationId xmlns:a16="http://schemas.microsoft.com/office/drawing/2014/main" id="{B6D11C32-96BD-9043-F896-E9BE3A3B36F0}"/>
              </a:ext>
            </a:extLst>
          </p:cNvPr>
          <p:cNvGrpSpPr>
            <a:grpSpLocks/>
          </p:cNvGrpSpPr>
          <p:nvPr/>
        </p:nvGrpSpPr>
        <p:grpSpPr bwMode="auto">
          <a:xfrm>
            <a:off x="-25399" y="203200"/>
            <a:ext cx="12240684" cy="647700"/>
            <a:chOff x="-19045" y="216550"/>
            <a:chExt cx="9180548" cy="649224"/>
          </a:xfrm>
        </p:grpSpPr>
        <p:sp>
          <p:nvSpPr>
            <p:cNvPr id="12" name="Freeform 11">
              <a:extLst>
                <a:ext uri="{FF2B5EF4-FFF2-40B4-BE49-F238E27FC236}">
                  <a16:creationId xmlns:a16="http://schemas.microsoft.com/office/drawing/2014/main" id="{5B246914-B8C4-3A0B-268D-34B6D038CF2D}"/>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00">
                <a:latin typeface="Arial" charset="0"/>
              </a:endParaRPr>
            </a:p>
          </p:txBody>
        </p:sp>
        <p:sp>
          <p:nvSpPr>
            <p:cNvPr id="13" name="Freeform 12">
              <a:extLst>
                <a:ext uri="{FF2B5EF4-FFF2-40B4-BE49-F238E27FC236}">
                  <a16:creationId xmlns:a16="http://schemas.microsoft.com/office/drawing/2014/main" id="{53D23AEA-BE96-0289-E145-68AF314951E4}"/>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00">
                <a:latin typeface="Arial" charset="0"/>
              </a:endParaRPr>
            </a:p>
          </p:txBody>
        </p:sp>
      </p:grpSp>
    </p:spTree>
    <p:extLst>
      <p:ext uri="{BB962C8B-B14F-4D97-AF65-F5344CB8AC3E}">
        <p14:creationId xmlns:p14="http://schemas.microsoft.com/office/powerpoint/2010/main" val="1844551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uk/url?q=http://www.drrahmatorlummc.com/traumaiatrogenic.htm&amp;sa=U&amp;ei=7nbfU9H_D5LB7Aay9oCIDA&amp;ved=0CCQQ9QEwBw&amp;usg=AFQjCNEDOCOwOyjY7NDg1rVUe1r-t7gLg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uk/url?q=http://entinstruments.blogspot.com/2011/05/nasal-foreign-body-hook.html&amp;sa=U&amp;ei=7nbfU9H_D5LB7Aay9oCIDA&amp;ved=0CBYQ9QEwAA&amp;usg=AFQjCNGqVX8vOXcy8Ktxzuuqfx0j2YGSKQ"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co.uk/url?q=http://drpaulose.com/ear/ent-pediatric-children/how-to-remove-foreign-body-from-the-ear&amp;sa=U&amp;ei=1nffU4DqB-fQ7Aah6IHQBw&amp;ved=0CCIQ9QEwBjgU&amp;usg=AFQjCNEBQZOsdOnXc9iKINvTmB6CbSJWug" TargetMode="Externa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hyperlink" Target="http://www.google.co.uk/url?q=http://www.drrahmatorlummc.com/traumaiatrogenic.htm&amp;sa=U&amp;ei=1nffU4DqB-fQ7Aah6IHQBw&amp;ved=0CDYQ9QEwEDgU&amp;usg=AFQjCNG09THxIv_jLHvBkI0w07BPXQZ96A"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google.co.uk/url?q=http://www.ent.com.hk/ent_services/throat.html&amp;sa=U&amp;ei=X3nfU_esC4ep7Abi1IGIBw&amp;ved=0CCgQ9QEwCQ&amp;usg=AFQjCNErdEzqyb9MSW3RbiLeg5XtiJJ3Hw" TargetMode="Externa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google.co.uk/url?q=http://www.medscape.org/viewarticle/579322&amp;sa=U&amp;ei=XnvfU_DICM_G7AaZ6oAo&amp;ved=0CBoQ9QEwAg&amp;usg=AFQjCNHgz_EVabisNM9FNXP5LoG05wY3kQ"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o.uk/url?q=http://www.carolinascoreconcepts.com/pedemmorsels/Ped_Emergency_Medicine_Morsels/2012/Entries/2012/8/17_Post-Tonsillectomy_Hemorrhage.html&amp;sa=U&amp;ei=fIrgU9rpM-TY7AbluIG4CQ&amp;ved=0CBwQ9QEwAw&amp;usg=AFQjCNFqbD7BnL89_cawZHhLI5p7VDXuxw"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14D24F5-C8AB-08F2-2ECC-C7A74BADCF2E}"/>
              </a:ext>
            </a:extLst>
          </p:cNvPr>
          <p:cNvSpPr>
            <a:spLocks noGrp="1" noChangeArrowheads="1"/>
          </p:cNvSpPr>
          <p:nvPr>
            <p:ph type="ctrTitle"/>
          </p:nvPr>
        </p:nvSpPr>
        <p:spPr>
          <a:xfrm>
            <a:off x="2209800" y="2130426"/>
            <a:ext cx="7772400" cy="1470025"/>
          </a:xfrm>
          <a:ln>
            <a:miter lim="800000"/>
            <a:headEnd/>
            <a:tailEnd/>
          </a:ln>
        </p:spPr>
        <p:txBody>
          <a:bodyPr anchor="ctr"/>
          <a:lstStyle/>
          <a:p>
            <a:pPr>
              <a:defRPr/>
            </a:pPr>
            <a:r>
              <a:rPr lang="en-GB" altLang="en-US" sz="4400" dirty="0"/>
              <a:t>ENT EMERGENCIES</a:t>
            </a:r>
          </a:p>
        </p:txBody>
      </p:sp>
      <p:sp>
        <p:nvSpPr>
          <p:cNvPr id="5123" name="Rectangle 5">
            <a:extLst>
              <a:ext uri="{FF2B5EF4-FFF2-40B4-BE49-F238E27FC236}">
                <a16:creationId xmlns:a16="http://schemas.microsoft.com/office/drawing/2014/main" id="{87DA938A-869B-A714-7E73-44EF4BBD5F21}"/>
              </a:ext>
            </a:extLst>
          </p:cNvPr>
          <p:cNvSpPr>
            <a:spLocks noGrp="1" noChangeArrowheads="1"/>
          </p:cNvSpPr>
          <p:nvPr>
            <p:ph type="subTitle" idx="1"/>
          </p:nvPr>
        </p:nvSpPr>
        <p:spPr>
          <a:xfrm>
            <a:off x="2895600" y="3886200"/>
            <a:ext cx="6400800" cy="1752600"/>
          </a:xfrm>
        </p:spPr>
        <p:txBody>
          <a:bodyPr/>
          <a:lstStyle/>
          <a:p>
            <a:r>
              <a:rPr lang="en-GB" altLang="en-US" sz="3200"/>
              <a:t>M  AL-HASHIM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EDD2474-4264-96F9-4235-246F01023F26}"/>
              </a:ext>
            </a:extLst>
          </p:cNvPr>
          <p:cNvSpPr>
            <a:spLocks noGrp="1"/>
          </p:cNvSpPr>
          <p:nvPr>
            <p:ph type="title"/>
          </p:nvPr>
        </p:nvSpPr>
        <p:spPr/>
        <p:txBody>
          <a:bodyPr/>
          <a:lstStyle/>
          <a:p>
            <a:pPr eaLnBrk="1" hangingPunct="1"/>
            <a:r>
              <a:rPr lang="en-GB" altLang="en-US"/>
              <a:t>Stop the Bleeding</a:t>
            </a:r>
          </a:p>
        </p:txBody>
      </p:sp>
      <p:sp>
        <p:nvSpPr>
          <p:cNvPr id="13315" name="Content Placeholder 2">
            <a:extLst>
              <a:ext uri="{FF2B5EF4-FFF2-40B4-BE49-F238E27FC236}">
                <a16:creationId xmlns:a16="http://schemas.microsoft.com/office/drawing/2014/main" id="{57C03A3C-4E84-9463-4788-6867507C16DB}"/>
              </a:ext>
            </a:extLst>
          </p:cNvPr>
          <p:cNvSpPr>
            <a:spLocks noGrp="1"/>
          </p:cNvSpPr>
          <p:nvPr>
            <p:ph idx="1"/>
          </p:nvPr>
        </p:nvSpPr>
        <p:spPr/>
        <p:txBody>
          <a:bodyPr/>
          <a:lstStyle/>
          <a:p>
            <a:pPr eaLnBrk="1" hangingPunct="1"/>
            <a:r>
              <a:rPr lang="en-GB" altLang="en-US" dirty="0"/>
              <a:t>Application of external pressure/application of ice pack</a:t>
            </a:r>
          </a:p>
          <a:p>
            <a:pPr eaLnBrk="1" hangingPunct="1"/>
            <a:r>
              <a:rPr lang="en-GB" altLang="en-US" dirty="0"/>
              <a:t>Cautery for Anterior bleeding (Avoid in HHT)</a:t>
            </a:r>
          </a:p>
          <a:p>
            <a:pPr eaLnBrk="1" hangingPunct="1"/>
            <a:r>
              <a:rPr lang="en-GB" altLang="en-US" dirty="0"/>
              <a:t>Nasal packing for posterior bleeding or a failed cautery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132D4EB-277B-4433-CD34-F5AAF76C9845}"/>
              </a:ext>
            </a:extLst>
          </p:cNvPr>
          <p:cNvSpPr>
            <a:spLocks noGrp="1" noChangeArrowheads="1"/>
          </p:cNvSpPr>
          <p:nvPr>
            <p:ph type="title"/>
          </p:nvPr>
        </p:nvSpPr>
        <p:spPr/>
        <p:txBody>
          <a:bodyPr/>
          <a:lstStyle/>
          <a:p>
            <a:pPr eaLnBrk="1" hangingPunct="1"/>
            <a:r>
              <a:rPr lang="en-GB" altLang="en-US"/>
              <a:t>Epistaxis</a:t>
            </a:r>
          </a:p>
        </p:txBody>
      </p:sp>
      <p:pic>
        <p:nvPicPr>
          <p:cNvPr id="14339" name="Picture 3" descr="IMG_4170">
            <a:extLst>
              <a:ext uri="{FF2B5EF4-FFF2-40B4-BE49-F238E27FC236}">
                <a16:creationId xmlns:a16="http://schemas.microsoft.com/office/drawing/2014/main" id="{6E03504D-CA2B-2C31-297D-4801FF261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132" r="10066"/>
          <a:stretch>
            <a:fillRect/>
          </a:stretch>
        </p:blipFill>
        <p:spPr bwMode="auto">
          <a:xfrm>
            <a:off x="1524000" y="1944688"/>
            <a:ext cx="4573588"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IMG_4226">
            <a:extLst>
              <a:ext uri="{FF2B5EF4-FFF2-40B4-BE49-F238E27FC236}">
                <a16:creationId xmlns:a16="http://schemas.microsoft.com/office/drawing/2014/main" id="{D3ACE5A5-FE55-F535-22C1-E1FD3E146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714" y="1958976"/>
            <a:ext cx="4586287"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F01FF97-8687-F855-5D53-F6E02B9B8A66}"/>
              </a:ext>
            </a:extLst>
          </p:cNvPr>
          <p:cNvSpPr>
            <a:spLocks noGrp="1" noChangeArrowheads="1"/>
          </p:cNvSpPr>
          <p:nvPr>
            <p:ph type="title"/>
          </p:nvPr>
        </p:nvSpPr>
        <p:spPr>
          <a:xfrm>
            <a:off x="1981200" y="704850"/>
            <a:ext cx="8229600" cy="1143000"/>
          </a:xfrm>
        </p:spPr>
        <p:txBody>
          <a:bodyPr/>
          <a:lstStyle/>
          <a:p>
            <a:pPr eaLnBrk="1" hangingPunct="1"/>
            <a:r>
              <a:rPr lang="en-GB" altLang="en-US" sz="4000"/>
              <a:t>Cautery </a:t>
            </a:r>
          </a:p>
        </p:txBody>
      </p:sp>
      <p:pic>
        <p:nvPicPr>
          <p:cNvPr id="15363" name="Picture 3">
            <a:extLst>
              <a:ext uri="{FF2B5EF4-FFF2-40B4-BE49-F238E27FC236}">
                <a16:creationId xmlns:a16="http://schemas.microsoft.com/office/drawing/2014/main" id="{E6CBD4A8-0B7C-82A6-0F2D-D183EBF6E27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357439" y="2478088"/>
            <a:ext cx="3286125" cy="3319462"/>
          </a:xfrm>
          <a:noFill/>
        </p:spPr>
      </p:pic>
      <p:sp>
        <p:nvSpPr>
          <p:cNvPr id="15364" name="Rectangle 4">
            <a:extLst>
              <a:ext uri="{FF2B5EF4-FFF2-40B4-BE49-F238E27FC236}">
                <a16:creationId xmlns:a16="http://schemas.microsoft.com/office/drawing/2014/main" id="{3F3468B7-6AD6-5B06-BBB3-FA14FA13BF2C}"/>
              </a:ext>
            </a:extLst>
          </p:cNvPr>
          <p:cNvSpPr>
            <a:spLocks noGrp="1" noChangeArrowheads="1"/>
          </p:cNvSpPr>
          <p:nvPr>
            <p:ph sz="half" idx="2"/>
          </p:nvPr>
        </p:nvSpPr>
        <p:spPr>
          <a:xfrm>
            <a:off x="6172200" y="1920875"/>
            <a:ext cx="4038600" cy="4433888"/>
          </a:xfrm>
        </p:spPr>
        <p:txBody>
          <a:bodyPr/>
          <a:lstStyle/>
          <a:p>
            <a:pPr eaLnBrk="1" hangingPunct="1"/>
            <a:r>
              <a:rPr lang="en-GB" altLang="en-US" sz="2800" dirty="0"/>
              <a:t>Prominent vessels on anterior septum</a:t>
            </a:r>
          </a:p>
          <a:p>
            <a:pPr eaLnBrk="1" hangingPunct="1"/>
            <a:r>
              <a:rPr lang="en-GB" altLang="en-US" sz="2800" dirty="0"/>
              <a:t>Apply co-</a:t>
            </a:r>
            <a:r>
              <a:rPr lang="en-GB" altLang="en-US" sz="2800" dirty="0" err="1"/>
              <a:t>phenlycaine</a:t>
            </a:r>
            <a:endParaRPr lang="en-GB" altLang="en-US" sz="2800" dirty="0"/>
          </a:p>
          <a:p>
            <a:pPr eaLnBrk="1" hangingPunct="1"/>
            <a:r>
              <a:rPr lang="en-GB" altLang="en-US" sz="2800" dirty="0"/>
              <a:t>Cauterise with silver nitrate stick</a:t>
            </a:r>
          </a:p>
          <a:p>
            <a:pPr eaLnBrk="1" hangingPunct="1"/>
            <a:r>
              <a:rPr lang="en-GB" altLang="en-US" sz="2800" dirty="0"/>
              <a:t>Apply </a:t>
            </a:r>
            <a:r>
              <a:rPr lang="en-GB" altLang="en-US" sz="2800" dirty="0" err="1"/>
              <a:t>naseptin</a:t>
            </a:r>
            <a:r>
              <a:rPr lang="en-GB" altLang="en-US" sz="2800" dirty="0"/>
              <a:t> cream to area (14 days)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61A7B95-058F-2C1B-FB43-AE993489F3BB}"/>
              </a:ext>
            </a:extLst>
          </p:cNvPr>
          <p:cNvSpPr>
            <a:spLocks noGrp="1"/>
          </p:cNvSpPr>
          <p:nvPr>
            <p:ph type="title"/>
          </p:nvPr>
        </p:nvSpPr>
        <p:spPr/>
        <p:txBody>
          <a:bodyPr/>
          <a:lstStyle/>
          <a:p>
            <a:pPr eaLnBrk="1" hangingPunct="1"/>
            <a:r>
              <a:rPr lang="en-US" altLang="en-US"/>
              <a:t>Packing</a:t>
            </a:r>
          </a:p>
        </p:txBody>
      </p:sp>
      <p:sp>
        <p:nvSpPr>
          <p:cNvPr id="16387" name="Content Placeholder 2">
            <a:extLst>
              <a:ext uri="{FF2B5EF4-FFF2-40B4-BE49-F238E27FC236}">
                <a16:creationId xmlns:a16="http://schemas.microsoft.com/office/drawing/2014/main" id="{26D106CB-B0C3-53EF-D42B-B3C8FA7C93E6}"/>
              </a:ext>
            </a:extLst>
          </p:cNvPr>
          <p:cNvSpPr>
            <a:spLocks noGrp="1"/>
          </p:cNvSpPr>
          <p:nvPr>
            <p:ph idx="1"/>
          </p:nvPr>
        </p:nvSpPr>
        <p:spPr/>
        <p:txBody>
          <a:bodyPr/>
          <a:lstStyle/>
          <a:p>
            <a:pPr eaLnBrk="1" hangingPunct="1"/>
            <a:r>
              <a:rPr lang="en-GB" altLang="en-US"/>
              <a:t>Profuse bleeding preventing cauterization</a:t>
            </a:r>
          </a:p>
          <a:p>
            <a:pPr eaLnBrk="1" hangingPunct="1"/>
            <a:r>
              <a:rPr lang="en-GB" altLang="en-US"/>
              <a:t>Failed cauterization </a:t>
            </a:r>
          </a:p>
          <a:p>
            <a:pPr eaLnBrk="1" hangingPunct="1"/>
            <a:r>
              <a:rPr lang="en-GB" altLang="en-US"/>
              <a:t>Posterior bleeding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E5FC93C-DAF0-A59F-68AE-92C063475CC5}"/>
              </a:ext>
            </a:extLst>
          </p:cNvPr>
          <p:cNvSpPr>
            <a:spLocks noGrp="1" noChangeArrowheads="1"/>
          </p:cNvSpPr>
          <p:nvPr>
            <p:ph type="title"/>
          </p:nvPr>
        </p:nvSpPr>
        <p:spPr>
          <a:xfrm>
            <a:off x="1981200" y="704850"/>
            <a:ext cx="8229600" cy="1143000"/>
          </a:xfrm>
        </p:spPr>
        <p:txBody>
          <a:bodyPr/>
          <a:lstStyle/>
          <a:p>
            <a:pPr eaLnBrk="1" hangingPunct="1"/>
            <a:r>
              <a:rPr lang="en-GB" altLang="en-US"/>
              <a:t>Insertion of Rapid Rhino</a:t>
            </a:r>
          </a:p>
        </p:txBody>
      </p:sp>
      <p:pic>
        <p:nvPicPr>
          <p:cNvPr id="17411" name="Picture 3">
            <a:extLst>
              <a:ext uri="{FF2B5EF4-FFF2-40B4-BE49-F238E27FC236}">
                <a16:creationId xmlns:a16="http://schemas.microsoft.com/office/drawing/2014/main" id="{E81F879E-543C-2D6A-6824-265AC28A6F1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84450" y="2862263"/>
            <a:ext cx="2832100" cy="2551112"/>
          </a:xfrm>
          <a:noFill/>
        </p:spPr>
      </p:pic>
      <p:pic>
        <p:nvPicPr>
          <p:cNvPr id="17412" name="Picture 4">
            <a:extLst>
              <a:ext uri="{FF2B5EF4-FFF2-40B4-BE49-F238E27FC236}">
                <a16:creationId xmlns:a16="http://schemas.microsoft.com/office/drawing/2014/main" id="{BF3CCBC5-81C6-981F-66D4-452548C2713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51639" y="3059113"/>
            <a:ext cx="2879725" cy="2157412"/>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F31C5E1-3797-9894-4EC6-40BC87C3EFD1}"/>
              </a:ext>
            </a:extLst>
          </p:cNvPr>
          <p:cNvSpPr>
            <a:spLocks noGrp="1" noChangeArrowheads="1"/>
          </p:cNvSpPr>
          <p:nvPr>
            <p:ph type="title"/>
          </p:nvPr>
        </p:nvSpPr>
        <p:spPr>
          <a:xfrm>
            <a:off x="1981200" y="704850"/>
            <a:ext cx="8229600" cy="1143000"/>
          </a:xfrm>
        </p:spPr>
        <p:txBody>
          <a:bodyPr/>
          <a:lstStyle/>
          <a:p>
            <a:pPr eaLnBrk="1" hangingPunct="1"/>
            <a:endParaRPr lang="en-US" altLang="en-US"/>
          </a:p>
        </p:txBody>
      </p:sp>
      <p:pic>
        <p:nvPicPr>
          <p:cNvPr id="18435" name="Picture 3">
            <a:extLst>
              <a:ext uri="{FF2B5EF4-FFF2-40B4-BE49-F238E27FC236}">
                <a16:creationId xmlns:a16="http://schemas.microsoft.com/office/drawing/2014/main" id="{B34A7D9E-47AD-CC61-2478-5083F7EFC30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60639" y="3059113"/>
            <a:ext cx="2879725" cy="2157412"/>
          </a:xfrm>
          <a:noFill/>
        </p:spPr>
      </p:pic>
      <p:pic>
        <p:nvPicPr>
          <p:cNvPr id="18436" name="Picture 4">
            <a:extLst>
              <a:ext uri="{FF2B5EF4-FFF2-40B4-BE49-F238E27FC236}">
                <a16:creationId xmlns:a16="http://schemas.microsoft.com/office/drawing/2014/main" id="{9D18FA35-7025-104B-589B-DA495274803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75450" y="3122613"/>
            <a:ext cx="2832100" cy="2032000"/>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5A6137B-1944-3D19-E2DC-C82D1439042D}"/>
              </a:ext>
            </a:extLst>
          </p:cNvPr>
          <p:cNvSpPr>
            <a:spLocks noGrp="1" noChangeArrowheads="1"/>
          </p:cNvSpPr>
          <p:nvPr>
            <p:ph type="title"/>
          </p:nvPr>
        </p:nvSpPr>
        <p:spPr>
          <a:xfrm>
            <a:off x="1981200" y="704850"/>
            <a:ext cx="8229600" cy="1143000"/>
          </a:xfrm>
        </p:spPr>
        <p:txBody>
          <a:bodyPr/>
          <a:lstStyle/>
          <a:p>
            <a:pPr eaLnBrk="1" hangingPunct="1"/>
            <a:endParaRPr lang="en-US" altLang="en-US"/>
          </a:p>
        </p:txBody>
      </p:sp>
      <p:pic>
        <p:nvPicPr>
          <p:cNvPr id="19459" name="Picture 3">
            <a:extLst>
              <a:ext uri="{FF2B5EF4-FFF2-40B4-BE49-F238E27FC236}">
                <a16:creationId xmlns:a16="http://schemas.microsoft.com/office/drawing/2014/main" id="{1845AD04-D1B7-9951-7E23-08194C290B9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194050" y="3398838"/>
            <a:ext cx="1612900" cy="1477962"/>
          </a:xfrm>
          <a:noFill/>
        </p:spPr>
      </p:pic>
      <p:pic>
        <p:nvPicPr>
          <p:cNvPr id="19460" name="Picture 4">
            <a:extLst>
              <a:ext uri="{FF2B5EF4-FFF2-40B4-BE49-F238E27FC236}">
                <a16:creationId xmlns:a16="http://schemas.microsoft.com/office/drawing/2014/main" id="{A450A899-E6F3-E2DA-19A0-49CB7296C02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610475" y="3427413"/>
            <a:ext cx="1162050" cy="142240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6E4EFB8-C262-90D4-E129-D235CA4E2FB9}"/>
              </a:ext>
            </a:extLst>
          </p:cNvPr>
          <p:cNvSpPr>
            <a:spLocks noGrp="1" noChangeArrowheads="1"/>
          </p:cNvSpPr>
          <p:nvPr>
            <p:ph type="title"/>
          </p:nvPr>
        </p:nvSpPr>
        <p:spPr/>
        <p:txBody>
          <a:bodyPr/>
          <a:lstStyle/>
          <a:p>
            <a:pPr eaLnBrk="1" hangingPunct="1"/>
            <a:r>
              <a:rPr lang="en-GB" altLang="en-US"/>
              <a:t>It Hurts!</a:t>
            </a:r>
          </a:p>
        </p:txBody>
      </p:sp>
      <p:pic>
        <p:nvPicPr>
          <p:cNvPr id="20483" name="Picture 3" descr="IMG_4210">
            <a:extLst>
              <a:ext uri="{FF2B5EF4-FFF2-40B4-BE49-F238E27FC236}">
                <a16:creationId xmlns:a16="http://schemas.microsoft.com/office/drawing/2014/main" id="{19FF3DA8-9CCD-B5E7-E2B0-B63B3C93C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616" r="8807"/>
          <a:stretch>
            <a:fillRect/>
          </a:stretch>
        </p:blipFill>
        <p:spPr bwMode="auto">
          <a:xfrm>
            <a:off x="1524000" y="2249488"/>
            <a:ext cx="45212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IMG_4216">
            <a:extLst>
              <a:ext uri="{FF2B5EF4-FFF2-40B4-BE49-F238E27FC236}">
                <a16:creationId xmlns:a16="http://schemas.microsoft.com/office/drawing/2014/main" id="{249DF55A-E858-696B-A588-5BAA354A3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391" r="8305"/>
          <a:stretch>
            <a:fillRect/>
          </a:stretch>
        </p:blipFill>
        <p:spPr bwMode="auto">
          <a:xfrm>
            <a:off x="6096000" y="2249488"/>
            <a:ext cx="431958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77453E9-4788-30D0-B3DC-09F2C7D609D4}"/>
              </a:ext>
            </a:extLst>
          </p:cNvPr>
          <p:cNvSpPr>
            <a:spLocks noGrp="1" noChangeArrowheads="1"/>
          </p:cNvSpPr>
          <p:nvPr>
            <p:ph type="title"/>
          </p:nvPr>
        </p:nvSpPr>
        <p:spPr/>
        <p:txBody>
          <a:bodyPr>
            <a:normAutofit fontScale="90000"/>
          </a:bodyPr>
          <a:lstStyle/>
          <a:p>
            <a:pPr eaLnBrk="1" fontAlgn="auto" hangingPunct="1">
              <a:spcAft>
                <a:spcPts val="0"/>
              </a:spcAft>
              <a:defRPr/>
            </a:pPr>
            <a:r>
              <a:rPr lang="en-GB" altLang="en-US" sz="4000"/>
              <a:t>Criteria for admission</a:t>
            </a:r>
            <a:br>
              <a:rPr lang="en-GB" altLang="en-US" sz="4000"/>
            </a:br>
            <a:endParaRPr lang="en-GB" altLang="en-US" sz="4000"/>
          </a:p>
        </p:txBody>
      </p:sp>
      <p:sp>
        <p:nvSpPr>
          <p:cNvPr id="21507" name="Rectangle 3">
            <a:extLst>
              <a:ext uri="{FF2B5EF4-FFF2-40B4-BE49-F238E27FC236}">
                <a16:creationId xmlns:a16="http://schemas.microsoft.com/office/drawing/2014/main" id="{3A36BDA6-5996-51D7-C571-D57C2CAB7EE8}"/>
              </a:ext>
            </a:extLst>
          </p:cNvPr>
          <p:cNvSpPr>
            <a:spLocks noGrp="1" noChangeArrowheads="1"/>
          </p:cNvSpPr>
          <p:nvPr>
            <p:ph idx="1"/>
          </p:nvPr>
        </p:nvSpPr>
        <p:spPr/>
        <p:txBody>
          <a:bodyPr/>
          <a:lstStyle/>
          <a:p>
            <a:pPr eaLnBrk="1" hangingPunct="1">
              <a:lnSpc>
                <a:spcPct val="90000"/>
              </a:lnSpc>
            </a:pPr>
            <a:r>
              <a:rPr lang="en-GB" altLang="en-US" sz="2400"/>
              <a:t>Patients requiring a nasal pack with the following</a:t>
            </a:r>
          </a:p>
          <a:p>
            <a:pPr lvl="1" eaLnBrk="1" hangingPunct="1">
              <a:lnSpc>
                <a:spcPct val="90000"/>
              </a:lnSpc>
            </a:pPr>
            <a:r>
              <a:rPr lang="en-GB" altLang="en-US"/>
              <a:t>Uncontrolled bleeding/posterior bleed</a:t>
            </a:r>
          </a:p>
          <a:p>
            <a:pPr lvl="1" eaLnBrk="1" hangingPunct="1">
              <a:lnSpc>
                <a:spcPct val="90000"/>
              </a:lnSpc>
            </a:pPr>
            <a:r>
              <a:rPr lang="en-GB" altLang="en-US"/>
              <a:t>Recent nasal surgery</a:t>
            </a:r>
          </a:p>
          <a:p>
            <a:pPr lvl="1" eaLnBrk="1" hangingPunct="1">
              <a:lnSpc>
                <a:spcPct val="90000"/>
              </a:lnSpc>
            </a:pPr>
            <a:r>
              <a:rPr lang="en-GB" altLang="en-US"/>
              <a:t>Significant blood loss/shock</a:t>
            </a:r>
          </a:p>
          <a:p>
            <a:pPr lvl="1" eaLnBrk="1" hangingPunct="1">
              <a:lnSpc>
                <a:spcPct val="90000"/>
              </a:lnSpc>
            </a:pPr>
            <a:r>
              <a:rPr lang="en-GB" altLang="en-US"/>
              <a:t>Major cardiac/respiratory disease</a:t>
            </a:r>
          </a:p>
          <a:p>
            <a:pPr lvl="1" eaLnBrk="1" hangingPunct="1">
              <a:lnSpc>
                <a:spcPct val="90000"/>
              </a:lnSpc>
            </a:pPr>
            <a:r>
              <a:rPr lang="en-GB" altLang="en-US"/>
              <a:t>Elderly/infirm/poor social circumstances</a:t>
            </a:r>
          </a:p>
          <a:p>
            <a:pPr lvl="1" eaLnBrk="1" hangingPunct="1">
              <a:lnSpc>
                <a:spcPct val="90000"/>
              </a:lnSpc>
            </a:pPr>
            <a:r>
              <a:rPr lang="en-GB" altLang="en-US"/>
              <a:t>Patients on warfarin</a:t>
            </a:r>
          </a:p>
          <a:p>
            <a:pPr lvl="1" eaLnBrk="1" hangingPunct="1">
              <a:lnSpc>
                <a:spcPct val="90000"/>
              </a:lnSpc>
            </a:pPr>
            <a:r>
              <a:rPr lang="en-GB" altLang="en-US"/>
              <a:t>Bilateral nasal pack</a:t>
            </a:r>
          </a:p>
          <a:p>
            <a:pPr eaLnBrk="1" hangingPunct="1">
              <a:lnSpc>
                <a:spcPct val="90000"/>
              </a:lnSpc>
            </a:pPr>
            <a:r>
              <a:rPr lang="en-GB" altLang="en-US" sz="2800"/>
              <a:t>Unilateral nasal pack in a fit patient: Discharge review after 24 hours to remove the pack</a:t>
            </a:r>
          </a:p>
          <a:p>
            <a:pPr lvl="1" eaLnBrk="1" hangingPunct="1">
              <a:lnSpc>
                <a:spcPct val="90000"/>
              </a:lnSpc>
            </a:pPr>
            <a:endParaRPr lang="en-GB"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7A23F27-FD33-C0B9-8D6F-DC91F455841D}"/>
              </a:ext>
            </a:extLst>
          </p:cNvPr>
          <p:cNvSpPr>
            <a:spLocks noGrp="1" noChangeArrowheads="1"/>
          </p:cNvSpPr>
          <p:nvPr>
            <p:ph type="title"/>
          </p:nvPr>
        </p:nvSpPr>
        <p:spPr/>
        <p:txBody>
          <a:bodyPr/>
          <a:lstStyle/>
          <a:p>
            <a:pPr eaLnBrk="1" hangingPunct="1"/>
            <a:r>
              <a:rPr lang="en-GB" altLang="en-US"/>
              <a:t>Fractured Nose</a:t>
            </a:r>
          </a:p>
        </p:txBody>
      </p:sp>
      <p:pic>
        <p:nvPicPr>
          <p:cNvPr id="22531" name="Picture 3" descr="BrokenNose">
            <a:extLst>
              <a:ext uri="{FF2B5EF4-FFF2-40B4-BE49-F238E27FC236}">
                <a16:creationId xmlns:a16="http://schemas.microsoft.com/office/drawing/2014/main" id="{C82871B2-53FF-67E4-FBB9-BDEE2447C7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164" y="1238250"/>
            <a:ext cx="4541837"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4">
            <a:extLst>
              <a:ext uri="{FF2B5EF4-FFF2-40B4-BE49-F238E27FC236}">
                <a16:creationId xmlns:a16="http://schemas.microsoft.com/office/drawing/2014/main" id="{96829DE2-789A-2982-6932-DDD578D94BE4}"/>
              </a:ext>
            </a:extLst>
          </p:cNvPr>
          <p:cNvSpPr>
            <a:spLocks noChangeArrowheads="1"/>
          </p:cNvSpPr>
          <p:nvPr/>
        </p:nvSpPr>
        <p:spPr bwMode="auto">
          <a:xfrm>
            <a:off x="7280275" y="3675063"/>
            <a:ext cx="2520950" cy="576262"/>
          </a:xfrm>
          <a:prstGeom prst="rect">
            <a:avLst/>
          </a:prstGeom>
          <a:solidFill>
            <a:schemeClr val="bg2"/>
          </a:solidFill>
          <a:ln w="9525">
            <a:solidFill>
              <a:schemeClr val="bg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prstClr val="black"/>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FE24-0F51-BACA-39B1-ADE41972280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9DE2064-5E2E-3FE3-5D14-E12EB924C1C5}"/>
              </a:ext>
            </a:extLst>
          </p:cNvPr>
          <p:cNvSpPr>
            <a:spLocks noGrp="1"/>
          </p:cNvSpPr>
          <p:nvPr>
            <p:ph idx="1"/>
          </p:nvPr>
        </p:nvSpPr>
        <p:spPr/>
        <p:txBody>
          <a:bodyPr/>
          <a:lstStyle/>
          <a:p>
            <a:r>
              <a:rPr lang="en-GB" dirty="0"/>
              <a:t>Common ENT emergencies</a:t>
            </a:r>
          </a:p>
          <a:p>
            <a:r>
              <a:rPr lang="en-GB" dirty="0"/>
              <a:t>Basic management </a:t>
            </a:r>
          </a:p>
          <a:p>
            <a:r>
              <a:rPr lang="en-GB" dirty="0"/>
              <a:t>How to refer</a:t>
            </a:r>
          </a:p>
          <a:p>
            <a:r>
              <a:rPr lang="en-GB" dirty="0"/>
              <a:t>Cases you should not miss</a:t>
            </a:r>
          </a:p>
        </p:txBody>
      </p:sp>
    </p:spTree>
    <p:extLst>
      <p:ext uri="{BB962C8B-B14F-4D97-AF65-F5344CB8AC3E}">
        <p14:creationId xmlns:p14="http://schemas.microsoft.com/office/powerpoint/2010/main" val="2808369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3FD99BF-55B9-1129-DDE5-218E1AE87A40}"/>
              </a:ext>
            </a:extLst>
          </p:cNvPr>
          <p:cNvSpPr>
            <a:spLocks noGrp="1" noChangeArrowheads="1"/>
          </p:cNvSpPr>
          <p:nvPr>
            <p:ph type="title"/>
          </p:nvPr>
        </p:nvSpPr>
        <p:spPr/>
        <p:txBody>
          <a:bodyPr/>
          <a:lstStyle/>
          <a:p>
            <a:pPr eaLnBrk="1" hangingPunct="1"/>
            <a:r>
              <a:rPr lang="en-GB" altLang="en-US"/>
              <a:t>Fractured Nose</a:t>
            </a:r>
          </a:p>
        </p:txBody>
      </p:sp>
      <p:sp>
        <p:nvSpPr>
          <p:cNvPr id="23555" name="Rectangle 3">
            <a:extLst>
              <a:ext uri="{FF2B5EF4-FFF2-40B4-BE49-F238E27FC236}">
                <a16:creationId xmlns:a16="http://schemas.microsoft.com/office/drawing/2014/main" id="{2559FA64-5292-7CDE-F6B2-0B9EEA4628EC}"/>
              </a:ext>
            </a:extLst>
          </p:cNvPr>
          <p:cNvSpPr>
            <a:spLocks noGrp="1" noChangeArrowheads="1"/>
          </p:cNvSpPr>
          <p:nvPr>
            <p:ph idx="1"/>
          </p:nvPr>
        </p:nvSpPr>
        <p:spPr/>
        <p:txBody>
          <a:bodyPr/>
          <a:lstStyle/>
          <a:p>
            <a:pPr eaLnBrk="1" hangingPunct="1"/>
            <a:r>
              <a:rPr lang="en-GB" altLang="en-US" sz="2800" dirty="0"/>
              <a:t>Clinical diagnosis</a:t>
            </a:r>
          </a:p>
          <a:p>
            <a:pPr eaLnBrk="1" hangingPunct="1"/>
            <a:r>
              <a:rPr lang="en-GB" altLang="en-US" sz="2800" dirty="0"/>
              <a:t>X-ray not necessary</a:t>
            </a:r>
          </a:p>
          <a:p>
            <a:pPr eaLnBrk="1" hangingPunct="1"/>
            <a:r>
              <a:rPr lang="en-GB" altLang="en-US" sz="2800" dirty="0"/>
              <a:t>If nose is bleeding external pressure will suffice in most cases</a:t>
            </a:r>
          </a:p>
          <a:p>
            <a:pPr eaLnBrk="1" hangingPunct="1"/>
            <a:r>
              <a:rPr lang="en-GB" altLang="en-US" sz="2800" dirty="0"/>
              <a:t>Exclude septal haematoma</a:t>
            </a:r>
          </a:p>
          <a:p>
            <a:pPr eaLnBrk="1" hangingPunct="1"/>
            <a:r>
              <a:rPr lang="en-GB" altLang="en-US" sz="2800" dirty="0"/>
              <a:t>Assess for clinical deformity</a:t>
            </a:r>
          </a:p>
          <a:p>
            <a:pPr lvl="1" eaLnBrk="1" hangingPunct="1"/>
            <a:r>
              <a:rPr lang="en-GB" altLang="en-US" dirty="0"/>
              <a:t>If obvious arrange ENT follow up within 5-7days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6DA96E1-25AD-9DC3-0A7D-D60B96C73ABB}"/>
              </a:ext>
            </a:extLst>
          </p:cNvPr>
          <p:cNvSpPr>
            <a:spLocks noGrp="1" noChangeArrowheads="1"/>
          </p:cNvSpPr>
          <p:nvPr>
            <p:ph type="title"/>
          </p:nvPr>
        </p:nvSpPr>
        <p:spPr/>
        <p:txBody>
          <a:bodyPr/>
          <a:lstStyle/>
          <a:p>
            <a:pPr eaLnBrk="1" hangingPunct="1"/>
            <a:r>
              <a:rPr lang="en-GB" altLang="en-US"/>
              <a:t>Septal Haematoma</a:t>
            </a:r>
          </a:p>
        </p:txBody>
      </p:sp>
      <p:pic>
        <p:nvPicPr>
          <p:cNvPr id="24579" name="Picture 3" descr="photo_f1">
            <a:extLst>
              <a:ext uri="{FF2B5EF4-FFF2-40B4-BE49-F238E27FC236}">
                <a16:creationId xmlns:a16="http://schemas.microsoft.com/office/drawing/2014/main" id="{BD4D1C33-0164-BBBF-B981-8FA0F2211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2276476"/>
            <a:ext cx="4284663"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Septal hematoma">
            <a:extLst>
              <a:ext uri="{FF2B5EF4-FFF2-40B4-BE49-F238E27FC236}">
                <a16:creationId xmlns:a16="http://schemas.microsoft.com/office/drawing/2014/main" id="{9AA42FB6-AFC8-524C-35C5-063CE8EF8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4" y="1773239"/>
            <a:ext cx="4535487"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F58AF3C-378A-8D99-5DB4-345D4F83F0C0}"/>
              </a:ext>
            </a:extLst>
          </p:cNvPr>
          <p:cNvSpPr>
            <a:spLocks noGrp="1" noChangeArrowheads="1"/>
          </p:cNvSpPr>
          <p:nvPr>
            <p:ph type="title"/>
          </p:nvPr>
        </p:nvSpPr>
        <p:spPr/>
        <p:txBody>
          <a:bodyPr/>
          <a:lstStyle/>
          <a:p>
            <a:pPr eaLnBrk="1" hangingPunct="1"/>
            <a:r>
              <a:rPr lang="en-GB" altLang="en-US"/>
              <a:t>Deviated Septum</a:t>
            </a:r>
          </a:p>
        </p:txBody>
      </p:sp>
      <p:pic>
        <p:nvPicPr>
          <p:cNvPr id="25603" name="Picture 3" descr="rp_septum_mcnc[1]">
            <a:extLst>
              <a:ext uri="{FF2B5EF4-FFF2-40B4-BE49-F238E27FC236}">
                <a16:creationId xmlns:a16="http://schemas.microsoft.com/office/drawing/2014/main" id="{53E76D81-0C1F-F6CB-9999-442732F9D8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63839" y="1935164"/>
            <a:ext cx="6664325" cy="4389437"/>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A51108A-BE69-3258-07F2-A2BC27589341}"/>
              </a:ext>
            </a:extLst>
          </p:cNvPr>
          <p:cNvSpPr>
            <a:spLocks noGrp="1" noChangeArrowheads="1"/>
          </p:cNvSpPr>
          <p:nvPr>
            <p:ph type="title"/>
          </p:nvPr>
        </p:nvSpPr>
        <p:spPr/>
        <p:txBody>
          <a:bodyPr/>
          <a:lstStyle/>
          <a:p>
            <a:pPr eaLnBrk="1" hangingPunct="1"/>
            <a:r>
              <a:rPr lang="en-GB" altLang="en-US"/>
              <a:t>Foreign Body in Nose</a:t>
            </a:r>
          </a:p>
        </p:txBody>
      </p:sp>
      <p:sp>
        <p:nvSpPr>
          <p:cNvPr id="26627" name="Rectangle 3">
            <a:extLst>
              <a:ext uri="{FF2B5EF4-FFF2-40B4-BE49-F238E27FC236}">
                <a16:creationId xmlns:a16="http://schemas.microsoft.com/office/drawing/2014/main" id="{3E07C8AA-589C-DFA0-1754-17C5DE964EF3}"/>
              </a:ext>
            </a:extLst>
          </p:cNvPr>
          <p:cNvSpPr>
            <a:spLocks noGrp="1" noChangeArrowheads="1"/>
          </p:cNvSpPr>
          <p:nvPr>
            <p:ph idx="1"/>
          </p:nvPr>
        </p:nvSpPr>
        <p:spPr/>
        <p:txBody>
          <a:bodyPr/>
          <a:lstStyle/>
          <a:p>
            <a:pPr eaLnBrk="1" hangingPunct="1"/>
            <a:r>
              <a:rPr lang="en-GB" altLang="en-US" dirty="0"/>
              <a:t>Children, Refer to ENT</a:t>
            </a:r>
          </a:p>
          <a:p>
            <a:pPr eaLnBrk="1" hangingPunct="1"/>
            <a:r>
              <a:rPr lang="en-GB" altLang="en-US" dirty="0"/>
              <a:t>Co-operative patient remove with wax hook. Only one attempt allowed in A/E</a:t>
            </a:r>
          </a:p>
          <a:p>
            <a:pPr eaLnBrk="1" hangingPunct="1"/>
            <a:r>
              <a:rPr lang="en-GB" altLang="en-US" dirty="0"/>
              <a:t>Non co-operative frightened patient refer to ENT On Call, same day</a:t>
            </a:r>
          </a:p>
          <a:p>
            <a:pPr eaLnBrk="1" hangingPunct="1"/>
            <a:endParaRPr lang="en-GB" altLang="en-US" dirty="0"/>
          </a:p>
          <a:p>
            <a:pPr eaLnBrk="1" hangingPunct="1"/>
            <a:endParaRPr lang="en-GB"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2FD3830-BE3F-804B-A74F-55B6CC532305}"/>
              </a:ext>
            </a:extLst>
          </p:cNvPr>
          <p:cNvSpPr>
            <a:spLocks noGrp="1" noChangeArrowheads="1"/>
          </p:cNvSpPr>
          <p:nvPr>
            <p:ph type="title"/>
          </p:nvPr>
        </p:nvSpPr>
        <p:spPr/>
        <p:txBody>
          <a:bodyPr/>
          <a:lstStyle/>
          <a:p>
            <a:pPr eaLnBrk="1" hangingPunct="1"/>
            <a:r>
              <a:rPr lang="en-GB" altLang="en-US"/>
              <a:t>Foreign bodies</a:t>
            </a:r>
          </a:p>
        </p:txBody>
      </p:sp>
      <p:sp>
        <p:nvSpPr>
          <p:cNvPr id="55299" name="Rectangle 3">
            <a:extLst>
              <a:ext uri="{FF2B5EF4-FFF2-40B4-BE49-F238E27FC236}">
                <a16:creationId xmlns:a16="http://schemas.microsoft.com/office/drawing/2014/main" id="{FC92DC40-D7A3-017B-27C7-2C225627E6ED}"/>
              </a:ext>
            </a:extLst>
          </p:cNvPr>
          <p:cNvSpPr>
            <a:spLocks noGrp="1" noChangeArrowheads="1"/>
          </p:cNvSpPr>
          <p:nvPr>
            <p:ph idx="1"/>
          </p:nvPr>
        </p:nvSpPr>
        <p:spPr/>
        <p:txBody>
          <a:bodyPr/>
          <a:lstStyle/>
          <a:p>
            <a:pPr marL="609600" indent="-609600" eaLnBrk="1" hangingPunct="1"/>
            <a:r>
              <a:rPr lang="en-GB" altLang="en-US"/>
              <a:t>Nasal FB</a:t>
            </a:r>
          </a:p>
          <a:p>
            <a:pPr marL="609600" indent="-609600" eaLnBrk="1" hangingPunct="1">
              <a:buNone/>
            </a:pPr>
            <a:endParaRPr lang="en-GB" altLang="en-US"/>
          </a:p>
          <a:p>
            <a:pPr marL="609600" indent="-609600" eaLnBrk="1" hangingPunct="1"/>
            <a:endParaRPr lang="en-GB" altLang="en-US"/>
          </a:p>
        </p:txBody>
      </p:sp>
      <p:pic>
        <p:nvPicPr>
          <p:cNvPr id="55300" name="Picture 5" descr="ANd9GcS0094C5FzDFYnwkCH8YFbamXhM4NsHhR0UkA7CY4hVeu0CULG2Kw_QBg">
            <a:hlinkClick r:id="rId2"/>
            <a:extLst>
              <a:ext uri="{FF2B5EF4-FFF2-40B4-BE49-F238E27FC236}">
                <a16:creationId xmlns:a16="http://schemas.microsoft.com/office/drawing/2014/main" id="{BD5DFB9B-C34A-53F0-66EA-6F4CAF1D9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888" y="2759075"/>
            <a:ext cx="394335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02E8991-90B9-21C4-C09F-4AB12E545D34}"/>
              </a:ext>
            </a:extLst>
          </p:cNvPr>
          <p:cNvSpPr>
            <a:spLocks noGrp="1" noChangeArrowheads="1"/>
          </p:cNvSpPr>
          <p:nvPr>
            <p:ph type="title"/>
          </p:nvPr>
        </p:nvSpPr>
        <p:spPr/>
        <p:txBody>
          <a:bodyPr/>
          <a:lstStyle/>
          <a:p>
            <a:pPr eaLnBrk="1" hangingPunct="1"/>
            <a:endParaRPr lang="en-US" altLang="en-US"/>
          </a:p>
        </p:txBody>
      </p:sp>
      <p:sp>
        <p:nvSpPr>
          <p:cNvPr id="56323" name="Rectangle 3">
            <a:extLst>
              <a:ext uri="{FF2B5EF4-FFF2-40B4-BE49-F238E27FC236}">
                <a16:creationId xmlns:a16="http://schemas.microsoft.com/office/drawing/2014/main" id="{0EAB47FE-AC33-FC2A-8ABA-7D22AC58764E}"/>
              </a:ext>
            </a:extLst>
          </p:cNvPr>
          <p:cNvSpPr>
            <a:spLocks noGrp="1" noChangeArrowheads="1"/>
          </p:cNvSpPr>
          <p:nvPr>
            <p:ph idx="1"/>
          </p:nvPr>
        </p:nvSpPr>
        <p:spPr/>
        <p:txBody>
          <a:bodyPr/>
          <a:lstStyle/>
          <a:p>
            <a:pPr eaLnBrk="1" hangingPunct="1"/>
            <a:endParaRPr lang="en-US" altLang="en-US"/>
          </a:p>
        </p:txBody>
      </p:sp>
      <p:pic>
        <p:nvPicPr>
          <p:cNvPr id="56324" name="Picture 5" descr="ANd9GcTZJFGPtQlADE62l-9toExnXxr-to1s5JhTke2-kahhs8XR0PpouzWf9RA">
            <a:hlinkClick r:id="rId2"/>
            <a:extLst>
              <a:ext uri="{FF2B5EF4-FFF2-40B4-BE49-F238E27FC236}">
                <a16:creationId xmlns:a16="http://schemas.microsoft.com/office/drawing/2014/main" id="{B806501F-8947-6F15-9BB2-9D5B9D8CF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675" y="2424113"/>
            <a:ext cx="4927600"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F1F837A-E2BE-A884-F937-0090B1DB9582}"/>
              </a:ext>
            </a:extLst>
          </p:cNvPr>
          <p:cNvSpPr>
            <a:spLocks noGrp="1" noChangeArrowheads="1"/>
          </p:cNvSpPr>
          <p:nvPr>
            <p:ph type="title"/>
          </p:nvPr>
        </p:nvSpPr>
        <p:spPr/>
        <p:txBody>
          <a:bodyPr/>
          <a:lstStyle/>
          <a:p>
            <a:pPr eaLnBrk="1" hangingPunct="1"/>
            <a:r>
              <a:rPr lang="en-GB" altLang="en-US" sz="3600"/>
              <a:t>Periorbital Cellulitis= Pre-septal</a:t>
            </a:r>
            <a:br>
              <a:rPr lang="en-GB" altLang="en-US" sz="3600"/>
            </a:br>
            <a:r>
              <a:rPr lang="en-GB" altLang="en-US" sz="3600"/>
              <a:t>Orbital cellulitis= septal</a:t>
            </a:r>
          </a:p>
        </p:txBody>
      </p:sp>
      <p:sp>
        <p:nvSpPr>
          <p:cNvPr id="27651" name="Content Placeholder 1">
            <a:extLst>
              <a:ext uri="{FF2B5EF4-FFF2-40B4-BE49-F238E27FC236}">
                <a16:creationId xmlns:a16="http://schemas.microsoft.com/office/drawing/2014/main" id="{8F0CFB75-B5FB-2135-2DC0-AFE37C9FD222}"/>
              </a:ext>
            </a:extLst>
          </p:cNvPr>
          <p:cNvSpPr>
            <a:spLocks noGrp="1"/>
          </p:cNvSpPr>
          <p:nvPr>
            <p:ph sz="half" idx="1"/>
          </p:nvPr>
        </p:nvSpPr>
        <p:spPr/>
        <p:txBody>
          <a:bodyPr/>
          <a:lstStyle/>
          <a:p>
            <a:pPr eaLnBrk="1" hangingPunct="1"/>
            <a:r>
              <a:rPr lang="en-GB" altLang="en-US" sz="2000"/>
              <a:t>Previous history of sinusitis</a:t>
            </a:r>
          </a:p>
          <a:p>
            <a:pPr eaLnBrk="1" hangingPunct="1"/>
            <a:r>
              <a:rPr lang="en-GB" altLang="en-US" sz="2000"/>
              <a:t>Recent URTI , nasal discharge</a:t>
            </a:r>
          </a:p>
          <a:p>
            <a:pPr eaLnBrk="1" hangingPunct="1"/>
            <a:r>
              <a:rPr lang="en-GB" altLang="en-US" sz="2000"/>
              <a:t>Limited eye movement, Painful eye movement, visual defect</a:t>
            </a:r>
          </a:p>
          <a:p>
            <a:pPr eaLnBrk="1" hangingPunct="1"/>
            <a:r>
              <a:rPr lang="en-GB" altLang="en-US" sz="2000"/>
              <a:t>S Pneumonia, H influenzae, Staph aureus,Anaerobes. </a:t>
            </a:r>
          </a:p>
          <a:p>
            <a:pPr eaLnBrk="1" hangingPunct="1"/>
            <a:r>
              <a:rPr lang="en-GB" altLang="en-US" sz="2000"/>
              <a:t>Analgesia, IV Abs, CT, Ophthalmology </a:t>
            </a:r>
          </a:p>
          <a:p>
            <a:pPr eaLnBrk="1" hangingPunct="1"/>
            <a:r>
              <a:rPr lang="en-GB" altLang="en-US" sz="2000"/>
              <a:t>Surgical drainage for abscess</a:t>
            </a:r>
          </a:p>
        </p:txBody>
      </p:sp>
      <p:pic>
        <p:nvPicPr>
          <p:cNvPr id="27652" name="Picture 3">
            <a:extLst>
              <a:ext uri="{FF2B5EF4-FFF2-40B4-BE49-F238E27FC236}">
                <a16:creationId xmlns:a16="http://schemas.microsoft.com/office/drawing/2014/main" id="{B7830483-61F2-21D5-2009-EFC8BC2B04B7}"/>
              </a:ext>
            </a:extLst>
          </p:cNvPr>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6172200" y="2563814"/>
            <a:ext cx="4038600" cy="2598737"/>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A5D3C18-49F1-33B6-6D5B-141C75836AD2}"/>
              </a:ext>
            </a:extLst>
          </p:cNvPr>
          <p:cNvSpPr>
            <a:spLocks noGrp="1"/>
          </p:cNvSpPr>
          <p:nvPr>
            <p:ph type="title"/>
          </p:nvPr>
        </p:nvSpPr>
        <p:spPr>
          <a:xfrm>
            <a:off x="1981200" y="704850"/>
            <a:ext cx="8229600" cy="1143000"/>
          </a:xfrm>
        </p:spPr>
        <p:txBody>
          <a:bodyPr/>
          <a:lstStyle/>
          <a:p>
            <a:pPr eaLnBrk="1" hangingPunct="1"/>
            <a:r>
              <a:rPr lang="en-GB" altLang="en-US"/>
              <a:t>Pre septal &amp; Post septal</a:t>
            </a:r>
          </a:p>
        </p:txBody>
      </p:sp>
      <p:sp>
        <p:nvSpPr>
          <p:cNvPr id="28675" name="Text Placeholder 2">
            <a:extLst>
              <a:ext uri="{FF2B5EF4-FFF2-40B4-BE49-F238E27FC236}">
                <a16:creationId xmlns:a16="http://schemas.microsoft.com/office/drawing/2014/main" id="{E341B431-4CB3-3D7F-5B28-FCAA3F15F4F2}"/>
              </a:ext>
            </a:extLst>
          </p:cNvPr>
          <p:cNvSpPr>
            <a:spLocks noGrp="1"/>
          </p:cNvSpPr>
          <p:nvPr>
            <p:ph type="body" idx="1"/>
          </p:nvPr>
        </p:nvSpPr>
        <p:spPr>
          <a:xfrm>
            <a:off x="1981200" y="1855788"/>
            <a:ext cx="4040188" cy="658812"/>
          </a:xfrm>
        </p:spPr>
        <p:txBody>
          <a:bodyPr/>
          <a:lstStyle/>
          <a:p>
            <a:pPr eaLnBrk="1" hangingPunct="1"/>
            <a:r>
              <a:rPr lang="en-GB" altLang="en-US"/>
              <a:t>Post septal infection</a:t>
            </a:r>
          </a:p>
        </p:txBody>
      </p:sp>
      <p:sp>
        <p:nvSpPr>
          <p:cNvPr id="28676" name="Text Placeholder 4">
            <a:extLst>
              <a:ext uri="{FF2B5EF4-FFF2-40B4-BE49-F238E27FC236}">
                <a16:creationId xmlns:a16="http://schemas.microsoft.com/office/drawing/2014/main" id="{7E6CA93E-CDD0-19F4-7043-E24FCC11EED1}"/>
              </a:ext>
            </a:extLst>
          </p:cNvPr>
          <p:cNvSpPr>
            <a:spLocks noGrp="1"/>
          </p:cNvSpPr>
          <p:nvPr>
            <p:ph type="body" sz="half" idx="3"/>
          </p:nvPr>
        </p:nvSpPr>
        <p:spPr>
          <a:xfrm>
            <a:off x="6169026" y="1860550"/>
            <a:ext cx="4041775" cy="654050"/>
          </a:xfrm>
        </p:spPr>
        <p:txBody>
          <a:bodyPr/>
          <a:lstStyle/>
          <a:p>
            <a:pPr eaLnBrk="1" hangingPunct="1"/>
            <a:r>
              <a:rPr lang="en-GB" altLang="en-US"/>
              <a:t>Proptosis &amp; Chemosis</a:t>
            </a:r>
          </a:p>
        </p:txBody>
      </p:sp>
      <p:pic>
        <p:nvPicPr>
          <p:cNvPr id="28677" name="Picture 2" descr="http://image.slidesharecdn.com/1complicationsofrhinosonusitis-110628084629-phpapp02/95/1-complications-of-rhinosonusitis-14-728.jpg?cb=1309251612">
            <a:extLst>
              <a:ext uri="{FF2B5EF4-FFF2-40B4-BE49-F238E27FC236}">
                <a16:creationId xmlns:a16="http://schemas.microsoft.com/office/drawing/2014/main" id="{0E24DA0E-54E1-AD80-1A0C-553C516AF818}"/>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981200" y="2922589"/>
            <a:ext cx="4040188" cy="3030537"/>
          </a:xfrm>
          <a:noFill/>
        </p:spPr>
      </p:pic>
      <p:pic>
        <p:nvPicPr>
          <p:cNvPr id="28678" name="Picture 4" descr="http://www.cybersight.org/data/1/rec_imgs/12361_Slide61.JPG">
            <a:extLst>
              <a:ext uri="{FF2B5EF4-FFF2-40B4-BE49-F238E27FC236}">
                <a16:creationId xmlns:a16="http://schemas.microsoft.com/office/drawing/2014/main" id="{FB8CBE26-6DFF-00BB-DB71-9360E1E03EA2}"/>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6169026" y="2922589"/>
            <a:ext cx="4041775" cy="3030537"/>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028B14B-54D5-6A7C-06D6-2771A3149510}"/>
              </a:ext>
            </a:extLst>
          </p:cNvPr>
          <p:cNvSpPr>
            <a:spLocks noGrp="1" noChangeArrowheads="1"/>
          </p:cNvSpPr>
          <p:nvPr>
            <p:ph type="title"/>
          </p:nvPr>
        </p:nvSpPr>
        <p:spPr/>
        <p:txBody>
          <a:bodyPr/>
          <a:lstStyle/>
          <a:p>
            <a:pPr eaLnBrk="1" hangingPunct="1"/>
            <a:r>
              <a:rPr lang="en-GB" altLang="en-US" dirty="0"/>
              <a:t>Otology </a:t>
            </a:r>
          </a:p>
        </p:txBody>
      </p:sp>
      <p:sp>
        <p:nvSpPr>
          <p:cNvPr id="29699" name="Rectangle 3">
            <a:extLst>
              <a:ext uri="{FF2B5EF4-FFF2-40B4-BE49-F238E27FC236}">
                <a16:creationId xmlns:a16="http://schemas.microsoft.com/office/drawing/2014/main" id="{82ADE58E-A84D-155B-37E6-8303935A53CA}"/>
              </a:ext>
            </a:extLst>
          </p:cNvPr>
          <p:cNvSpPr>
            <a:spLocks noGrp="1" noChangeArrowheads="1"/>
          </p:cNvSpPr>
          <p:nvPr>
            <p:ph idx="1"/>
          </p:nvPr>
        </p:nvSpPr>
        <p:spPr/>
        <p:txBody>
          <a:bodyPr/>
          <a:lstStyle/>
          <a:p>
            <a:pPr eaLnBrk="1" hangingPunct="1"/>
            <a:r>
              <a:rPr lang="en-GB" altLang="en-US" sz="2000" dirty="0"/>
              <a:t>Acute Infections otitis externa &amp; media</a:t>
            </a:r>
          </a:p>
          <a:p>
            <a:pPr eaLnBrk="1" hangingPunct="1"/>
            <a:r>
              <a:rPr lang="en-GB" altLang="en-US" sz="2000" dirty="0"/>
              <a:t>Trauma</a:t>
            </a:r>
          </a:p>
          <a:p>
            <a:pPr lvl="1" eaLnBrk="1" hangingPunct="1"/>
            <a:r>
              <a:rPr lang="en-GB" altLang="en-US" sz="2000" dirty="0"/>
              <a:t>Laceration not involving cartilage</a:t>
            </a:r>
          </a:p>
          <a:p>
            <a:pPr lvl="1" eaLnBrk="1" hangingPunct="1"/>
            <a:r>
              <a:rPr lang="en-GB" altLang="en-US" sz="2000" dirty="0"/>
              <a:t>Laceration involving cartilage</a:t>
            </a:r>
          </a:p>
          <a:p>
            <a:pPr lvl="1" eaLnBrk="1" hangingPunct="1"/>
            <a:r>
              <a:rPr lang="en-GB" altLang="en-US" sz="2000" dirty="0"/>
              <a:t>Haematoma of pinna</a:t>
            </a:r>
          </a:p>
          <a:p>
            <a:pPr lvl="1" eaLnBrk="1" hangingPunct="1"/>
            <a:r>
              <a:rPr lang="en-GB" altLang="en-US" sz="2000" dirty="0"/>
              <a:t>Perforation of tympanic membrane</a:t>
            </a:r>
          </a:p>
          <a:p>
            <a:pPr eaLnBrk="1" hangingPunct="1"/>
            <a:r>
              <a:rPr lang="en-GB" altLang="en-US" sz="2000" dirty="0"/>
              <a:t>Foreign body</a:t>
            </a:r>
          </a:p>
          <a:p>
            <a:pPr eaLnBrk="1" hangingPunct="1"/>
            <a:r>
              <a:rPr lang="en-GB" altLang="en-US" sz="2000" dirty="0"/>
              <a:t>Facial nerve</a:t>
            </a:r>
            <a:r>
              <a:rPr lang="en-GB" altLang="en-US" dirty="0"/>
              <a:t> </a:t>
            </a:r>
            <a:r>
              <a:rPr lang="en-GB" altLang="en-US" sz="2400" dirty="0"/>
              <a:t>palsy</a:t>
            </a:r>
          </a:p>
          <a:p>
            <a:pPr eaLnBrk="1" hangingPunct="1"/>
            <a:r>
              <a:rPr lang="en-GB" altLang="en-US" sz="2400" dirty="0"/>
              <a:t>Acute dizziness (vomiting, absence of neurological signs)</a:t>
            </a:r>
          </a:p>
          <a:p>
            <a:pPr eaLnBrk="1" hangingPunct="1"/>
            <a:r>
              <a:rPr lang="en-GB" altLang="en-US" sz="2400" dirty="0"/>
              <a:t>Sudden hearing loss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DC4E883-C416-759E-8775-0D330A5BA3A7}"/>
              </a:ext>
            </a:extLst>
          </p:cNvPr>
          <p:cNvSpPr>
            <a:spLocks noGrp="1" noChangeArrowheads="1"/>
          </p:cNvSpPr>
          <p:nvPr>
            <p:ph type="title"/>
          </p:nvPr>
        </p:nvSpPr>
        <p:spPr/>
        <p:txBody>
          <a:bodyPr/>
          <a:lstStyle/>
          <a:p>
            <a:pPr eaLnBrk="1" hangingPunct="1"/>
            <a:r>
              <a:rPr lang="en-GB" altLang="en-US"/>
              <a:t>Otitis Externa</a:t>
            </a:r>
          </a:p>
        </p:txBody>
      </p:sp>
      <p:pic>
        <p:nvPicPr>
          <p:cNvPr id="30723" name="Picture 3" descr="otitis_externa_6">
            <a:extLst>
              <a:ext uri="{FF2B5EF4-FFF2-40B4-BE49-F238E27FC236}">
                <a16:creationId xmlns:a16="http://schemas.microsoft.com/office/drawing/2014/main" id="{92AF8639-6EEE-3C5A-B087-41ADA4669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060576"/>
            <a:ext cx="4513263"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otitis-externa-fissuring-conchac200pxw">
            <a:extLst>
              <a:ext uri="{FF2B5EF4-FFF2-40B4-BE49-F238E27FC236}">
                <a16:creationId xmlns:a16="http://schemas.microsoft.com/office/drawing/2014/main" id="{EB1D2560-408C-DCAA-7C2F-CA955BF73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1196976"/>
            <a:ext cx="4284662"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FD6562E-A226-552C-A67C-CD29CC08BB98}"/>
              </a:ext>
            </a:extLst>
          </p:cNvPr>
          <p:cNvSpPr>
            <a:spLocks noGrp="1" noChangeArrowheads="1"/>
          </p:cNvSpPr>
          <p:nvPr>
            <p:ph type="title"/>
          </p:nvPr>
        </p:nvSpPr>
        <p:spPr/>
        <p:txBody>
          <a:bodyPr/>
          <a:lstStyle/>
          <a:p>
            <a:pPr eaLnBrk="1" hangingPunct="1"/>
            <a:r>
              <a:rPr lang="en-GB" altLang="en-US" dirty="0"/>
              <a:t>On call team</a:t>
            </a:r>
          </a:p>
        </p:txBody>
      </p:sp>
      <p:sp>
        <p:nvSpPr>
          <p:cNvPr id="6147" name="Rectangle 3">
            <a:extLst>
              <a:ext uri="{FF2B5EF4-FFF2-40B4-BE49-F238E27FC236}">
                <a16:creationId xmlns:a16="http://schemas.microsoft.com/office/drawing/2014/main" id="{6E43A342-F144-56F5-95B7-617357DF3320}"/>
              </a:ext>
            </a:extLst>
          </p:cNvPr>
          <p:cNvSpPr>
            <a:spLocks noGrp="1" noChangeArrowheads="1"/>
          </p:cNvSpPr>
          <p:nvPr>
            <p:ph idx="1"/>
          </p:nvPr>
        </p:nvSpPr>
        <p:spPr/>
        <p:txBody>
          <a:bodyPr/>
          <a:lstStyle/>
          <a:p>
            <a:pPr marL="0" indent="0" eaLnBrk="1" hangingPunct="1">
              <a:buNone/>
            </a:pPr>
            <a:endParaRPr lang="en-GB" altLang="en-US" dirty="0"/>
          </a:p>
          <a:p>
            <a:pPr eaLnBrk="1" hangingPunct="1"/>
            <a:r>
              <a:rPr lang="en-GB" altLang="en-US" dirty="0"/>
              <a:t> 0875, 0709</a:t>
            </a:r>
          </a:p>
          <a:p>
            <a:pPr eaLnBrk="1" hangingPunct="1"/>
            <a:r>
              <a:rPr lang="en-GB" altLang="en-US" dirty="0"/>
              <a:t>For patients  who need to be reviewed in ENT OPD within  next few days; refer to RAC clinic</a:t>
            </a:r>
          </a:p>
          <a:p>
            <a:pPr eaLnBrk="1" hangingPunct="1"/>
            <a:r>
              <a:rPr lang="en-GB" altLang="en-US" dirty="0"/>
              <a:t>RAC clinic Otitis externa, Bells palsy, FBs , Nose bleed</a:t>
            </a:r>
          </a:p>
          <a:p>
            <a:pPr marL="0" indent="0" eaLnBrk="1" hangingPunct="1">
              <a:buNone/>
            </a:pPr>
            <a:r>
              <a:rPr lang="en-GB" altLang="en-US" dirty="0"/>
              <a:t>, sudden hearing loss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16A1FCC-675C-169D-4241-C51533F6ABD4}"/>
              </a:ext>
            </a:extLst>
          </p:cNvPr>
          <p:cNvSpPr>
            <a:spLocks noGrp="1" noChangeArrowheads="1"/>
          </p:cNvSpPr>
          <p:nvPr>
            <p:ph type="title"/>
          </p:nvPr>
        </p:nvSpPr>
        <p:spPr/>
        <p:txBody>
          <a:bodyPr/>
          <a:lstStyle/>
          <a:p>
            <a:pPr eaLnBrk="1" hangingPunct="1"/>
            <a:endParaRPr lang="en-US" altLang="en-US"/>
          </a:p>
        </p:txBody>
      </p:sp>
      <p:sp>
        <p:nvSpPr>
          <p:cNvPr id="31747" name="Rectangle 3">
            <a:extLst>
              <a:ext uri="{FF2B5EF4-FFF2-40B4-BE49-F238E27FC236}">
                <a16:creationId xmlns:a16="http://schemas.microsoft.com/office/drawing/2014/main" id="{77602032-C114-12DD-2193-0F2A30DA698D}"/>
              </a:ext>
            </a:extLst>
          </p:cNvPr>
          <p:cNvSpPr>
            <a:spLocks noGrp="1" noChangeArrowheads="1"/>
          </p:cNvSpPr>
          <p:nvPr>
            <p:ph idx="1"/>
          </p:nvPr>
        </p:nvSpPr>
        <p:spPr/>
        <p:txBody>
          <a:bodyPr/>
          <a:lstStyle/>
          <a:p>
            <a:pPr eaLnBrk="1" hangingPunct="1"/>
            <a:endParaRPr lang="en-US" altLang="en-US"/>
          </a:p>
        </p:txBody>
      </p:sp>
      <p:pic>
        <p:nvPicPr>
          <p:cNvPr id="31748" name="Picture 4">
            <a:extLst>
              <a:ext uri="{FF2B5EF4-FFF2-40B4-BE49-F238E27FC236}">
                <a16:creationId xmlns:a16="http://schemas.microsoft.com/office/drawing/2014/main" id="{A50A93CC-4A6C-E9FF-3F1D-096710F0D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344194" y="2729707"/>
            <a:ext cx="3589338"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DA43CC7-50F0-7FF5-1F10-70412DFC5DBA}"/>
              </a:ext>
            </a:extLst>
          </p:cNvPr>
          <p:cNvSpPr>
            <a:spLocks noGrp="1" noChangeArrowheads="1"/>
          </p:cNvSpPr>
          <p:nvPr>
            <p:ph type="title"/>
          </p:nvPr>
        </p:nvSpPr>
        <p:spPr/>
        <p:txBody>
          <a:bodyPr>
            <a:normAutofit fontScale="90000"/>
          </a:bodyPr>
          <a:lstStyle/>
          <a:p>
            <a:pPr eaLnBrk="1" fontAlgn="auto" hangingPunct="1">
              <a:spcAft>
                <a:spcPts val="0"/>
              </a:spcAft>
              <a:defRPr/>
            </a:pPr>
            <a:r>
              <a:rPr lang="en-GB" altLang="en-US" sz="4000"/>
              <a:t>Management </a:t>
            </a:r>
            <a:br>
              <a:rPr lang="en-GB" altLang="en-US" sz="4000"/>
            </a:br>
            <a:r>
              <a:rPr lang="en-GB" altLang="en-US" sz="4000"/>
              <a:t>Otitis externa/media</a:t>
            </a:r>
          </a:p>
        </p:txBody>
      </p:sp>
      <p:sp>
        <p:nvSpPr>
          <p:cNvPr id="32771" name="Rectangle 3">
            <a:extLst>
              <a:ext uri="{FF2B5EF4-FFF2-40B4-BE49-F238E27FC236}">
                <a16:creationId xmlns:a16="http://schemas.microsoft.com/office/drawing/2014/main" id="{EFBC37CE-56A2-C235-ABC3-264FD8F601D9}"/>
              </a:ext>
            </a:extLst>
          </p:cNvPr>
          <p:cNvSpPr>
            <a:spLocks noGrp="1" noChangeArrowheads="1"/>
          </p:cNvSpPr>
          <p:nvPr>
            <p:ph idx="1"/>
          </p:nvPr>
        </p:nvSpPr>
        <p:spPr/>
        <p:txBody>
          <a:bodyPr/>
          <a:lstStyle/>
          <a:p>
            <a:pPr eaLnBrk="1" hangingPunct="1">
              <a:lnSpc>
                <a:spcPct val="90000"/>
              </a:lnSpc>
            </a:pPr>
            <a:r>
              <a:rPr lang="en-GB" altLang="en-US" sz="2800"/>
              <a:t>Analgesia</a:t>
            </a:r>
          </a:p>
          <a:p>
            <a:pPr eaLnBrk="1" hangingPunct="1">
              <a:lnSpc>
                <a:spcPct val="90000"/>
              </a:lnSpc>
            </a:pPr>
            <a:r>
              <a:rPr lang="en-GB" altLang="en-US" sz="2800"/>
              <a:t>Externa</a:t>
            </a:r>
          </a:p>
          <a:p>
            <a:pPr lvl="1" eaLnBrk="1" hangingPunct="1">
              <a:lnSpc>
                <a:spcPct val="90000"/>
              </a:lnSpc>
            </a:pPr>
            <a:r>
              <a:rPr lang="en-GB" altLang="en-US"/>
              <a:t>Topical preparation (Gentisone HC, Sofradex)</a:t>
            </a:r>
          </a:p>
          <a:p>
            <a:pPr lvl="1" eaLnBrk="1" hangingPunct="1">
              <a:lnSpc>
                <a:spcPct val="90000"/>
              </a:lnSpc>
            </a:pPr>
            <a:r>
              <a:rPr lang="en-GB" altLang="en-US"/>
              <a:t>Insertion of Pope wick for closed canal</a:t>
            </a:r>
          </a:p>
          <a:p>
            <a:pPr lvl="1" eaLnBrk="1" hangingPunct="1">
              <a:lnSpc>
                <a:spcPct val="90000"/>
              </a:lnSpc>
            </a:pPr>
            <a:r>
              <a:rPr lang="en-GB" altLang="en-US"/>
              <a:t>If canal is filled with debris arrange for ENT follow-up for aural toilet</a:t>
            </a:r>
          </a:p>
          <a:p>
            <a:pPr lvl="1" eaLnBrk="1" hangingPunct="1">
              <a:lnSpc>
                <a:spcPct val="90000"/>
              </a:lnSpc>
            </a:pPr>
            <a:r>
              <a:rPr lang="en-GB" altLang="en-US"/>
              <a:t>Severe case refer to ENT On Call ( A&amp;E Doctors)</a:t>
            </a:r>
          </a:p>
          <a:p>
            <a:pPr eaLnBrk="1" hangingPunct="1">
              <a:lnSpc>
                <a:spcPct val="90000"/>
              </a:lnSpc>
            </a:pPr>
            <a:r>
              <a:rPr lang="en-GB" altLang="en-US" sz="2800"/>
              <a:t>Media</a:t>
            </a:r>
          </a:p>
          <a:p>
            <a:pPr lvl="1" eaLnBrk="1" hangingPunct="1">
              <a:lnSpc>
                <a:spcPct val="90000"/>
              </a:lnSpc>
            </a:pPr>
            <a:r>
              <a:rPr lang="en-GB" altLang="en-US"/>
              <a:t>Oral antibiotics</a:t>
            </a:r>
          </a:p>
          <a:p>
            <a:pPr lvl="1" eaLnBrk="1" hangingPunct="1">
              <a:lnSpc>
                <a:spcPct val="90000"/>
              </a:lnSpc>
            </a:pPr>
            <a:r>
              <a:rPr lang="en-GB" altLang="en-US"/>
              <a:t>Arrange ENT Review</a:t>
            </a:r>
          </a:p>
          <a:p>
            <a:pPr lvl="1" eaLnBrk="1" hangingPunct="1">
              <a:lnSpc>
                <a:spcPct val="90000"/>
              </a:lnSpc>
            </a:pPr>
            <a:endParaRPr lang="en-GB"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A2BDEB25-A1C2-C00D-D454-256EA6DD633F}"/>
              </a:ext>
            </a:extLst>
          </p:cNvPr>
          <p:cNvSpPr>
            <a:spLocks noGrp="1" noChangeArrowheads="1"/>
          </p:cNvSpPr>
          <p:nvPr>
            <p:ph type="title"/>
          </p:nvPr>
        </p:nvSpPr>
        <p:spPr/>
        <p:txBody>
          <a:bodyPr/>
          <a:lstStyle/>
          <a:p>
            <a:pPr eaLnBrk="1" hangingPunct="1"/>
            <a:r>
              <a:rPr lang="en-GB" altLang="en-US"/>
              <a:t>Otitis Externa</a:t>
            </a:r>
          </a:p>
        </p:txBody>
      </p:sp>
      <p:pic>
        <p:nvPicPr>
          <p:cNvPr id="33795" name="Picture 2" descr="IMG_4182">
            <a:extLst>
              <a:ext uri="{FF2B5EF4-FFF2-40B4-BE49-F238E27FC236}">
                <a16:creationId xmlns:a16="http://schemas.microsoft.com/office/drawing/2014/main" id="{7BEABFE8-B11A-3BA0-C1DC-67EC33582F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74826" y="1628775"/>
            <a:ext cx="5472113" cy="4103688"/>
          </a:xfrm>
          <a:noFill/>
        </p:spPr>
      </p:pic>
      <p:pic>
        <p:nvPicPr>
          <p:cNvPr id="33796" name="Picture 4" descr="IMG_4189">
            <a:extLst>
              <a:ext uri="{FF2B5EF4-FFF2-40B4-BE49-F238E27FC236}">
                <a16:creationId xmlns:a16="http://schemas.microsoft.com/office/drawing/2014/main" id="{9E0D4C2D-0C81-9470-F6C7-C4A76153E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989" y="1628776"/>
            <a:ext cx="30765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F2C5864-A61C-13FB-0663-2ABECE1BC939}"/>
              </a:ext>
            </a:extLst>
          </p:cNvPr>
          <p:cNvSpPr>
            <a:spLocks noGrp="1" noChangeArrowheads="1"/>
          </p:cNvSpPr>
          <p:nvPr>
            <p:ph type="title"/>
          </p:nvPr>
        </p:nvSpPr>
        <p:spPr/>
        <p:txBody>
          <a:bodyPr/>
          <a:lstStyle/>
          <a:p>
            <a:pPr eaLnBrk="1" hangingPunct="1"/>
            <a:r>
              <a:rPr lang="en-GB" altLang="en-US"/>
              <a:t>Facial nerve Palsy</a:t>
            </a:r>
          </a:p>
        </p:txBody>
      </p:sp>
      <p:sp>
        <p:nvSpPr>
          <p:cNvPr id="34819" name="Rectangle 3">
            <a:extLst>
              <a:ext uri="{FF2B5EF4-FFF2-40B4-BE49-F238E27FC236}">
                <a16:creationId xmlns:a16="http://schemas.microsoft.com/office/drawing/2014/main" id="{9C306C56-6C35-26F8-E153-2D0A929C970C}"/>
              </a:ext>
            </a:extLst>
          </p:cNvPr>
          <p:cNvSpPr>
            <a:spLocks noGrp="1" noChangeArrowheads="1"/>
          </p:cNvSpPr>
          <p:nvPr>
            <p:ph idx="1"/>
          </p:nvPr>
        </p:nvSpPr>
        <p:spPr/>
        <p:txBody>
          <a:bodyPr/>
          <a:lstStyle/>
          <a:p>
            <a:pPr eaLnBrk="1" hangingPunct="1"/>
            <a:r>
              <a:rPr lang="en-GB" altLang="en-US"/>
              <a:t>Lower Motor neuron facial palsy</a:t>
            </a:r>
          </a:p>
          <a:p>
            <a:pPr eaLnBrk="1" hangingPunct="1"/>
            <a:r>
              <a:rPr lang="en-GB" altLang="en-US"/>
              <a:t>If spares the forehead, refer to the physician </a:t>
            </a:r>
          </a:p>
          <a:p>
            <a:pPr eaLnBrk="1" hangingPunct="1"/>
            <a:r>
              <a:rPr lang="en-GB" altLang="en-US"/>
              <a:t>Bells palsy</a:t>
            </a:r>
          </a:p>
          <a:p>
            <a:pPr eaLnBrk="1" hangingPunct="1"/>
            <a:r>
              <a:rPr lang="en-GB" altLang="en-US"/>
              <a:t>Ramsay Hunt Syndrome</a:t>
            </a:r>
          </a:p>
          <a:p>
            <a:pPr eaLnBrk="1" hangingPunct="1"/>
            <a:r>
              <a:rPr lang="en-GB" altLang="en-US"/>
              <a:t>Acute otitis media</a:t>
            </a:r>
          </a:p>
          <a:p>
            <a:pPr eaLnBrk="1" hangingPunct="1"/>
            <a:r>
              <a:rPr lang="en-GB" altLang="en-US"/>
              <a:t>trauma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B66F48F5-8C62-AA0E-F570-E2E6F2E344A5}"/>
              </a:ext>
            </a:extLst>
          </p:cNvPr>
          <p:cNvSpPr>
            <a:spLocks noGrp="1"/>
          </p:cNvSpPr>
          <p:nvPr>
            <p:ph type="title"/>
          </p:nvPr>
        </p:nvSpPr>
        <p:spPr>
          <a:xfrm>
            <a:off x="1981200" y="704850"/>
            <a:ext cx="8229600" cy="1143000"/>
          </a:xfrm>
        </p:spPr>
        <p:txBody>
          <a:bodyPr/>
          <a:lstStyle/>
          <a:p>
            <a:pPr eaLnBrk="1" hangingPunct="1"/>
            <a:r>
              <a:rPr lang="en-GB" altLang="en-US"/>
              <a:t>Bell’s palsy </a:t>
            </a:r>
          </a:p>
        </p:txBody>
      </p:sp>
      <p:sp>
        <p:nvSpPr>
          <p:cNvPr id="35843" name="Content Placeholder 2">
            <a:extLst>
              <a:ext uri="{FF2B5EF4-FFF2-40B4-BE49-F238E27FC236}">
                <a16:creationId xmlns:a16="http://schemas.microsoft.com/office/drawing/2014/main" id="{9E239B09-797F-CF19-E51A-30F4EEDCDECF}"/>
              </a:ext>
            </a:extLst>
          </p:cNvPr>
          <p:cNvSpPr>
            <a:spLocks noGrp="1"/>
          </p:cNvSpPr>
          <p:nvPr>
            <p:ph sz="half" idx="1"/>
          </p:nvPr>
        </p:nvSpPr>
        <p:spPr>
          <a:xfrm>
            <a:off x="1981200" y="1920875"/>
            <a:ext cx="4038600" cy="4433888"/>
          </a:xfrm>
        </p:spPr>
        <p:txBody>
          <a:bodyPr/>
          <a:lstStyle/>
          <a:p>
            <a:pPr eaLnBrk="1" hangingPunct="1"/>
            <a:r>
              <a:rPr lang="en-GB" altLang="en-US"/>
              <a:t>Sudden </a:t>
            </a:r>
          </a:p>
          <a:p>
            <a:pPr eaLnBrk="1" hangingPunct="1"/>
            <a:r>
              <a:rPr lang="en-GB" altLang="en-US"/>
              <a:t>With/without otalgia</a:t>
            </a:r>
          </a:p>
          <a:p>
            <a:pPr eaLnBrk="1" hangingPunct="1"/>
            <a:r>
              <a:rPr lang="en-GB" altLang="en-US"/>
              <a:t>55% of facial palsy</a:t>
            </a:r>
          </a:p>
          <a:p>
            <a:pPr eaLnBrk="1" hangingPunct="1"/>
            <a:r>
              <a:rPr lang="en-GB" altLang="en-US"/>
              <a:t>Treatment:</a:t>
            </a:r>
          </a:p>
          <a:p>
            <a:pPr eaLnBrk="1" hangingPunct="1">
              <a:buFont typeface="Wingdings" panose="05000000000000000000" pitchFamily="2" charset="2"/>
              <a:buChar char="ü"/>
            </a:pPr>
            <a:r>
              <a:rPr lang="en-GB" altLang="en-US"/>
              <a:t>Eye care</a:t>
            </a:r>
          </a:p>
          <a:p>
            <a:pPr eaLnBrk="1" hangingPunct="1">
              <a:buFont typeface="Wingdings" panose="05000000000000000000" pitchFamily="2" charset="2"/>
              <a:buChar char="ü"/>
            </a:pPr>
            <a:r>
              <a:rPr lang="en-GB" altLang="en-US"/>
              <a:t>Steroid</a:t>
            </a:r>
          </a:p>
          <a:p>
            <a:pPr eaLnBrk="1" hangingPunct="1">
              <a:buFont typeface="Wingdings" panose="05000000000000000000" pitchFamily="2" charset="2"/>
              <a:buChar char="ü"/>
            </a:pPr>
            <a:r>
              <a:rPr lang="en-GB" altLang="en-US"/>
              <a:t>? Anti virus</a:t>
            </a:r>
          </a:p>
          <a:p>
            <a:pPr eaLnBrk="1" hangingPunct="1">
              <a:buFontTx/>
              <a:buNone/>
            </a:pPr>
            <a:r>
              <a:rPr lang="en-GB" altLang="en-US"/>
              <a:t>  </a:t>
            </a:r>
          </a:p>
        </p:txBody>
      </p:sp>
      <p:pic>
        <p:nvPicPr>
          <p:cNvPr id="35844" name="Picture 5" descr="FacialNpalsy2">
            <a:extLst>
              <a:ext uri="{FF2B5EF4-FFF2-40B4-BE49-F238E27FC236}">
                <a16:creationId xmlns:a16="http://schemas.microsoft.com/office/drawing/2014/main" id="{4D91DAAA-6808-2AFA-C37C-217276517B0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91364" y="2681288"/>
            <a:ext cx="2200275" cy="2914650"/>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1D89FD3-B800-4243-E4E2-CA1AAFDA4840}"/>
              </a:ext>
            </a:extLst>
          </p:cNvPr>
          <p:cNvSpPr>
            <a:spLocks noGrp="1" noChangeArrowheads="1"/>
          </p:cNvSpPr>
          <p:nvPr>
            <p:ph type="title"/>
          </p:nvPr>
        </p:nvSpPr>
        <p:spPr/>
        <p:txBody>
          <a:bodyPr/>
          <a:lstStyle/>
          <a:p>
            <a:pPr eaLnBrk="1" hangingPunct="1"/>
            <a:r>
              <a:rPr lang="en-GB" altLang="en-US"/>
              <a:t>Ramsay Hunt Syndrome</a:t>
            </a:r>
          </a:p>
        </p:txBody>
      </p:sp>
      <p:pic>
        <p:nvPicPr>
          <p:cNvPr id="36867" name="Picture 4" descr="Herpes zoster2">
            <a:extLst>
              <a:ext uri="{FF2B5EF4-FFF2-40B4-BE49-F238E27FC236}">
                <a16:creationId xmlns:a16="http://schemas.microsoft.com/office/drawing/2014/main" id="{A5B59066-656B-5C33-0FA8-E1089F257FB3}"/>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279651" y="1557338"/>
            <a:ext cx="1927225" cy="2735262"/>
          </a:xfrm>
          <a:noFill/>
        </p:spPr>
      </p:pic>
      <p:sp>
        <p:nvSpPr>
          <p:cNvPr id="37891" name="Rectangle 3">
            <a:extLst>
              <a:ext uri="{FF2B5EF4-FFF2-40B4-BE49-F238E27FC236}">
                <a16:creationId xmlns:a16="http://schemas.microsoft.com/office/drawing/2014/main" id="{34A7766B-AF0A-07F4-E4FF-9BF96F3E4CD8}"/>
              </a:ext>
            </a:extLst>
          </p:cNvPr>
          <p:cNvSpPr>
            <a:spLocks noGrp="1" noChangeArrowheads="1"/>
          </p:cNvSpPr>
          <p:nvPr>
            <p:ph type="body" sz="half" idx="3"/>
          </p:nvPr>
        </p:nvSpPr>
        <p:spPr/>
        <p:txBody>
          <a:bodyPr>
            <a:normAutofit/>
          </a:bodyPr>
          <a:lstStyle/>
          <a:p>
            <a:pPr marL="274320" indent="-274320" eaLnBrk="1" fontAlgn="auto" hangingPunct="1">
              <a:spcAft>
                <a:spcPts val="0"/>
              </a:spcAft>
              <a:buClr>
                <a:schemeClr val="accent3"/>
              </a:buClr>
              <a:buFont typeface="Wingdings 2"/>
              <a:buChar char=""/>
              <a:defRPr/>
            </a:pPr>
            <a:r>
              <a:rPr lang="en-GB" altLang="en-US" sz="1800" dirty="0"/>
              <a:t>Blisters/Painful rash +facial </a:t>
            </a:r>
            <a:r>
              <a:rPr lang="en-GB" altLang="en-US" sz="1800" dirty="0" err="1"/>
              <a:t>weakess</a:t>
            </a:r>
            <a:endParaRPr lang="en-GB" altLang="en-US" sz="1800" dirty="0"/>
          </a:p>
          <a:p>
            <a:pPr marL="274320" indent="-274320" eaLnBrk="1" fontAlgn="auto" hangingPunct="1">
              <a:spcAft>
                <a:spcPts val="0"/>
              </a:spcAft>
              <a:buClr>
                <a:schemeClr val="accent3"/>
              </a:buClr>
              <a:buFont typeface="Wingdings 2"/>
              <a:buChar char=""/>
              <a:defRPr/>
            </a:pPr>
            <a:endParaRPr lang="en-GB" altLang="en-US" sz="1800" dirty="0"/>
          </a:p>
          <a:p>
            <a:pPr marL="274320" indent="-274320" eaLnBrk="1" fontAlgn="auto" hangingPunct="1">
              <a:spcAft>
                <a:spcPts val="0"/>
              </a:spcAft>
              <a:buClr>
                <a:schemeClr val="accent3"/>
              </a:buClr>
              <a:buFont typeface="Wingdings 2"/>
              <a:buChar char=""/>
              <a:defRPr/>
            </a:pPr>
            <a:endParaRPr lang="en-GB" altLang="en-US" sz="1800" dirty="0"/>
          </a:p>
          <a:p>
            <a:pPr marL="274320" indent="-274320" eaLnBrk="1" fontAlgn="auto" hangingPunct="1">
              <a:spcAft>
                <a:spcPts val="0"/>
              </a:spcAft>
              <a:buClr>
                <a:schemeClr val="accent3"/>
              </a:buClr>
              <a:buFont typeface="Wingdings 2"/>
              <a:buChar char=""/>
              <a:defRPr/>
            </a:pPr>
            <a:r>
              <a:rPr lang="en-GB" altLang="en-US" sz="1800" dirty="0"/>
              <a:t>Tinnitus, dizziness, Sensory neural hearing loss, loss of taste</a:t>
            </a:r>
          </a:p>
          <a:p>
            <a:pPr marL="0" indent="0" eaLnBrk="1" fontAlgn="auto" hangingPunct="1">
              <a:spcAft>
                <a:spcPts val="0"/>
              </a:spcAft>
              <a:buClr>
                <a:schemeClr val="accent3"/>
              </a:buClr>
              <a:buNone/>
              <a:defRPr/>
            </a:pPr>
            <a:endParaRPr lang="en-GB" altLang="en-US" sz="1800" dirty="0"/>
          </a:p>
          <a:p>
            <a:pPr marL="274320" indent="-274320" eaLnBrk="1" fontAlgn="auto" hangingPunct="1">
              <a:spcAft>
                <a:spcPts val="0"/>
              </a:spcAft>
              <a:buClr>
                <a:schemeClr val="accent3"/>
              </a:buClr>
              <a:buFont typeface="Wingdings 2"/>
              <a:buChar char=""/>
              <a:defRPr/>
            </a:pPr>
            <a:r>
              <a:rPr lang="en-GB" altLang="en-US" sz="1800" dirty="0"/>
              <a:t>Analgesia, Steroid, Antiviral</a:t>
            </a:r>
          </a:p>
          <a:p>
            <a:pPr marL="274320" indent="-274320" eaLnBrk="1" fontAlgn="auto" hangingPunct="1">
              <a:spcAft>
                <a:spcPts val="0"/>
              </a:spcAft>
              <a:buClr>
                <a:schemeClr val="accent3"/>
              </a:buClr>
              <a:buFont typeface="Wingdings 2"/>
              <a:buChar char=""/>
              <a:defRPr/>
            </a:pPr>
            <a:endParaRPr lang="en-GB" altLang="en-US" sz="1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a:extLst>
              <a:ext uri="{FF2B5EF4-FFF2-40B4-BE49-F238E27FC236}">
                <a16:creationId xmlns:a16="http://schemas.microsoft.com/office/drawing/2014/main" id="{59C5EF34-1E7F-852D-A5DE-5478962C4192}"/>
              </a:ext>
            </a:extLst>
          </p:cNvPr>
          <p:cNvSpPr>
            <a:spLocks noGrp="1"/>
          </p:cNvSpPr>
          <p:nvPr>
            <p:ph type="title"/>
          </p:nvPr>
        </p:nvSpPr>
        <p:spPr/>
        <p:txBody>
          <a:bodyPr/>
          <a:lstStyle/>
          <a:p>
            <a:pPr eaLnBrk="1" hangingPunct="1"/>
            <a:r>
              <a:rPr lang="en-GB" altLang="en-US" sz="3600" b="1"/>
              <a:t>Facial palsy from ear infections</a:t>
            </a:r>
          </a:p>
        </p:txBody>
      </p:sp>
      <p:sp>
        <p:nvSpPr>
          <p:cNvPr id="32771" name="Content Placeholder 4">
            <a:extLst>
              <a:ext uri="{FF2B5EF4-FFF2-40B4-BE49-F238E27FC236}">
                <a16:creationId xmlns:a16="http://schemas.microsoft.com/office/drawing/2014/main" id="{C8D5E2D2-A8C0-B366-EAF5-5F2B1E592E44}"/>
              </a:ext>
            </a:extLst>
          </p:cNvPr>
          <p:cNvSpPr>
            <a:spLocks noGrp="1"/>
          </p:cNvSpPr>
          <p:nvPr>
            <p:ph idx="1"/>
          </p:nvPr>
        </p:nvSpPr>
        <p:spPr>
          <a:ln>
            <a:solidFill>
              <a:srgbClr val="FFC000"/>
            </a:solidFill>
          </a:ln>
        </p:spPr>
        <p:txBody>
          <a:bodyPr>
            <a:normAutofit/>
          </a:bodyPr>
          <a:lstStyle/>
          <a:p>
            <a:pPr marL="0" indent="0" eaLnBrk="1" fontAlgn="auto" hangingPunct="1">
              <a:spcAft>
                <a:spcPts val="0"/>
              </a:spcAft>
              <a:buClr>
                <a:schemeClr val="accent3"/>
              </a:buClr>
              <a:buNone/>
              <a:defRPr/>
            </a:pPr>
            <a:r>
              <a:rPr lang="en-GB" altLang="en-US" sz="1800" dirty="0">
                <a:effectLst>
                  <a:outerShdw blurRad="38100" dist="38100" dir="2700000" algn="tl">
                    <a:srgbClr val="000000">
                      <a:alpha val="43137"/>
                    </a:srgbClr>
                  </a:outerShdw>
                </a:effectLst>
              </a:rPr>
              <a:t>Acute otitis media with or without ear discharge</a:t>
            </a:r>
          </a:p>
          <a:p>
            <a:pPr marL="0" indent="0" eaLnBrk="1" fontAlgn="auto" hangingPunct="1">
              <a:spcAft>
                <a:spcPts val="0"/>
              </a:spcAft>
              <a:buClr>
                <a:schemeClr val="accent3"/>
              </a:buClr>
              <a:buNone/>
              <a:defRPr/>
            </a:pPr>
            <a:r>
              <a:rPr lang="en-GB" altLang="en-US" sz="1600" dirty="0"/>
              <a:t>Urgent ENT referral</a:t>
            </a:r>
          </a:p>
          <a:p>
            <a:pPr marL="0" indent="0" eaLnBrk="1" fontAlgn="auto" hangingPunct="1">
              <a:spcAft>
                <a:spcPts val="0"/>
              </a:spcAft>
              <a:buClr>
                <a:schemeClr val="accent3"/>
              </a:buClr>
              <a:buNone/>
              <a:defRPr/>
            </a:pPr>
            <a:r>
              <a:rPr lang="en-GB" altLang="en-US" sz="1600" dirty="0"/>
              <a:t>IV Abs May require immediate surgical intervention</a:t>
            </a:r>
          </a:p>
          <a:p>
            <a:pPr marL="0" indent="0" eaLnBrk="1" fontAlgn="auto" hangingPunct="1">
              <a:spcAft>
                <a:spcPts val="0"/>
              </a:spcAft>
              <a:buClr>
                <a:schemeClr val="accent3"/>
              </a:buClr>
              <a:buNone/>
              <a:defRPr/>
            </a:pPr>
            <a:endParaRPr lang="en-GB" altLang="en-US" sz="1800" dirty="0">
              <a:effectLst>
                <a:outerShdw blurRad="38100" dist="38100" dir="2700000" algn="tl">
                  <a:srgbClr val="000000">
                    <a:alpha val="43137"/>
                  </a:srgbClr>
                </a:outerShdw>
              </a:effectLst>
            </a:endParaRPr>
          </a:p>
          <a:p>
            <a:pPr marL="0" indent="0" eaLnBrk="1" fontAlgn="auto" hangingPunct="1">
              <a:spcAft>
                <a:spcPts val="0"/>
              </a:spcAft>
              <a:buClr>
                <a:schemeClr val="accent3"/>
              </a:buClr>
              <a:buNone/>
              <a:defRPr/>
            </a:pPr>
            <a:r>
              <a:rPr lang="en-GB" altLang="en-US" sz="1800" dirty="0">
                <a:effectLst>
                  <a:outerShdw blurRad="38100" dist="38100" dir="2700000" algn="tl">
                    <a:srgbClr val="000000">
                      <a:alpha val="43137"/>
                    </a:srgbClr>
                  </a:outerShdw>
                </a:effectLst>
              </a:rPr>
              <a:t>Chronic otitis media</a:t>
            </a:r>
          </a:p>
          <a:p>
            <a:pPr marL="0" indent="0" eaLnBrk="1" fontAlgn="auto" hangingPunct="1">
              <a:spcAft>
                <a:spcPts val="0"/>
              </a:spcAft>
              <a:buClr>
                <a:schemeClr val="accent3"/>
              </a:buClr>
              <a:buNone/>
              <a:defRPr/>
            </a:pPr>
            <a:r>
              <a:rPr lang="en-GB" altLang="en-US" sz="1600" dirty="0"/>
              <a:t>Surgical treatment</a:t>
            </a:r>
          </a:p>
          <a:p>
            <a:pPr marL="0" indent="0" eaLnBrk="1" fontAlgn="auto" hangingPunct="1">
              <a:spcAft>
                <a:spcPts val="0"/>
              </a:spcAft>
              <a:buClr>
                <a:schemeClr val="accent3"/>
              </a:buClr>
              <a:buNone/>
              <a:defRPr/>
            </a:pPr>
            <a:endParaRPr lang="en-GB" altLang="en-US" sz="1600" dirty="0"/>
          </a:p>
          <a:p>
            <a:pPr marL="0" indent="0" eaLnBrk="1" fontAlgn="auto" hangingPunct="1">
              <a:spcAft>
                <a:spcPts val="0"/>
              </a:spcAft>
              <a:buClr>
                <a:schemeClr val="accent3"/>
              </a:buClr>
              <a:buNone/>
              <a:defRPr/>
            </a:pPr>
            <a:r>
              <a:rPr lang="en-GB" altLang="en-US" sz="1800" dirty="0">
                <a:effectLst>
                  <a:outerShdw blurRad="38100" dist="38100" dir="2700000" algn="tl">
                    <a:srgbClr val="000000">
                      <a:alpha val="43137"/>
                    </a:srgbClr>
                  </a:outerShdw>
                </a:effectLst>
              </a:rPr>
              <a:t>Otitis Externa Malignant</a:t>
            </a:r>
          </a:p>
          <a:p>
            <a:pPr marL="0" indent="0" eaLnBrk="1" fontAlgn="auto" hangingPunct="1">
              <a:spcAft>
                <a:spcPts val="0"/>
              </a:spcAft>
              <a:buClr>
                <a:schemeClr val="accent3"/>
              </a:buClr>
              <a:buNone/>
              <a:defRPr/>
            </a:pPr>
            <a:r>
              <a:rPr lang="en-GB" altLang="en-US" sz="1600" dirty="0"/>
              <a:t>Diabetes, pseudomonas outer ear infection, temporal bone necrosis + cranial nerve palsies</a:t>
            </a:r>
          </a:p>
          <a:p>
            <a:pPr marL="0" indent="0" eaLnBrk="1" fontAlgn="auto" hangingPunct="1">
              <a:spcAft>
                <a:spcPts val="0"/>
              </a:spcAft>
              <a:buClr>
                <a:schemeClr val="accent3"/>
              </a:buClr>
              <a:buNone/>
              <a:defRPr/>
            </a:pPr>
            <a:r>
              <a:rPr lang="en-GB" altLang="en-US" sz="1600" dirty="0"/>
              <a:t>Surgical debridement, Abs for 6 months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2ADB35B-98B4-9DD2-9FF8-9964499A1E05}"/>
              </a:ext>
            </a:extLst>
          </p:cNvPr>
          <p:cNvSpPr>
            <a:spLocks noGrp="1"/>
          </p:cNvSpPr>
          <p:nvPr>
            <p:ph type="title"/>
          </p:nvPr>
        </p:nvSpPr>
        <p:spPr/>
        <p:txBody>
          <a:bodyPr/>
          <a:lstStyle/>
          <a:p>
            <a:pPr eaLnBrk="1" hangingPunct="1"/>
            <a:r>
              <a:rPr lang="en-GB" altLang="en-US"/>
              <a:t>Traumatic</a:t>
            </a:r>
          </a:p>
        </p:txBody>
      </p:sp>
      <p:pic>
        <p:nvPicPr>
          <p:cNvPr id="38915" name="Picture 4" descr="Diagnosis temporal bone (lateral skull base) fractures">
            <a:extLst>
              <a:ext uri="{FF2B5EF4-FFF2-40B4-BE49-F238E27FC236}">
                <a16:creationId xmlns:a16="http://schemas.microsoft.com/office/drawing/2014/main" id="{24C1F4A5-BFB5-FA88-45DD-43C4AB91A494}"/>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184400" y="1417638"/>
            <a:ext cx="3290888" cy="2368550"/>
          </a:xfrm>
          <a:noFill/>
        </p:spPr>
      </p:pic>
      <p:pic>
        <p:nvPicPr>
          <p:cNvPr id="38916" name="Picture 2" descr="Image result for facial trauma, paralysis">
            <a:extLst>
              <a:ext uri="{FF2B5EF4-FFF2-40B4-BE49-F238E27FC236}">
                <a16:creationId xmlns:a16="http://schemas.microsoft.com/office/drawing/2014/main" id="{E24F89C2-1842-94E5-39F1-3AB935DA3437}"/>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184400" y="4108450"/>
            <a:ext cx="3290888" cy="2330450"/>
          </a:xfrm>
          <a:noFill/>
        </p:spPr>
      </p:pic>
      <p:sp>
        <p:nvSpPr>
          <p:cNvPr id="5" name="Text Placeholder 4">
            <a:extLst>
              <a:ext uri="{FF2B5EF4-FFF2-40B4-BE49-F238E27FC236}">
                <a16:creationId xmlns:a16="http://schemas.microsoft.com/office/drawing/2014/main" id="{D7961882-9A0D-2406-E29E-E17EAD4AE598}"/>
              </a:ext>
            </a:extLst>
          </p:cNvPr>
          <p:cNvSpPr>
            <a:spLocks noGrp="1"/>
          </p:cNvSpPr>
          <p:nvPr>
            <p:ph type="body" sz="half" idx="3"/>
          </p:nvPr>
        </p:nvSpPr>
        <p:spPr>
          <a:xfrm>
            <a:off x="6172200" y="1417639"/>
            <a:ext cx="4038600" cy="4708525"/>
          </a:xfrm>
        </p:spPr>
        <p:txBody>
          <a:bodyPr>
            <a:normAutofit/>
          </a:bodyPr>
          <a:lstStyle/>
          <a:p>
            <a:pPr marL="274320" indent="-274320" eaLnBrk="1" fontAlgn="auto" hangingPunct="1">
              <a:spcAft>
                <a:spcPts val="0"/>
              </a:spcAft>
              <a:buClr>
                <a:schemeClr val="accent3"/>
              </a:buClr>
              <a:buFont typeface="Wingdings 2"/>
              <a:buChar char=""/>
              <a:defRPr/>
            </a:pPr>
            <a:r>
              <a:rPr lang="en-GB" dirty="0"/>
              <a:t>Temporal bone fracture ( Ear CSF, blood):</a:t>
            </a:r>
          </a:p>
          <a:p>
            <a:pPr marL="0" indent="0" eaLnBrk="1" fontAlgn="auto" hangingPunct="1">
              <a:spcAft>
                <a:spcPts val="0"/>
              </a:spcAft>
              <a:buClr>
                <a:schemeClr val="accent3"/>
              </a:buClr>
              <a:buNone/>
              <a:defRPr/>
            </a:pPr>
            <a:r>
              <a:rPr lang="en-GB" dirty="0"/>
              <a:t> Neurosurgery </a:t>
            </a:r>
          </a:p>
          <a:p>
            <a:pPr marL="274320" indent="-274320" eaLnBrk="1" fontAlgn="auto" hangingPunct="1">
              <a:spcAft>
                <a:spcPts val="0"/>
              </a:spcAft>
              <a:buClr>
                <a:schemeClr val="accent3"/>
              </a:buClr>
              <a:buFont typeface="Wingdings 2"/>
              <a:buChar char=""/>
              <a:defRPr/>
            </a:pPr>
            <a:r>
              <a:rPr lang="en-GB" dirty="0"/>
              <a:t>Facial injury: Maxillofacial or plastic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7E75AD0-5081-5A4B-A81C-99348E754AA0}"/>
              </a:ext>
            </a:extLst>
          </p:cNvPr>
          <p:cNvSpPr>
            <a:spLocks noGrp="1"/>
          </p:cNvSpPr>
          <p:nvPr>
            <p:ph type="title"/>
          </p:nvPr>
        </p:nvSpPr>
        <p:spPr/>
        <p:txBody>
          <a:bodyPr/>
          <a:lstStyle/>
          <a:p>
            <a:pPr eaLnBrk="1" hangingPunct="1"/>
            <a:r>
              <a:rPr lang="en-GB" altLang="en-US"/>
              <a:t>Acute Dizziness</a:t>
            </a:r>
          </a:p>
        </p:txBody>
      </p:sp>
      <p:sp>
        <p:nvSpPr>
          <p:cNvPr id="39939" name="Content Placeholder 2">
            <a:extLst>
              <a:ext uri="{FF2B5EF4-FFF2-40B4-BE49-F238E27FC236}">
                <a16:creationId xmlns:a16="http://schemas.microsoft.com/office/drawing/2014/main" id="{FB16C00C-D1EE-0BEE-9ED2-18CCBB6FD499}"/>
              </a:ext>
            </a:extLst>
          </p:cNvPr>
          <p:cNvSpPr>
            <a:spLocks noGrp="1"/>
          </p:cNvSpPr>
          <p:nvPr>
            <p:ph idx="1"/>
          </p:nvPr>
        </p:nvSpPr>
        <p:spPr/>
        <p:txBody>
          <a:bodyPr/>
          <a:lstStyle/>
          <a:p>
            <a:pPr eaLnBrk="1" hangingPunct="1">
              <a:buFont typeface="Wingdings 2" panose="05020102010507070707" pitchFamily="18" charset="2"/>
              <a:buNone/>
            </a:pPr>
            <a:endParaRPr lang="en-GB" altLang="en-US"/>
          </a:p>
          <a:p>
            <a:pPr eaLnBrk="1" hangingPunct="1">
              <a:buFontTx/>
              <a:buNone/>
            </a:pPr>
            <a:r>
              <a:rPr lang="en-GB" altLang="en-US" sz="1800"/>
              <a:t>DD Acute stroke </a:t>
            </a:r>
          </a:p>
          <a:p>
            <a:pPr eaLnBrk="1" hangingPunct="1">
              <a:buFont typeface="Wingdings" panose="05000000000000000000" pitchFamily="2" charset="2"/>
              <a:buChar char="Ø"/>
            </a:pPr>
            <a:r>
              <a:rPr lang="en-GB" altLang="en-US" sz="1800"/>
              <a:t>Dizziness is a symptom of stroke in 50% of stroke presentations.</a:t>
            </a:r>
          </a:p>
          <a:p>
            <a:pPr eaLnBrk="1" hangingPunct="1">
              <a:buFont typeface="Wingdings" panose="05000000000000000000" pitchFamily="2" charset="2"/>
              <a:buChar char="Ø"/>
            </a:pPr>
            <a:r>
              <a:rPr lang="en-GB" altLang="en-US" sz="1800"/>
              <a:t>A small stroke of the cerebellum or brain stem can present with isolated dizziness.</a:t>
            </a:r>
          </a:p>
          <a:p>
            <a:pPr eaLnBrk="1" hangingPunct="1">
              <a:buFont typeface="Wingdings" panose="05000000000000000000" pitchFamily="2" charset="2"/>
              <a:buChar char="Ø"/>
            </a:pPr>
            <a:r>
              <a:rPr lang="en-GB" altLang="en-US" sz="1800"/>
              <a:t>CT is not sensitive, MRI is not practical at A&amp;E setting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458D852E-4A4E-A56D-3315-8D99F78AAB88}"/>
              </a:ext>
            </a:extLst>
          </p:cNvPr>
          <p:cNvSpPr>
            <a:spLocks noGrp="1"/>
          </p:cNvSpPr>
          <p:nvPr>
            <p:ph type="title"/>
          </p:nvPr>
        </p:nvSpPr>
        <p:spPr>
          <a:xfrm>
            <a:off x="1981200" y="704850"/>
            <a:ext cx="8229600" cy="1143000"/>
          </a:xfrm>
        </p:spPr>
        <p:txBody>
          <a:bodyPr/>
          <a:lstStyle/>
          <a:p>
            <a:pPr eaLnBrk="1" hangingPunct="1"/>
            <a:r>
              <a:rPr lang="en-GB" altLang="en-US"/>
              <a:t>Dizziness in A&amp;E</a:t>
            </a:r>
          </a:p>
        </p:txBody>
      </p:sp>
      <p:sp>
        <p:nvSpPr>
          <p:cNvPr id="40963" name="Text Placeholder 2">
            <a:extLst>
              <a:ext uri="{FF2B5EF4-FFF2-40B4-BE49-F238E27FC236}">
                <a16:creationId xmlns:a16="http://schemas.microsoft.com/office/drawing/2014/main" id="{7CCE8DDC-93F2-F07F-7FE2-2D139B99AE1E}"/>
              </a:ext>
            </a:extLst>
          </p:cNvPr>
          <p:cNvSpPr>
            <a:spLocks noGrp="1"/>
          </p:cNvSpPr>
          <p:nvPr>
            <p:ph type="body" idx="1"/>
          </p:nvPr>
        </p:nvSpPr>
        <p:spPr>
          <a:xfrm>
            <a:off x="1981200" y="1855788"/>
            <a:ext cx="4040188" cy="658812"/>
          </a:xfrm>
        </p:spPr>
        <p:txBody>
          <a:bodyPr/>
          <a:lstStyle/>
          <a:p>
            <a:pPr eaLnBrk="1" hangingPunct="1"/>
            <a:endParaRPr lang="en-US" altLang="en-US"/>
          </a:p>
        </p:txBody>
      </p:sp>
      <p:sp>
        <p:nvSpPr>
          <p:cNvPr id="40964" name="Text Placeholder 4">
            <a:extLst>
              <a:ext uri="{FF2B5EF4-FFF2-40B4-BE49-F238E27FC236}">
                <a16:creationId xmlns:a16="http://schemas.microsoft.com/office/drawing/2014/main" id="{BE121C70-74EB-992C-0CAA-4E2817263629}"/>
              </a:ext>
            </a:extLst>
          </p:cNvPr>
          <p:cNvSpPr>
            <a:spLocks noGrp="1"/>
          </p:cNvSpPr>
          <p:nvPr>
            <p:ph type="body" sz="half" idx="3"/>
          </p:nvPr>
        </p:nvSpPr>
        <p:spPr>
          <a:xfrm>
            <a:off x="6169026" y="1860550"/>
            <a:ext cx="4041775" cy="654050"/>
          </a:xfrm>
        </p:spPr>
        <p:txBody>
          <a:bodyPr/>
          <a:lstStyle/>
          <a:p>
            <a:pPr eaLnBrk="1" hangingPunct="1"/>
            <a:endParaRPr lang="en-US" altLang="en-US"/>
          </a:p>
        </p:txBody>
      </p:sp>
      <p:pic>
        <p:nvPicPr>
          <p:cNvPr id="40965" name="Content Placeholder 6" descr="puzzeled face.jpg">
            <a:extLst>
              <a:ext uri="{FF2B5EF4-FFF2-40B4-BE49-F238E27FC236}">
                <a16:creationId xmlns:a16="http://schemas.microsoft.com/office/drawing/2014/main" id="{5F4833B1-0F40-7724-B03A-B5E31D90112D}"/>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060575" y="2816225"/>
            <a:ext cx="3860800" cy="3221038"/>
          </a:xfrm>
        </p:spPr>
      </p:pic>
      <p:sp>
        <p:nvSpPr>
          <p:cNvPr id="40966" name="Content Placeholder 5">
            <a:extLst>
              <a:ext uri="{FF2B5EF4-FFF2-40B4-BE49-F238E27FC236}">
                <a16:creationId xmlns:a16="http://schemas.microsoft.com/office/drawing/2014/main" id="{6FED76BC-A117-3BED-6A1A-7E71121441F8}"/>
              </a:ext>
            </a:extLst>
          </p:cNvPr>
          <p:cNvSpPr>
            <a:spLocks noGrp="1"/>
          </p:cNvSpPr>
          <p:nvPr>
            <p:ph sz="quarter" idx="4"/>
          </p:nvPr>
        </p:nvSpPr>
        <p:spPr>
          <a:xfrm>
            <a:off x="6169026" y="2514601"/>
            <a:ext cx="4041775" cy="3846513"/>
          </a:xfrm>
        </p:spPr>
        <p:txBody>
          <a:bodyPr/>
          <a:lstStyle/>
          <a:p>
            <a:pPr eaLnBrk="1" hangingPunct="1"/>
            <a:r>
              <a:rPr lang="en-GB" altLang="en-US"/>
              <a:t>ENT</a:t>
            </a:r>
          </a:p>
          <a:p>
            <a:pPr eaLnBrk="1" hangingPunct="1"/>
            <a:r>
              <a:rPr lang="en-GB" altLang="en-US"/>
              <a:t>?physician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7A5A03A-0434-135A-D589-BF8B507862EF}"/>
              </a:ext>
            </a:extLst>
          </p:cNvPr>
          <p:cNvSpPr>
            <a:spLocks noGrp="1" noChangeArrowheads="1"/>
          </p:cNvSpPr>
          <p:nvPr>
            <p:ph type="title"/>
          </p:nvPr>
        </p:nvSpPr>
        <p:spPr/>
        <p:txBody>
          <a:bodyPr/>
          <a:lstStyle/>
          <a:p>
            <a:pPr eaLnBrk="1" hangingPunct="1"/>
            <a:r>
              <a:rPr lang="en-GB" altLang="en-US"/>
              <a:t>Rhinology (Nose)</a:t>
            </a:r>
          </a:p>
        </p:txBody>
      </p:sp>
      <p:sp>
        <p:nvSpPr>
          <p:cNvPr id="7171" name="Rectangle 3">
            <a:extLst>
              <a:ext uri="{FF2B5EF4-FFF2-40B4-BE49-F238E27FC236}">
                <a16:creationId xmlns:a16="http://schemas.microsoft.com/office/drawing/2014/main" id="{9FFAB7D8-C55A-D6B7-8327-A6E331657F53}"/>
              </a:ext>
            </a:extLst>
          </p:cNvPr>
          <p:cNvSpPr>
            <a:spLocks noGrp="1" noChangeArrowheads="1"/>
          </p:cNvSpPr>
          <p:nvPr>
            <p:ph idx="1"/>
          </p:nvPr>
        </p:nvSpPr>
        <p:spPr/>
        <p:txBody>
          <a:bodyPr/>
          <a:lstStyle/>
          <a:p>
            <a:pPr eaLnBrk="1" hangingPunct="1"/>
            <a:r>
              <a:rPr lang="en-GB" altLang="en-US"/>
              <a:t>Epistaxis</a:t>
            </a:r>
          </a:p>
          <a:p>
            <a:pPr eaLnBrk="1" hangingPunct="1"/>
            <a:r>
              <a:rPr lang="en-GB" altLang="en-US"/>
              <a:t>Fractured nose</a:t>
            </a:r>
          </a:p>
          <a:p>
            <a:pPr eaLnBrk="1" hangingPunct="1"/>
            <a:r>
              <a:rPr lang="en-GB" altLang="en-US"/>
              <a:t>Foreign body in Nose</a:t>
            </a:r>
          </a:p>
          <a:p>
            <a:pPr eaLnBrk="1" hangingPunct="1"/>
            <a:r>
              <a:rPr lang="en-GB" altLang="en-US"/>
              <a:t>Acute sinusitis</a:t>
            </a:r>
          </a:p>
          <a:p>
            <a:pPr eaLnBrk="1" hangingPunct="1"/>
            <a:r>
              <a:rPr lang="en-GB" altLang="en-US"/>
              <a:t>Orbital cellulities</a:t>
            </a:r>
          </a:p>
          <a:p>
            <a:pPr eaLnBrk="1" hangingPunct="1"/>
            <a:endParaRPr lang="en-GB"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241B1574-5F56-DA3C-F22D-C07BDD2FAC5B}"/>
              </a:ext>
            </a:extLst>
          </p:cNvPr>
          <p:cNvSpPr>
            <a:spLocks noGrp="1"/>
          </p:cNvSpPr>
          <p:nvPr>
            <p:ph type="title"/>
          </p:nvPr>
        </p:nvSpPr>
        <p:spPr/>
        <p:txBody>
          <a:bodyPr/>
          <a:lstStyle/>
          <a:p>
            <a:pPr eaLnBrk="1" hangingPunct="1"/>
            <a:r>
              <a:rPr lang="en-GB" altLang="en-US"/>
              <a:t>Acute Dizziness</a:t>
            </a:r>
          </a:p>
        </p:txBody>
      </p:sp>
      <p:sp>
        <p:nvSpPr>
          <p:cNvPr id="37891" name="Content Placeholder 2">
            <a:extLst>
              <a:ext uri="{FF2B5EF4-FFF2-40B4-BE49-F238E27FC236}">
                <a16:creationId xmlns:a16="http://schemas.microsoft.com/office/drawing/2014/main" id="{32DC77A9-4037-D43C-FAE2-04E50D2F6229}"/>
              </a:ext>
            </a:extLst>
          </p:cNvPr>
          <p:cNvSpPr>
            <a:spLocks noGrp="1"/>
          </p:cNvSpPr>
          <p:nvPr>
            <p:ph idx="1"/>
          </p:nvPr>
        </p:nvSpPr>
        <p:spPr/>
        <p:txBody>
          <a:bodyPr>
            <a:normAutofit lnSpcReduction="10000"/>
          </a:bodyPr>
          <a:lstStyle/>
          <a:p>
            <a:pPr marL="274320" indent="-274320" eaLnBrk="1" fontAlgn="auto" hangingPunct="1">
              <a:spcAft>
                <a:spcPts val="0"/>
              </a:spcAft>
              <a:buClr>
                <a:schemeClr val="accent3"/>
              </a:buClr>
              <a:buNone/>
              <a:defRPr/>
            </a:pPr>
            <a:r>
              <a:rPr lang="en-GB" dirty="0"/>
              <a:t>1.Vestibular neuritis</a:t>
            </a:r>
          </a:p>
          <a:p>
            <a:pPr marL="274320" indent="-274320" eaLnBrk="1" fontAlgn="auto" hangingPunct="1">
              <a:spcAft>
                <a:spcPts val="0"/>
              </a:spcAft>
              <a:buClr>
                <a:schemeClr val="accent3"/>
              </a:buClr>
              <a:buNone/>
              <a:defRPr/>
            </a:pPr>
            <a:r>
              <a:rPr lang="en-GB" sz="1800" dirty="0"/>
              <a:t>Bad symptoms for ~2 days</a:t>
            </a:r>
          </a:p>
          <a:p>
            <a:pPr marL="274320" indent="-274320" eaLnBrk="1" fontAlgn="auto" hangingPunct="1">
              <a:spcAft>
                <a:spcPts val="0"/>
              </a:spcAft>
              <a:buClr>
                <a:schemeClr val="accent3"/>
              </a:buClr>
              <a:buNone/>
              <a:defRPr/>
            </a:pPr>
            <a:endParaRPr lang="en-GB" dirty="0"/>
          </a:p>
          <a:p>
            <a:pPr marL="274320" indent="-274320" eaLnBrk="1" fontAlgn="auto" hangingPunct="1">
              <a:spcAft>
                <a:spcPts val="0"/>
              </a:spcAft>
              <a:buClr>
                <a:schemeClr val="accent3"/>
              </a:buClr>
              <a:buNone/>
              <a:defRPr/>
            </a:pPr>
            <a:r>
              <a:rPr lang="en-GB" dirty="0"/>
              <a:t>2.BPPV</a:t>
            </a:r>
          </a:p>
          <a:p>
            <a:pPr marL="274320" indent="-274320" eaLnBrk="1" fontAlgn="auto" hangingPunct="1">
              <a:spcAft>
                <a:spcPts val="0"/>
              </a:spcAft>
              <a:buClr>
                <a:schemeClr val="accent3"/>
              </a:buClr>
              <a:buNone/>
              <a:defRPr/>
            </a:pPr>
            <a:r>
              <a:rPr lang="en-GB" sz="1800" dirty="0"/>
              <a:t>Last less than 1 minute</a:t>
            </a:r>
          </a:p>
          <a:p>
            <a:pPr marL="274320" indent="-274320" eaLnBrk="1" fontAlgn="auto" hangingPunct="1">
              <a:spcAft>
                <a:spcPts val="0"/>
              </a:spcAft>
              <a:buClr>
                <a:schemeClr val="accent3"/>
              </a:buClr>
              <a:buNone/>
              <a:defRPr/>
            </a:pPr>
            <a:r>
              <a:rPr lang="en-GB" sz="1800" dirty="0"/>
              <a:t>Feel normal in between or slightly dizzy</a:t>
            </a:r>
          </a:p>
          <a:p>
            <a:pPr marL="274320" indent="-274320" eaLnBrk="1" fontAlgn="auto" hangingPunct="1">
              <a:spcAft>
                <a:spcPts val="0"/>
              </a:spcAft>
              <a:buClr>
                <a:schemeClr val="accent3"/>
              </a:buClr>
              <a:buNone/>
              <a:defRPr/>
            </a:pPr>
            <a:endParaRPr lang="en-GB" sz="1800" dirty="0"/>
          </a:p>
          <a:p>
            <a:pPr marL="274320" indent="-274320" eaLnBrk="1" fontAlgn="auto" hangingPunct="1">
              <a:spcAft>
                <a:spcPts val="0"/>
              </a:spcAft>
              <a:buClr>
                <a:schemeClr val="accent3"/>
              </a:buClr>
              <a:buNone/>
              <a:defRPr/>
            </a:pPr>
            <a:r>
              <a:rPr lang="en-GB" dirty="0"/>
              <a:t>3.Meniere’s disease</a:t>
            </a:r>
          </a:p>
          <a:p>
            <a:pPr marL="274320" indent="-274320" eaLnBrk="1" fontAlgn="auto" hangingPunct="1">
              <a:spcAft>
                <a:spcPts val="0"/>
              </a:spcAft>
              <a:buClr>
                <a:schemeClr val="accent3"/>
              </a:buClr>
              <a:buNone/>
              <a:defRPr/>
            </a:pPr>
            <a:r>
              <a:rPr lang="en-GB" sz="1800" dirty="0"/>
              <a:t>Sever dizziness for 20miutes or more</a:t>
            </a:r>
          </a:p>
          <a:p>
            <a:pPr marL="274320" indent="-274320" eaLnBrk="1" fontAlgn="auto" hangingPunct="1">
              <a:spcAft>
                <a:spcPts val="0"/>
              </a:spcAft>
              <a:buClr>
                <a:schemeClr val="accent3"/>
              </a:buClr>
              <a:buNone/>
              <a:defRPr/>
            </a:pPr>
            <a:r>
              <a:rPr lang="en-GB" sz="1800" dirty="0"/>
              <a:t>Nausea / vomiting</a:t>
            </a:r>
          </a:p>
          <a:p>
            <a:pPr marL="274320" indent="-274320" eaLnBrk="1" fontAlgn="auto" hangingPunct="1">
              <a:spcAft>
                <a:spcPts val="0"/>
              </a:spcAft>
              <a:buClr>
                <a:schemeClr val="accent3"/>
              </a:buClr>
              <a:buNone/>
              <a:defRPr/>
            </a:pPr>
            <a:r>
              <a:rPr lang="en-GB" sz="1800" dirty="0"/>
              <a:t>Tinnitus</a:t>
            </a:r>
          </a:p>
          <a:p>
            <a:pPr marL="274320" indent="-274320" eaLnBrk="1" fontAlgn="auto" hangingPunct="1">
              <a:spcAft>
                <a:spcPts val="0"/>
              </a:spcAft>
              <a:buClr>
                <a:schemeClr val="accent3"/>
              </a:buClr>
              <a:buNone/>
              <a:defRPr/>
            </a:pPr>
            <a:r>
              <a:rPr lang="en-GB" sz="1800" dirty="0"/>
              <a:t>Pressure in the ear</a:t>
            </a:r>
          </a:p>
        </p:txBody>
      </p:sp>
      <p:sp>
        <p:nvSpPr>
          <p:cNvPr id="4" name="Right Bracket 3">
            <a:extLst>
              <a:ext uri="{FF2B5EF4-FFF2-40B4-BE49-F238E27FC236}">
                <a16:creationId xmlns:a16="http://schemas.microsoft.com/office/drawing/2014/main" id="{567CD6C8-EE0F-9288-2349-9058A58AF601}"/>
              </a:ext>
            </a:extLst>
          </p:cNvPr>
          <p:cNvSpPr/>
          <p:nvPr/>
        </p:nvSpPr>
        <p:spPr>
          <a:xfrm>
            <a:off x="6313488" y="3178176"/>
            <a:ext cx="349250" cy="3078163"/>
          </a:xfrm>
          <a:prstGeom prst="rightBracket">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GB">
              <a:solidFill>
                <a:prstClr val="black"/>
              </a:solidFill>
              <a:latin typeface="Constantia"/>
            </a:endParaRPr>
          </a:p>
        </p:txBody>
      </p:sp>
      <p:sp>
        <p:nvSpPr>
          <p:cNvPr id="5" name="Rectangle 4">
            <a:extLst>
              <a:ext uri="{FF2B5EF4-FFF2-40B4-BE49-F238E27FC236}">
                <a16:creationId xmlns:a16="http://schemas.microsoft.com/office/drawing/2014/main" id="{6846D3E5-833D-582C-F3F9-A2E4BF4567BB}"/>
              </a:ext>
            </a:extLst>
          </p:cNvPr>
          <p:cNvSpPr/>
          <p:nvPr/>
        </p:nvSpPr>
        <p:spPr>
          <a:xfrm>
            <a:off x="7416801" y="4106864"/>
            <a:ext cx="2714625" cy="682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dirty="0">
                <a:solidFill>
                  <a:prstClr val="white"/>
                </a:solidFill>
                <a:latin typeface="Constantia"/>
              </a:rPr>
              <a:t>Recurrent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A60064D-6B0F-6061-0A44-92AE51009E3C}"/>
              </a:ext>
            </a:extLst>
          </p:cNvPr>
          <p:cNvSpPr>
            <a:spLocks noGrp="1"/>
          </p:cNvSpPr>
          <p:nvPr>
            <p:ph type="title"/>
          </p:nvPr>
        </p:nvSpPr>
        <p:spPr/>
        <p:txBody>
          <a:bodyPr/>
          <a:lstStyle/>
          <a:p>
            <a:pPr eaLnBrk="1" hangingPunct="1"/>
            <a:endParaRPr lang="en-US" altLang="en-US"/>
          </a:p>
        </p:txBody>
      </p:sp>
      <p:sp>
        <p:nvSpPr>
          <p:cNvPr id="43011" name="Content Placeholder 2">
            <a:extLst>
              <a:ext uri="{FF2B5EF4-FFF2-40B4-BE49-F238E27FC236}">
                <a16:creationId xmlns:a16="http://schemas.microsoft.com/office/drawing/2014/main" id="{63492C56-5C7D-FD7B-7A12-807BF52D3FE7}"/>
              </a:ext>
            </a:extLst>
          </p:cNvPr>
          <p:cNvSpPr>
            <a:spLocks noGrp="1"/>
          </p:cNvSpPr>
          <p:nvPr>
            <p:ph idx="1"/>
          </p:nvPr>
        </p:nvSpPr>
        <p:spPr/>
        <p:txBody>
          <a:bodyPr/>
          <a:lstStyle/>
          <a:p>
            <a:pPr eaLnBrk="1" hangingPunct="1"/>
            <a:endParaRPr lang="en-GB" altLang="en-US" sz="2400"/>
          </a:p>
          <a:p>
            <a:pPr eaLnBrk="1" hangingPunct="1"/>
            <a:r>
              <a:rPr lang="en-GB" altLang="en-US" sz="2400"/>
              <a:t>Peripheral signs</a:t>
            </a:r>
          </a:p>
          <a:p>
            <a:pPr lvl="1" eaLnBrk="1" hangingPunct="1">
              <a:buFont typeface="Wingdings 2" panose="05020102010507070707" pitchFamily="18" charset="2"/>
              <a:buNone/>
            </a:pPr>
            <a:r>
              <a:rPr lang="en-GB" altLang="en-US" sz="2000"/>
              <a:t>Horizontal unidirectional nystagmus</a:t>
            </a:r>
          </a:p>
          <a:p>
            <a:pPr lvl="1" eaLnBrk="1" hangingPunct="1">
              <a:buFont typeface="Wingdings 2" panose="05020102010507070707" pitchFamily="18" charset="2"/>
              <a:buNone/>
            </a:pPr>
            <a:r>
              <a:rPr lang="en-GB" altLang="en-US" sz="2000"/>
              <a:t>Positive  Head Thrust Test</a:t>
            </a:r>
          </a:p>
          <a:p>
            <a:pPr lvl="1" eaLnBrk="1" hangingPunct="1">
              <a:buFont typeface="Wingdings 2" panose="05020102010507070707" pitchFamily="18" charset="2"/>
              <a:buNone/>
            </a:pPr>
            <a:r>
              <a:rPr lang="en-GB" altLang="en-US" sz="2000"/>
              <a:t>When the head is moved quickly in one direction, the reflex (i.e., the VOR) that moves the eyes toward the opposite direction is generated by the side the head moved toward. Thus a patient with vestibular neuritis of the left side will present with right-beating unidirectional nystagmus and have a positive head thrust test with movements toward the left side</a:t>
            </a:r>
          </a:p>
          <a:p>
            <a:pPr eaLnBrk="1" hangingPunct="1"/>
            <a:r>
              <a:rPr lang="en-GB" altLang="en-US" sz="2400"/>
              <a:t>Central signs</a:t>
            </a:r>
          </a:p>
          <a:p>
            <a:pPr lvl="1" eaLnBrk="1" hangingPunct="1">
              <a:buFont typeface="Wingdings 2" panose="05020102010507070707" pitchFamily="18" charset="2"/>
              <a:buNone/>
            </a:pPr>
            <a:r>
              <a:rPr lang="en-GB" altLang="en-US" sz="2000"/>
              <a:t>Tortional, Bidirectional, downbeating Nystagmus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mastoiditisPediatric2">
            <a:extLst>
              <a:ext uri="{FF2B5EF4-FFF2-40B4-BE49-F238E27FC236}">
                <a16:creationId xmlns:a16="http://schemas.microsoft.com/office/drawing/2014/main" id="{57127DCB-875D-7009-1433-8B00D9FFD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6" y="1268413"/>
            <a:ext cx="432276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4">
            <a:extLst>
              <a:ext uri="{FF2B5EF4-FFF2-40B4-BE49-F238E27FC236}">
                <a16:creationId xmlns:a16="http://schemas.microsoft.com/office/drawing/2014/main" id="{705B00BF-982B-4FC0-BC5D-7A7A754E6198}"/>
              </a:ext>
            </a:extLst>
          </p:cNvPr>
          <p:cNvSpPr>
            <a:spLocks noChangeArrowheads="1"/>
          </p:cNvSpPr>
          <p:nvPr/>
        </p:nvSpPr>
        <p:spPr bwMode="auto">
          <a:xfrm>
            <a:off x="4943475" y="3429000"/>
            <a:ext cx="1944688" cy="431800"/>
          </a:xfrm>
          <a:prstGeom prst="rect">
            <a:avLst/>
          </a:prstGeom>
          <a:solidFill>
            <a:schemeClr val="bg2"/>
          </a:solidFill>
          <a:ln w="9525">
            <a:solidFill>
              <a:schemeClr val="bg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prstClr val="black"/>
              </a:solidFill>
            </a:endParaRPr>
          </a:p>
        </p:txBody>
      </p:sp>
      <p:sp>
        <p:nvSpPr>
          <p:cNvPr id="105477" name="Text Box 5">
            <a:extLst>
              <a:ext uri="{FF2B5EF4-FFF2-40B4-BE49-F238E27FC236}">
                <a16:creationId xmlns:a16="http://schemas.microsoft.com/office/drawing/2014/main" id="{6BBE8917-BAD8-5F79-C4B2-7A19029F04F0}"/>
              </a:ext>
            </a:extLst>
          </p:cNvPr>
          <p:cNvSpPr txBox="1">
            <a:spLocks noChangeArrowheads="1"/>
          </p:cNvSpPr>
          <p:nvPr/>
        </p:nvSpPr>
        <p:spPr bwMode="auto">
          <a:xfrm>
            <a:off x="8850314" y="3344863"/>
            <a:ext cx="1355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GB" altLang="en-US">
                <a:solidFill>
                  <a:prstClr val="black"/>
                </a:solidFill>
              </a:rPr>
              <a:t>Mastoiditis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2000"/>
                                  </p:stCondLst>
                                  <p:childTnLst>
                                    <p:set>
                                      <p:cBhvr>
                                        <p:cTn id="6" dur="1" fill="hold">
                                          <p:stCondLst>
                                            <p:cond delay="0"/>
                                          </p:stCondLst>
                                        </p:cTn>
                                        <p:tgtEl>
                                          <p:spTgt spid="105477"/>
                                        </p:tgtEl>
                                        <p:attrNameLst>
                                          <p:attrName>style.visibility</p:attrName>
                                        </p:attrNameLst>
                                      </p:cBhvr>
                                      <p:to>
                                        <p:strVal val="visible"/>
                                      </p:to>
                                    </p:set>
                                    <p:animEffect transition="in" filter="blinds(horizontal)">
                                      <p:cBhvr>
                                        <p:cTn id="7" dur="500"/>
                                        <p:tgtEl>
                                          <p:spTgt spid="105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B176C7C-AB2D-D414-BE9A-3B5718D4889E}"/>
              </a:ext>
            </a:extLst>
          </p:cNvPr>
          <p:cNvSpPr>
            <a:spLocks noGrp="1" noChangeArrowheads="1"/>
          </p:cNvSpPr>
          <p:nvPr>
            <p:ph type="title"/>
          </p:nvPr>
        </p:nvSpPr>
        <p:spPr/>
        <p:txBody>
          <a:bodyPr/>
          <a:lstStyle/>
          <a:p>
            <a:pPr eaLnBrk="1" hangingPunct="1"/>
            <a:r>
              <a:rPr lang="en-GB" altLang="en-US"/>
              <a:t>Mastoiditis</a:t>
            </a:r>
          </a:p>
        </p:txBody>
      </p:sp>
      <p:pic>
        <p:nvPicPr>
          <p:cNvPr id="45059" name="Picture 3" descr="Mastoiditis1">
            <a:extLst>
              <a:ext uri="{FF2B5EF4-FFF2-40B4-BE49-F238E27FC236}">
                <a16:creationId xmlns:a16="http://schemas.microsoft.com/office/drawing/2014/main" id="{650280F9-30CB-F140-4781-4CB6443B8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1196976"/>
            <a:ext cx="434181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Mastoiditis2">
            <a:extLst>
              <a:ext uri="{FF2B5EF4-FFF2-40B4-BE49-F238E27FC236}">
                <a16:creationId xmlns:a16="http://schemas.microsoft.com/office/drawing/2014/main" id="{88E7F356-BDAE-248D-D137-B1915FB9E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1795464"/>
            <a:ext cx="4183062"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5A136CF-7C86-5FD5-B445-63BE67884FBA}"/>
              </a:ext>
            </a:extLst>
          </p:cNvPr>
          <p:cNvSpPr>
            <a:spLocks noGrp="1" noChangeArrowheads="1"/>
          </p:cNvSpPr>
          <p:nvPr>
            <p:ph type="title"/>
          </p:nvPr>
        </p:nvSpPr>
        <p:spPr/>
        <p:txBody>
          <a:bodyPr/>
          <a:lstStyle/>
          <a:p>
            <a:pPr eaLnBrk="1" hangingPunct="1"/>
            <a:r>
              <a:rPr lang="en-GB" altLang="en-US"/>
              <a:t>Perichondrial Haematoma</a:t>
            </a:r>
          </a:p>
        </p:txBody>
      </p:sp>
      <p:sp>
        <p:nvSpPr>
          <p:cNvPr id="46083" name="Rectangle 3">
            <a:extLst>
              <a:ext uri="{FF2B5EF4-FFF2-40B4-BE49-F238E27FC236}">
                <a16:creationId xmlns:a16="http://schemas.microsoft.com/office/drawing/2014/main" id="{ADD1448B-AE04-03EE-647C-A871942B4B80}"/>
              </a:ext>
            </a:extLst>
          </p:cNvPr>
          <p:cNvSpPr>
            <a:spLocks noGrp="1" noChangeArrowheads="1"/>
          </p:cNvSpPr>
          <p:nvPr>
            <p:ph idx="1"/>
          </p:nvPr>
        </p:nvSpPr>
        <p:spPr/>
        <p:txBody>
          <a:bodyPr/>
          <a:lstStyle/>
          <a:p>
            <a:pPr eaLnBrk="1" hangingPunct="1"/>
            <a:r>
              <a:rPr lang="en-GB" altLang="en-US"/>
              <a:t>Follows blunt injury to the ear</a:t>
            </a:r>
          </a:p>
          <a:p>
            <a:pPr eaLnBrk="1" hangingPunct="1"/>
            <a:r>
              <a:rPr lang="en-GB" altLang="en-US"/>
              <a:t>Collection of blood between auricular cartilage and perichondrium of pinna</a:t>
            </a:r>
          </a:p>
          <a:p>
            <a:pPr eaLnBrk="1" hangingPunct="1"/>
            <a:r>
              <a:rPr lang="en-GB" altLang="en-US"/>
              <a:t>Required drainage and compression</a:t>
            </a:r>
          </a:p>
          <a:p>
            <a:pPr eaLnBrk="1" hangingPunct="1"/>
            <a:r>
              <a:rPr lang="en-GB" altLang="en-US"/>
              <a:t>If left untreated – cauliflower ear</a:t>
            </a:r>
          </a:p>
          <a:p>
            <a:pPr eaLnBrk="1" hangingPunct="1"/>
            <a:endParaRPr lang="en-GB"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97E85FE-CD04-A282-BD65-23D0F2BDD072}"/>
              </a:ext>
            </a:extLst>
          </p:cNvPr>
          <p:cNvSpPr>
            <a:spLocks noGrp="1"/>
          </p:cNvSpPr>
          <p:nvPr>
            <p:ph type="title"/>
          </p:nvPr>
        </p:nvSpPr>
        <p:spPr>
          <a:xfrm>
            <a:off x="2209800" y="514350"/>
            <a:ext cx="2743200" cy="1162050"/>
          </a:xfrm>
        </p:spPr>
        <p:txBody>
          <a:bodyPr/>
          <a:lstStyle/>
          <a:p>
            <a:pPr eaLnBrk="1" hangingPunct="1"/>
            <a:r>
              <a:rPr lang="en-GB" altLang="en-US"/>
              <a:t>Haematoma</a:t>
            </a:r>
          </a:p>
        </p:txBody>
      </p:sp>
      <p:pic>
        <p:nvPicPr>
          <p:cNvPr id="47107" name="Picture 3" descr="cauliflowerear">
            <a:extLst>
              <a:ext uri="{FF2B5EF4-FFF2-40B4-BE49-F238E27FC236}">
                <a16:creationId xmlns:a16="http://schemas.microsoft.com/office/drawing/2014/main" id="{F224CA8E-0952-B2C9-05AA-1581029B88F5}"/>
              </a:ext>
            </a:extLst>
          </p:cNvPr>
          <p:cNvPicPr>
            <a:picLocks noGrp="1" noChangeAspect="1" noChangeArrowheads="1"/>
          </p:cNvPicPr>
          <p:nvPr>
            <p:ph type="body" idx="2"/>
          </p:nvPr>
        </p:nvPicPr>
        <p:blipFill>
          <a:blip r:embed="rId2">
            <a:extLst>
              <a:ext uri="{28A0092B-C50C-407E-A947-70E740481C1C}">
                <a14:useLocalDpi xmlns:a14="http://schemas.microsoft.com/office/drawing/2010/main" val="0"/>
              </a:ext>
            </a:extLst>
          </a:blip>
          <a:srcRect/>
          <a:stretch>
            <a:fillRect/>
          </a:stretch>
        </p:blipFill>
        <p:spPr>
          <a:xfrm>
            <a:off x="2209800" y="1828800"/>
            <a:ext cx="2743200" cy="4267200"/>
          </a:xfrm>
          <a:noFill/>
        </p:spPr>
      </p:pic>
      <p:sp>
        <p:nvSpPr>
          <p:cNvPr id="47108" name="Content Placeholder 2">
            <a:extLst>
              <a:ext uri="{FF2B5EF4-FFF2-40B4-BE49-F238E27FC236}">
                <a16:creationId xmlns:a16="http://schemas.microsoft.com/office/drawing/2014/main" id="{65D9E7F9-C3E3-0CCA-EE0B-A10818D3837B}"/>
              </a:ext>
            </a:extLst>
          </p:cNvPr>
          <p:cNvSpPr>
            <a:spLocks noGrp="1"/>
          </p:cNvSpPr>
          <p:nvPr>
            <p:ph sz="half" idx="1"/>
          </p:nvPr>
        </p:nvSpPr>
        <p:spPr/>
        <p:txBody>
          <a:bodyPr/>
          <a:lstStyle/>
          <a:p>
            <a:pPr eaLnBrk="1" hangingPunct="1"/>
            <a:r>
              <a:rPr lang="en-GB" altLang="en-US"/>
              <a:t>Aspiration + pressure bandage</a:t>
            </a:r>
          </a:p>
          <a:p>
            <a:pPr eaLnBrk="1" hangingPunct="1"/>
            <a:r>
              <a:rPr lang="en-GB" altLang="en-US"/>
              <a:t>Incision and drainage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B294B027-0859-B2C2-BD40-B262935BDAAB}"/>
              </a:ext>
            </a:extLst>
          </p:cNvPr>
          <p:cNvSpPr>
            <a:spLocks noGrp="1" noChangeArrowheads="1"/>
          </p:cNvSpPr>
          <p:nvPr>
            <p:ph type="title"/>
          </p:nvPr>
        </p:nvSpPr>
        <p:spPr/>
        <p:txBody>
          <a:bodyPr/>
          <a:lstStyle/>
          <a:p>
            <a:pPr eaLnBrk="1" hangingPunct="1"/>
            <a:r>
              <a:rPr lang="en-GB" altLang="en-US"/>
              <a:t>F.B Ear</a:t>
            </a:r>
          </a:p>
        </p:txBody>
      </p:sp>
      <p:sp>
        <p:nvSpPr>
          <p:cNvPr id="57347" name="Rectangle 3">
            <a:extLst>
              <a:ext uri="{FF2B5EF4-FFF2-40B4-BE49-F238E27FC236}">
                <a16:creationId xmlns:a16="http://schemas.microsoft.com/office/drawing/2014/main" id="{BEC9C62D-F368-38BA-5C3D-3D62FE8E00E3}"/>
              </a:ext>
            </a:extLst>
          </p:cNvPr>
          <p:cNvSpPr>
            <a:spLocks noGrp="1" noChangeArrowheads="1"/>
          </p:cNvSpPr>
          <p:nvPr>
            <p:ph idx="1"/>
          </p:nvPr>
        </p:nvSpPr>
        <p:spPr/>
        <p:txBody>
          <a:bodyPr/>
          <a:lstStyle/>
          <a:p>
            <a:pPr eaLnBrk="1" hangingPunct="1"/>
            <a:r>
              <a:rPr lang="en-GB" altLang="en-US"/>
              <a:t>Not urgent</a:t>
            </a:r>
          </a:p>
          <a:p>
            <a:pPr eaLnBrk="1" hangingPunct="1"/>
            <a:r>
              <a:rPr lang="en-GB" altLang="en-US"/>
              <a:t>Adults: Microscope </a:t>
            </a:r>
          </a:p>
          <a:p>
            <a:pPr eaLnBrk="1" hangingPunct="1"/>
            <a:r>
              <a:rPr lang="en-GB" altLang="en-US"/>
              <a:t>Arrange a RAC clinic</a:t>
            </a:r>
          </a:p>
          <a:p>
            <a:pPr eaLnBrk="1" hangingPunct="1"/>
            <a:r>
              <a:rPr lang="en-GB" altLang="en-US"/>
              <a:t>Small children often require GA</a:t>
            </a:r>
          </a:p>
        </p:txBody>
      </p:sp>
      <p:pic>
        <p:nvPicPr>
          <p:cNvPr id="57348" name="Picture 5" descr="ANd9GcTqPzRX8Hcylqe9u0fvad0UJ1QoJzjDSL5abg2JHgdxTKaUdj9-IBoEUto">
            <a:hlinkClick r:id="rId2"/>
            <a:extLst>
              <a:ext uri="{FF2B5EF4-FFF2-40B4-BE49-F238E27FC236}">
                <a16:creationId xmlns:a16="http://schemas.microsoft.com/office/drawing/2014/main" id="{E53D3785-9ECF-C995-7BDA-76AF7D3B8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239" y="4227514"/>
            <a:ext cx="3133725"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7" descr="ANd9GcRnZeR7AlBvCeXHShny2_ZOCpJX_ZJosuBRnIQ6XNoTvxXWM7jHhzil5qQi">
            <a:hlinkClick r:id="rId4"/>
            <a:extLst>
              <a:ext uri="{FF2B5EF4-FFF2-40B4-BE49-F238E27FC236}">
                <a16:creationId xmlns:a16="http://schemas.microsoft.com/office/drawing/2014/main" id="{F5FD1F6E-EF18-7DAE-E88E-3504BCA7C3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1" y="1817688"/>
            <a:ext cx="27971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FE52A74-6C2C-8738-478A-CD956C9D8683}"/>
              </a:ext>
            </a:extLst>
          </p:cNvPr>
          <p:cNvSpPr>
            <a:spLocks noGrp="1" noChangeArrowheads="1"/>
          </p:cNvSpPr>
          <p:nvPr>
            <p:ph type="title"/>
          </p:nvPr>
        </p:nvSpPr>
        <p:spPr/>
        <p:txBody>
          <a:bodyPr/>
          <a:lstStyle/>
          <a:p>
            <a:pPr eaLnBrk="1" hangingPunct="1"/>
            <a:r>
              <a:rPr lang="en-GB" altLang="en-US"/>
              <a:t>The Larynx/Pharynx</a:t>
            </a:r>
          </a:p>
        </p:txBody>
      </p:sp>
      <p:sp>
        <p:nvSpPr>
          <p:cNvPr id="48131" name="Rectangle 3">
            <a:extLst>
              <a:ext uri="{FF2B5EF4-FFF2-40B4-BE49-F238E27FC236}">
                <a16:creationId xmlns:a16="http://schemas.microsoft.com/office/drawing/2014/main" id="{C33E563B-D72D-B0F7-0E90-4732C0E8FA4F}"/>
              </a:ext>
            </a:extLst>
          </p:cNvPr>
          <p:cNvSpPr>
            <a:spLocks noGrp="1" noChangeArrowheads="1"/>
          </p:cNvSpPr>
          <p:nvPr>
            <p:ph idx="1"/>
          </p:nvPr>
        </p:nvSpPr>
        <p:spPr/>
        <p:txBody>
          <a:bodyPr/>
          <a:lstStyle/>
          <a:p>
            <a:pPr eaLnBrk="1" hangingPunct="1"/>
            <a:r>
              <a:rPr lang="en-GB" altLang="en-US"/>
              <a:t>Sore throat/Tonsillitis/Glandular fever</a:t>
            </a:r>
          </a:p>
          <a:p>
            <a:pPr eaLnBrk="1" hangingPunct="1"/>
            <a:r>
              <a:rPr lang="en-GB" altLang="en-US"/>
              <a:t>Epiglotittis</a:t>
            </a:r>
          </a:p>
          <a:p>
            <a:pPr eaLnBrk="1" hangingPunct="1"/>
            <a:r>
              <a:rPr lang="en-GB" altLang="en-US"/>
              <a:t>Ingested foreign body</a:t>
            </a:r>
          </a:p>
          <a:p>
            <a:pPr eaLnBrk="1" hangingPunct="1"/>
            <a:r>
              <a:rPr lang="en-GB" altLang="en-US"/>
              <a:t>Neck trauma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AD1D2D5-1BF0-5D38-3559-310EEF557A33}"/>
              </a:ext>
            </a:extLst>
          </p:cNvPr>
          <p:cNvSpPr>
            <a:spLocks noGrp="1" noChangeArrowheads="1"/>
          </p:cNvSpPr>
          <p:nvPr>
            <p:ph type="title"/>
          </p:nvPr>
        </p:nvSpPr>
        <p:spPr/>
        <p:txBody>
          <a:bodyPr/>
          <a:lstStyle/>
          <a:p>
            <a:pPr eaLnBrk="1" hangingPunct="1"/>
            <a:r>
              <a:rPr lang="en-GB" altLang="en-US"/>
              <a:t>Sore Throat</a:t>
            </a:r>
          </a:p>
        </p:txBody>
      </p:sp>
      <p:sp>
        <p:nvSpPr>
          <p:cNvPr id="137219" name="Rectangle 3">
            <a:extLst>
              <a:ext uri="{FF2B5EF4-FFF2-40B4-BE49-F238E27FC236}">
                <a16:creationId xmlns:a16="http://schemas.microsoft.com/office/drawing/2014/main" id="{651DC92C-D9F2-8B37-4C49-E1E5E02D3989}"/>
              </a:ext>
            </a:extLst>
          </p:cNvPr>
          <p:cNvSpPr>
            <a:spLocks noGrp="1" noChangeArrowheads="1"/>
          </p:cNvSpPr>
          <p:nvPr>
            <p:ph idx="1"/>
          </p:nvPr>
        </p:nvSpPr>
        <p:spPr/>
        <p:txBody>
          <a:bodyPr>
            <a:normAutofit/>
          </a:bodyPr>
          <a:lstStyle/>
          <a:p>
            <a:pPr marL="0" indent="0" eaLnBrk="1" fontAlgn="auto" hangingPunct="1">
              <a:spcAft>
                <a:spcPts val="0"/>
              </a:spcAft>
              <a:buClr>
                <a:schemeClr val="accent3"/>
              </a:buClr>
              <a:buNone/>
              <a:defRPr/>
            </a:pPr>
            <a:r>
              <a:rPr lang="en-GB" altLang="en-US" dirty="0"/>
              <a:t>Acute tonsillitis</a:t>
            </a:r>
          </a:p>
          <a:p>
            <a:pPr marL="274320" indent="-274320" eaLnBrk="1" fontAlgn="auto" hangingPunct="1">
              <a:spcAft>
                <a:spcPts val="0"/>
              </a:spcAft>
              <a:buClr>
                <a:schemeClr val="accent3"/>
              </a:buClr>
              <a:buNone/>
              <a:defRPr/>
            </a:pPr>
            <a:r>
              <a:rPr lang="en-GB" altLang="en-US" dirty="0"/>
              <a:t>Glandular Fever</a:t>
            </a:r>
          </a:p>
          <a:p>
            <a:pPr marL="274320" indent="-274320" eaLnBrk="1" fontAlgn="auto" hangingPunct="1">
              <a:spcAft>
                <a:spcPts val="0"/>
              </a:spcAft>
              <a:buClr>
                <a:schemeClr val="accent3"/>
              </a:buClr>
              <a:buNone/>
              <a:defRPr/>
            </a:pPr>
            <a:r>
              <a:rPr lang="en-GB" altLang="en-US" dirty="0" err="1"/>
              <a:t>Peritonsillitis</a:t>
            </a:r>
            <a:endParaRPr lang="en-GB" altLang="en-US" dirty="0"/>
          </a:p>
          <a:p>
            <a:pPr marL="274320" indent="-274320" eaLnBrk="1" fontAlgn="auto" hangingPunct="1">
              <a:spcAft>
                <a:spcPts val="0"/>
              </a:spcAft>
              <a:buClr>
                <a:schemeClr val="accent3"/>
              </a:buClr>
              <a:buNone/>
              <a:defRPr/>
            </a:pPr>
            <a:r>
              <a:rPr lang="en-GB" altLang="en-US" dirty="0"/>
              <a:t>Quinsy</a:t>
            </a:r>
          </a:p>
          <a:p>
            <a:pPr marL="274320" indent="-274320" eaLnBrk="1" fontAlgn="auto" hangingPunct="1">
              <a:spcAft>
                <a:spcPts val="0"/>
              </a:spcAft>
              <a:buClr>
                <a:schemeClr val="accent3"/>
              </a:buClr>
              <a:buNone/>
              <a:defRPr/>
            </a:pPr>
            <a:r>
              <a:rPr lang="en-GB" altLang="en-US" dirty="0"/>
              <a:t>Epiglottitis (</a:t>
            </a:r>
            <a:r>
              <a:rPr lang="en-GB" altLang="en-US" dirty="0" err="1"/>
              <a:t>Dysphgia</a:t>
            </a:r>
            <a:r>
              <a:rPr lang="en-GB" altLang="en-US" dirty="0"/>
              <a:t>, Drooling, No signs)</a:t>
            </a:r>
          </a:p>
          <a:p>
            <a:pPr marL="274320" indent="-274320" eaLnBrk="1" fontAlgn="auto" hangingPunct="1">
              <a:spcAft>
                <a:spcPts val="0"/>
              </a:spcAft>
              <a:buClr>
                <a:schemeClr val="accent3"/>
              </a:buClr>
              <a:buNone/>
              <a:defRPr/>
            </a:pPr>
            <a:endParaRPr lang="en-GB"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1D3FF6E-4128-D82C-6E93-B374D78D47F3}"/>
              </a:ext>
            </a:extLst>
          </p:cNvPr>
          <p:cNvSpPr>
            <a:spLocks noGrp="1" noChangeArrowheads="1"/>
          </p:cNvSpPr>
          <p:nvPr>
            <p:ph type="title"/>
          </p:nvPr>
        </p:nvSpPr>
        <p:spPr/>
        <p:txBody>
          <a:bodyPr/>
          <a:lstStyle/>
          <a:p>
            <a:pPr eaLnBrk="1" hangingPunct="1"/>
            <a:r>
              <a:rPr lang="en-GB" altLang="en-US"/>
              <a:t>Acute Tonsillitis</a:t>
            </a:r>
          </a:p>
        </p:txBody>
      </p:sp>
      <p:grpSp>
        <p:nvGrpSpPr>
          <p:cNvPr id="50179" name="Group 6">
            <a:extLst>
              <a:ext uri="{FF2B5EF4-FFF2-40B4-BE49-F238E27FC236}">
                <a16:creationId xmlns:a16="http://schemas.microsoft.com/office/drawing/2014/main" id="{F8F449D7-3A48-FB58-F0FE-581B237F8146}"/>
              </a:ext>
            </a:extLst>
          </p:cNvPr>
          <p:cNvGrpSpPr>
            <a:grpSpLocks noChangeAspect="1"/>
          </p:cNvGrpSpPr>
          <p:nvPr/>
        </p:nvGrpSpPr>
        <p:grpSpPr bwMode="auto">
          <a:xfrm rot="5400000">
            <a:off x="3887789" y="1935164"/>
            <a:ext cx="4416425" cy="4389437"/>
            <a:chOff x="1489" y="1219"/>
            <a:chExt cx="2782" cy="2765"/>
          </a:xfrm>
        </p:grpSpPr>
        <p:sp>
          <p:nvSpPr>
            <p:cNvPr id="50180" name="AutoShape 5">
              <a:extLst>
                <a:ext uri="{FF2B5EF4-FFF2-40B4-BE49-F238E27FC236}">
                  <a16:creationId xmlns:a16="http://schemas.microsoft.com/office/drawing/2014/main" id="{885362BF-AD62-DA27-DAB9-B282FDFEC9A2}"/>
                </a:ext>
              </a:extLst>
            </p:cNvPr>
            <p:cNvSpPr>
              <a:spLocks noChangeAspect="1" noChangeArrowheads="1" noTextEdit="1"/>
            </p:cNvSpPr>
            <p:nvPr/>
          </p:nvSpPr>
          <p:spPr bwMode="auto">
            <a:xfrm>
              <a:off x="1489" y="1219"/>
              <a:ext cx="2782" cy="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GB">
                <a:solidFill>
                  <a:prstClr val="black"/>
                </a:solidFill>
                <a:latin typeface="Arial" panose="020B0604020202020204" pitchFamily="34" charset="0"/>
              </a:endParaRPr>
            </a:p>
          </p:txBody>
        </p:sp>
        <p:pic>
          <p:nvPicPr>
            <p:cNvPr id="50181" name="Picture 7">
              <a:extLst>
                <a:ext uri="{FF2B5EF4-FFF2-40B4-BE49-F238E27FC236}">
                  <a16:creationId xmlns:a16="http://schemas.microsoft.com/office/drawing/2014/main" id="{7113B7A7-8FB1-A00B-2A91-36BD9C3BB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 y="1219"/>
              <a:ext cx="2788" cy="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FA14BB5-DE84-95E7-DA87-6A9C28BCBC57}"/>
              </a:ext>
            </a:extLst>
          </p:cNvPr>
          <p:cNvSpPr>
            <a:spLocks noGrp="1" noChangeArrowheads="1"/>
          </p:cNvSpPr>
          <p:nvPr>
            <p:ph type="title"/>
          </p:nvPr>
        </p:nvSpPr>
        <p:spPr/>
        <p:txBody>
          <a:bodyPr/>
          <a:lstStyle/>
          <a:p>
            <a:pPr eaLnBrk="1" hangingPunct="1"/>
            <a:r>
              <a:rPr lang="en-GB" altLang="en-US"/>
              <a:t>Epistaxis</a:t>
            </a:r>
          </a:p>
        </p:txBody>
      </p:sp>
      <p:sp>
        <p:nvSpPr>
          <p:cNvPr id="8195" name="Rectangle 3">
            <a:extLst>
              <a:ext uri="{FF2B5EF4-FFF2-40B4-BE49-F238E27FC236}">
                <a16:creationId xmlns:a16="http://schemas.microsoft.com/office/drawing/2014/main" id="{EE8465CD-9114-342B-3A45-E6214A19138A}"/>
              </a:ext>
            </a:extLst>
          </p:cNvPr>
          <p:cNvSpPr>
            <a:spLocks noGrp="1" noChangeArrowheads="1"/>
          </p:cNvSpPr>
          <p:nvPr>
            <p:ph idx="1"/>
          </p:nvPr>
        </p:nvSpPr>
        <p:spPr/>
        <p:txBody>
          <a:bodyPr/>
          <a:lstStyle/>
          <a:p>
            <a:pPr eaLnBrk="1" hangingPunct="1"/>
            <a:r>
              <a:rPr lang="en-GB" altLang="en-US"/>
              <a:t>Commonest emergency</a:t>
            </a:r>
          </a:p>
          <a:p>
            <a:pPr eaLnBrk="1" hangingPunct="1"/>
            <a:r>
              <a:rPr lang="en-GB" altLang="en-US"/>
              <a:t>Primary</a:t>
            </a:r>
          </a:p>
          <a:p>
            <a:pPr eaLnBrk="1" hangingPunct="1"/>
            <a:r>
              <a:rPr lang="en-GB" altLang="en-US"/>
              <a:t>Secondary</a:t>
            </a:r>
          </a:p>
          <a:p>
            <a:pPr lvl="1" eaLnBrk="1" hangingPunct="1"/>
            <a:r>
              <a:rPr lang="en-GB" altLang="en-US"/>
              <a:t>Warfarin</a:t>
            </a:r>
          </a:p>
          <a:p>
            <a:pPr lvl="1" eaLnBrk="1" hangingPunct="1"/>
            <a:r>
              <a:rPr lang="en-GB" altLang="en-US"/>
              <a:t>Aspirin</a:t>
            </a:r>
          </a:p>
          <a:p>
            <a:pPr lvl="1" eaLnBrk="1" hangingPunct="1"/>
            <a:r>
              <a:rPr lang="en-GB" altLang="en-US"/>
              <a:t>Trauma</a:t>
            </a:r>
          </a:p>
          <a:p>
            <a:pPr lvl="1" eaLnBrk="1" hangingPunct="1"/>
            <a:r>
              <a:rPr lang="en-GB" altLang="en-US"/>
              <a:t>Medical/Haematological</a:t>
            </a:r>
          </a:p>
          <a:p>
            <a:pPr eaLnBrk="1" hangingPunct="1"/>
            <a:r>
              <a:rPr lang="en-GB" altLang="en-US"/>
              <a:t>Anterior or Posterior Bleed</a:t>
            </a:r>
          </a:p>
          <a:p>
            <a:pPr eaLnBrk="1" hangingPunct="1"/>
            <a:endParaRPr lang="en-GB"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6A16CB2E-74B8-4BBF-72E8-1CDA27F01698}"/>
              </a:ext>
            </a:extLst>
          </p:cNvPr>
          <p:cNvSpPr>
            <a:spLocks noGrp="1" noChangeArrowheads="1"/>
          </p:cNvSpPr>
          <p:nvPr>
            <p:ph type="title"/>
          </p:nvPr>
        </p:nvSpPr>
        <p:spPr/>
        <p:txBody>
          <a:bodyPr/>
          <a:lstStyle/>
          <a:p>
            <a:pPr eaLnBrk="1" hangingPunct="1"/>
            <a:endParaRPr lang="en-US" altLang="en-US"/>
          </a:p>
        </p:txBody>
      </p:sp>
      <p:pic>
        <p:nvPicPr>
          <p:cNvPr id="51203" name="Picture 4">
            <a:extLst>
              <a:ext uri="{FF2B5EF4-FFF2-40B4-BE49-F238E27FC236}">
                <a16:creationId xmlns:a16="http://schemas.microsoft.com/office/drawing/2014/main" id="{C9DB3AFB-0156-F29C-2D9A-00A2BC3247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14839" y="2447926"/>
            <a:ext cx="3362325" cy="3363913"/>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FE8C931-E71C-DAF8-4D43-131D6FDDCBB1}"/>
              </a:ext>
            </a:extLst>
          </p:cNvPr>
          <p:cNvSpPr>
            <a:spLocks noGrp="1" noChangeArrowheads="1"/>
          </p:cNvSpPr>
          <p:nvPr>
            <p:ph type="title"/>
          </p:nvPr>
        </p:nvSpPr>
        <p:spPr/>
        <p:txBody>
          <a:bodyPr/>
          <a:lstStyle/>
          <a:p>
            <a:pPr eaLnBrk="1" hangingPunct="1"/>
            <a:endParaRPr lang="en-US" altLang="en-US"/>
          </a:p>
        </p:txBody>
      </p:sp>
      <p:sp>
        <p:nvSpPr>
          <p:cNvPr id="52227" name="Rectangle 3">
            <a:extLst>
              <a:ext uri="{FF2B5EF4-FFF2-40B4-BE49-F238E27FC236}">
                <a16:creationId xmlns:a16="http://schemas.microsoft.com/office/drawing/2014/main" id="{53C0F1BC-315E-1198-CE90-B298BE5206E2}"/>
              </a:ext>
            </a:extLst>
          </p:cNvPr>
          <p:cNvSpPr>
            <a:spLocks noGrp="1" noChangeArrowheads="1"/>
          </p:cNvSpPr>
          <p:nvPr>
            <p:ph idx="1"/>
          </p:nvPr>
        </p:nvSpPr>
        <p:spPr/>
        <p:txBody>
          <a:bodyPr/>
          <a:lstStyle/>
          <a:p>
            <a:pPr eaLnBrk="1" hangingPunct="1"/>
            <a:endParaRPr lang="en-US" altLang="en-US"/>
          </a:p>
        </p:txBody>
      </p:sp>
      <p:pic>
        <p:nvPicPr>
          <p:cNvPr id="52228" name="Picture 5" descr="Glandular Fever">
            <a:extLst>
              <a:ext uri="{FF2B5EF4-FFF2-40B4-BE49-F238E27FC236}">
                <a16:creationId xmlns:a16="http://schemas.microsoft.com/office/drawing/2014/main" id="{EC18B3E3-69D1-2FF2-4EE4-ECCEA6580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5638" y="1714501"/>
            <a:ext cx="50927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693CA51-C17F-303E-BE59-EB86EE5CD545}"/>
              </a:ext>
            </a:extLst>
          </p:cNvPr>
          <p:cNvSpPr>
            <a:spLocks noGrp="1" noChangeArrowheads="1"/>
          </p:cNvSpPr>
          <p:nvPr>
            <p:ph type="title"/>
          </p:nvPr>
        </p:nvSpPr>
        <p:spPr/>
        <p:txBody>
          <a:bodyPr>
            <a:normAutofit fontScale="90000"/>
          </a:bodyPr>
          <a:lstStyle/>
          <a:p>
            <a:pPr eaLnBrk="1" fontAlgn="auto" hangingPunct="1">
              <a:spcAft>
                <a:spcPts val="0"/>
              </a:spcAft>
              <a:defRPr/>
            </a:pPr>
            <a:r>
              <a:rPr lang="en-GB" altLang="en-US" sz="4000"/>
              <a:t>Management</a:t>
            </a:r>
            <a:br>
              <a:rPr lang="en-GB" altLang="en-US" sz="4000"/>
            </a:br>
            <a:r>
              <a:rPr lang="en-GB" altLang="en-US" sz="4000"/>
              <a:t>Sore Throat/Tonsillitis</a:t>
            </a:r>
          </a:p>
        </p:txBody>
      </p:sp>
      <p:sp>
        <p:nvSpPr>
          <p:cNvPr id="53251" name="Rectangle 3">
            <a:extLst>
              <a:ext uri="{FF2B5EF4-FFF2-40B4-BE49-F238E27FC236}">
                <a16:creationId xmlns:a16="http://schemas.microsoft.com/office/drawing/2014/main" id="{E850C7B3-33C4-7D6D-ED80-BB30769CDB75}"/>
              </a:ext>
            </a:extLst>
          </p:cNvPr>
          <p:cNvSpPr>
            <a:spLocks noGrp="1" noChangeArrowheads="1"/>
          </p:cNvSpPr>
          <p:nvPr>
            <p:ph idx="1"/>
          </p:nvPr>
        </p:nvSpPr>
        <p:spPr/>
        <p:txBody>
          <a:bodyPr/>
          <a:lstStyle/>
          <a:p>
            <a:pPr eaLnBrk="1" hangingPunct="1"/>
            <a:r>
              <a:rPr lang="en-GB" altLang="en-US"/>
              <a:t>Analgesia/?Antibiotics</a:t>
            </a:r>
          </a:p>
          <a:p>
            <a:pPr eaLnBrk="1" hangingPunct="1"/>
            <a:r>
              <a:rPr lang="en-GB" altLang="en-US"/>
              <a:t>Refer to On Call ENT if:</a:t>
            </a:r>
          </a:p>
          <a:p>
            <a:pPr lvl="1" eaLnBrk="1" hangingPunct="1"/>
            <a:r>
              <a:rPr lang="en-GB" altLang="en-US"/>
              <a:t>Peritonsillar abscess</a:t>
            </a:r>
          </a:p>
          <a:p>
            <a:pPr lvl="1" eaLnBrk="1" hangingPunct="1"/>
            <a:r>
              <a:rPr lang="en-GB" altLang="en-US"/>
              <a:t>Inability to swallow due to pain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B30745F-A202-E9AB-15E5-487AC295A772}"/>
              </a:ext>
            </a:extLst>
          </p:cNvPr>
          <p:cNvSpPr>
            <a:spLocks noGrp="1" noChangeArrowheads="1"/>
          </p:cNvSpPr>
          <p:nvPr>
            <p:ph type="title"/>
          </p:nvPr>
        </p:nvSpPr>
        <p:spPr/>
        <p:txBody>
          <a:bodyPr/>
          <a:lstStyle/>
          <a:p>
            <a:pPr eaLnBrk="1" hangingPunct="1"/>
            <a:endParaRPr lang="en-US" altLang="en-US"/>
          </a:p>
        </p:txBody>
      </p:sp>
      <p:sp>
        <p:nvSpPr>
          <p:cNvPr id="54275" name="Rectangle 3">
            <a:extLst>
              <a:ext uri="{FF2B5EF4-FFF2-40B4-BE49-F238E27FC236}">
                <a16:creationId xmlns:a16="http://schemas.microsoft.com/office/drawing/2014/main" id="{8F19045A-086A-48AB-0E2D-9EE4C97733C8}"/>
              </a:ext>
            </a:extLst>
          </p:cNvPr>
          <p:cNvSpPr>
            <a:spLocks noGrp="1" noChangeArrowheads="1"/>
          </p:cNvSpPr>
          <p:nvPr>
            <p:ph idx="1"/>
          </p:nvPr>
        </p:nvSpPr>
        <p:spPr/>
        <p:txBody>
          <a:bodyPr/>
          <a:lstStyle/>
          <a:p>
            <a:pPr eaLnBrk="1" hangingPunct="1">
              <a:lnSpc>
                <a:spcPct val="90000"/>
              </a:lnSpc>
            </a:pPr>
            <a:r>
              <a:rPr lang="en-GB" altLang="en-US"/>
              <a:t>Epiglottis</a:t>
            </a:r>
          </a:p>
          <a:p>
            <a:pPr lvl="1" eaLnBrk="1" hangingPunct="1">
              <a:lnSpc>
                <a:spcPct val="90000"/>
              </a:lnSpc>
            </a:pPr>
            <a:r>
              <a:rPr lang="en-GB" altLang="en-US"/>
              <a:t>Normally fit patient</a:t>
            </a:r>
          </a:p>
          <a:p>
            <a:pPr lvl="1" eaLnBrk="1" hangingPunct="1">
              <a:lnSpc>
                <a:spcPct val="90000"/>
              </a:lnSpc>
            </a:pPr>
            <a:r>
              <a:rPr lang="en-GB" altLang="en-US"/>
              <a:t>Sudden onset of difficulty swallowing</a:t>
            </a:r>
          </a:p>
          <a:p>
            <a:pPr lvl="1" eaLnBrk="1" hangingPunct="1">
              <a:lnSpc>
                <a:spcPct val="90000"/>
              </a:lnSpc>
            </a:pPr>
            <a:r>
              <a:rPr lang="en-GB" altLang="en-US"/>
              <a:t>May be drooling</a:t>
            </a:r>
          </a:p>
          <a:p>
            <a:pPr lvl="1" eaLnBrk="1" hangingPunct="1">
              <a:lnSpc>
                <a:spcPct val="90000"/>
              </a:lnSpc>
            </a:pPr>
            <a:r>
              <a:rPr lang="en-GB" altLang="en-US"/>
              <a:t>Oropharynx looks unremarkable</a:t>
            </a:r>
          </a:p>
          <a:p>
            <a:pPr lvl="1" eaLnBrk="1" hangingPunct="1">
              <a:lnSpc>
                <a:spcPct val="90000"/>
              </a:lnSpc>
            </a:pPr>
            <a:r>
              <a:rPr lang="en-GB" altLang="en-US"/>
              <a:t>Urgent ENT referral </a:t>
            </a:r>
          </a:p>
          <a:p>
            <a:pPr lvl="1" eaLnBrk="1" hangingPunct="1">
              <a:lnSpc>
                <a:spcPct val="90000"/>
              </a:lnSpc>
            </a:pPr>
            <a:r>
              <a:rPr lang="en-GB" altLang="en-US"/>
              <a:t>Ceftri</a:t>
            </a:r>
            <a:r>
              <a:rPr lang="en-US" altLang="en-US"/>
              <a:t>a</a:t>
            </a:r>
            <a:r>
              <a:rPr lang="en-GB" altLang="en-US"/>
              <a:t>xone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A34CEC9-DF9A-DF30-C7E7-9CB61B92B700}"/>
              </a:ext>
            </a:extLst>
          </p:cNvPr>
          <p:cNvSpPr>
            <a:spLocks noGrp="1" noChangeArrowheads="1"/>
          </p:cNvSpPr>
          <p:nvPr>
            <p:ph type="title"/>
          </p:nvPr>
        </p:nvSpPr>
        <p:spPr/>
        <p:txBody>
          <a:bodyPr/>
          <a:lstStyle/>
          <a:p>
            <a:pPr eaLnBrk="1" hangingPunct="1"/>
            <a:endParaRPr lang="en-US" altLang="en-US"/>
          </a:p>
        </p:txBody>
      </p:sp>
      <p:sp>
        <p:nvSpPr>
          <p:cNvPr id="58371" name="Rectangle 3">
            <a:extLst>
              <a:ext uri="{FF2B5EF4-FFF2-40B4-BE49-F238E27FC236}">
                <a16:creationId xmlns:a16="http://schemas.microsoft.com/office/drawing/2014/main" id="{BB4BE996-B6D5-C4B1-A4F5-CBFFD3BB2145}"/>
              </a:ext>
            </a:extLst>
          </p:cNvPr>
          <p:cNvSpPr>
            <a:spLocks noGrp="1" noChangeArrowheads="1"/>
          </p:cNvSpPr>
          <p:nvPr>
            <p:ph idx="1"/>
          </p:nvPr>
        </p:nvSpPr>
        <p:spPr/>
        <p:txBody>
          <a:bodyPr/>
          <a:lstStyle/>
          <a:p>
            <a:pPr eaLnBrk="1" hangingPunct="1"/>
            <a:r>
              <a:rPr lang="en-GB" altLang="en-US" sz="1800" b="1"/>
              <a:t>Head light</a:t>
            </a:r>
          </a:p>
          <a:p>
            <a:pPr eaLnBrk="1" hangingPunct="1"/>
            <a:r>
              <a:rPr lang="en-GB" altLang="en-US" sz="2000" b="1"/>
              <a:t>Local Anaesthetics</a:t>
            </a:r>
          </a:p>
          <a:p>
            <a:pPr eaLnBrk="1" hangingPunct="1"/>
            <a:r>
              <a:rPr lang="en-GB" altLang="en-US" sz="2000" b="1"/>
              <a:t>Tongue depressor, ? Scope ? mirror</a:t>
            </a:r>
          </a:p>
        </p:txBody>
      </p:sp>
      <p:pic>
        <p:nvPicPr>
          <p:cNvPr id="58372" name="Picture 5" descr="ANd9GcQCT_uWpT0YRGhLULbuluEkNNNL1w9lMe7dmGWsDZ4RVjYeirm23XeVeA">
            <a:hlinkClick r:id="rId2"/>
            <a:extLst>
              <a:ext uri="{FF2B5EF4-FFF2-40B4-BE49-F238E27FC236}">
                <a16:creationId xmlns:a16="http://schemas.microsoft.com/office/drawing/2014/main" id="{FCBFDBB8-CE10-226C-2F76-55A415048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075" y="3111500"/>
            <a:ext cx="2370138"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7" descr="001">
            <a:extLst>
              <a:ext uri="{FF2B5EF4-FFF2-40B4-BE49-F238E27FC236}">
                <a16:creationId xmlns:a16="http://schemas.microsoft.com/office/drawing/2014/main" id="{7540DEFA-C5AD-02A8-E999-6ABA20DAB9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1189" y="303212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A275246-3891-3561-9D1E-2617E1FCE635}"/>
              </a:ext>
            </a:extLst>
          </p:cNvPr>
          <p:cNvSpPr>
            <a:spLocks noGrp="1" noChangeArrowheads="1"/>
          </p:cNvSpPr>
          <p:nvPr>
            <p:ph type="title"/>
          </p:nvPr>
        </p:nvSpPr>
        <p:spPr/>
        <p:txBody>
          <a:bodyPr/>
          <a:lstStyle/>
          <a:p>
            <a:pPr eaLnBrk="1" hangingPunct="1"/>
            <a:r>
              <a:rPr lang="en-GB" altLang="en-US"/>
              <a:t>Food bolus</a:t>
            </a:r>
          </a:p>
        </p:txBody>
      </p:sp>
      <p:sp>
        <p:nvSpPr>
          <p:cNvPr id="59395" name="Rectangle 3">
            <a:extLst>
              <a:ext uri="{FF2B5EF4-FFF2-40B4-BE49-F238E27FC236}">
                <a16:creationId xmlns:a16="http://schemas.microsoft.com/office/drawing/2014/main" id="{9611B162-6028-38AA-97F7-9372B6A304FF}"/>
              </a:ext>
            </a:extLst>
          </p:cNvPr>
          <p:cNvSpPr>
            <a:spLocks noGrp="1" noChangeArrowheads="1"/>
          </p:cNvSpPr>
          <p:nvPr>
            <p:ph idx="1"/>
          </p:nvPr>
        </p:nvSpPr>
        <p:spPr/>
        <p:txBody>
          <a:bodyPr/>
          <a:lstStyle/>
          <a:p>
            <a:pPr eaLnBrk="1" hangingPunct="1"/>
            <a:r>
              <a:rPr lang="en-GB" altLang="en-US"/>
              <a:t>ABC</a:t>
            </a:r>
          </a:p>
          <a:p>
            <a:pPr eaLnBrk="1" hangingPunct="1"/>
            <a:r>
              <a:rPr lang="en-GB" altLang="en-US"/>
              <a:t>Dysphagia, gagging </a:t>
            </a:r>
          </a:p>
          <a:p>
            <a:pPr eaLnBrk="1" hangingPunct="1"/>
            <a:r>
              <a:rPr lang="en-GB" altLang="en-US"/>
              <a:t>Admission, IV fluid, ? Bescopn</a:t>
            </a:r>
          </a:p>
          <a:p>
            <a:pPr eaLnBrk="1" hangingPunct="1"/>
            <a:r>
              <a:rPr lang="en-GB" altLang="en-US"/>
              <a:t>Referral for OGD</a:t>
            </a:r>
          </a:p>
          <a:p>
            <a:pPr eaLnBrk="1" hangingPunct="1"/>
            <a:r>
              <a:rPr lang="en-GB" altLang="en-US"/>
              <a:t> FB  Oesophagus :</a:t>
            </a:r>
          </a:p>
          <a:p>
            <a:pPr eaLnBrk="1" hangingPunct="1">
              <a:buFontTx/>
              <a:buNone/>
            </a:pPr>
            <a:r>
              <a:rPr lang="en-GB" altLang="en-US"/>
              <a:t>Sharpe object( bone), Kids (coin), sever discomfort         Direct oesophagoscopy under GA</a:t>
            </a:r>
          </a:p>
          <a:p>
            <a:pPr eaLnBrk="1" hangingPunct="1"/>
            <a:endParaRPr lang="en-GB" altLang="en-US"/>
          </a:p>
        </p:txBody>
      </p:sp>
      <p:pic>
        <p:nvPicPr>
          <p:cNvPr id="59396" name="Picture 5" descr="ANd9GcQOxw4E0uIkKZWg08O6cqM99oZsJL5Vuv_vwdQfB9FnSD93G06Dz3i7H-lN">
            <a:hlinkClick r:id="rId2"/>
            <a:extLst>
              <a:ext uri="{FF2B5EF4-FFF2-40B4-BE49-F238E27FC236}">
                <a16:creationId xmlns:a16="http://schemas.microsoft.com/office/drawing/2014/main" id="{81B3BA4E-8891-083D-B14A-DD2C7BCFD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525" y="1281113"/>
            <a:ext cx="17335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AutoShape 7">
            <a:extLst>
              <a:ext uri="{FF2B5EF4-FFF2-40B4-BE49-F238E27FC236}">
                <a16:creationId xmlns:a16="http://schemas.microsoft.com/office/drawing/2014/main" id="{D3AE02CC-9B06-D42E-6B21-43D8D93B944E}"/>
              </a:ext>
            </a:extLst>
          </p:cNvPr>
          <p:cNvSpPr>
            <a:spLocks noChangeArrowheads="1"/>
          </p:cNvSpPr>
          <p:nvPr/>
        </p:nvSpPr>
        <p:spPr bwMode="auto">
          <a:xfrm>
            <a:off x="4305301" y="5105401"/>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prstClr val="black"/>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F34EB8C-AD79-4C82-C200-C788BABD807D}"/>
              </a:ext>
            </a:extLst>
          </p:cNvPr>
          <p:cNvSpPr>
            <a:spLocks noGrp="1" noChangeArrowheads="1"/>
          </p:cNvSpPr>
          <p:nvPr>
            <p:ph type="title"/>
          </p:nvPr>
        </p:nvSpPr>
        <p:spPr/>
        <p:txBody>
          <a:bodyPr/>
          <a:lstStyle/>
          <a:p>
            <a:pPr eaLnBrk="1" hangingPunct="1"/>
            <a:endParaRPr lang="en-US" altLang="en-US"/>
          </a:p>
        </p:txBody>
      </p:sp>
      <p:sp>
        <p:nvSpPr>
          <p:cNvPr id="60419" name="Rectangle 3">
            <a:extLst>
              <a:ext uri="{FF2B5EF4-FFF2-40B4-BE49-F238E27FC236}">
                <a16:creationId xmlns:a16="http://schemas.microsoft.com/office/drawing/2014/main" id="{4E9165CF-CF21-F83D-C3BA-225B382874DF}"/>
              </a:ext>
            </a:extLst>
          </p:cNvPr>
          <p:cNvSpPr>
            <a:spLocks noGrp="1" noChangeArrowheads="1"/>
          </p:cNvSpPr>
          <p:nvPr>
            <p:ph idx="1"/>
          </p:nvPr>
        </p:nvSpPr>
        <p:spPr/>
        <p:txBody>
          <a:bodyPr/>
          <a:lstStyle/>
          <a:p>
            <a:pPr eaLnBrk="1" hangingPunct="1"/>
            <a:r>
              <a:rPr lang="en-GB" altLang="en-US"/>
              <a:t>Post tonsillectomy pain</a:t>
            </a:r>
          </a:p>
          <a:p>
            <a:pPr eaLnBrk="1" hangingPunct="1">
              <a:buFontTx/>
              <a:buNone/>
            </a:pPr>
            <a:r>
              <a:rPr lang="en-GB" altLang="en-US"/>
              <a:t>Uncontrolled with usual medication</a:t>
            </a:r>
          </a:p>
          <a:p>
            <a:pPr eaLnBrk="1" hangingPunct="1">
              <a:buFontTx/>
              <a:buNone/>
            </a:pPr>
            <a:r>
              <a:rPr lang="en-GB" altLang="en-US"/>
              <a:t>Cannot swallow</a:t>
            </a:r>
          </a:p>
          <a:p>
            <a:pPr eaLnBrk="1" hangingPunct="1">
              <a:buFontTx/>
              <a:buNone/>
            </a:pPr>
            <a:r>
              <a:rPr lang="en-GB" altLang="en-US"/>
              <a:t>Admit, Iv fluid, Analgesia including Oromorph solution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8679445-3C7E-3001-CB4B-6A8C420E999B}"/>
              </a:ext>
            </a:extLst>
          </p:cNvPr>
          <p:cNvSpPr>
            <a:spLocks noGrp="1" noChangeArrowheads="1"/>
          </p:cNvSpPr>
          <p:nvPr>
            <p:ph type="title"/>
          </p:nvPr>
        </p:nvSpPr>
        <p:spPr/>
        <p:txBody>
          <a:bodyPr/>
          <a:lstStyle/>
          <a:p>
            <a:pPr eaLnBrk="1" hangingPunct="1"/>
            <a:endParaRPr lang="en-US" altLang="en-US"/>
          </a:p>
        </p:txBody>
      </p:sp>
      <p:sp>
        <p:nvSpPr>
          <p:cNvPr id="61443" name="Rectangle 3">
            <a:extLst>
              <a:ext uri="{FF2B5EF4-FFF2-40B4-BE49-F238E27FC236}">
                <a16:creationId xmlns:a16="http://schemas.microsoft.com/office/drawing/2014/main" id="{1A14A55A-523B-50D0-245C-1469AE91CD4C}"/>
              </a:ext>
            </a:extLst>
          </p:cNvPr>
          <p:cNvSpPr>
            <a:spLocks noGrp="1" noChangeArrowheads="1"/>
          </p:cNvSpPr>
          <p:nvPr>
            <p:ph idx="1"/>
          </p:nvPr>
        </p:nvSpPr>
        <p:spPr/>
        <p:txBody>
          <a:bodyPr/>
          <a:lstStyle/>
          <a:p>
            <a:pPr eaLnBrk="1" hangingPunct="1"/>
            <a:r>
              <a:rPr lang="en-GB" altLang="en-US"/>
              <a:t>Post tonsillectomy bleeding</a:t>
            </a:r>
          </a:p>
          <a:p>
            <a:pPr eaLnBrk="1" hangingPunct="1">
              <a:buFontTx/>
              <a:buNone/>
            </a:pPr>
            <a:r>
              <a:rPr lang="en-GB" altLang="en-US"/>
              <a:t>-Iv Canula,</a:t>
            </a:r>
          </a:p>
          <a:p>
            <a:pPr eaLnBrk="1" hangingPunct="1">
              <a:buFontTx/>
              <a:buNone/>
            </a:pPr>
            <a:r>
              <a:rPr lang="en-GB" altLang="en-US"/>
              <a:t>-Fluid,</a:t>
            </a:r>
          </a:p>
          <a:p>
            <a:pPr eaLnBrk="1" hangingPunct="1">
              <a:buFontTx/>
              <a:buChar char="-"/>
            </a:pPr>
            <a:r>
              <a:rPr lang="en-GB" altLang="en-US"/>
              <a:t>Nil by mouth,</a:t>
            </a:r>
          </a:p>
          <a:p>
            <a:pPr eaLnBrk="1" hangingPunct="1">
              <a:buFontTx/>
              <a:buChar char="-"/>
            </a:pPr>
            <a:r>
              <a:rPr lang="en-GB" altLang="en-US"/>
              <a:t> Iv Abs,</a:t>
            </a:r>
          </a:p>
          <a:p>
            <a:pPr eaLnBrk="1" hangingPunct="1">
              <a:buFontTx/>
              <a:buChar char="-"/>
            </a:pPr>
            <a:r>
              <a:rPr lang="en-GB" altLang="en-US"/>
              <a:t> Analgesia,</a:t>
            </a:r>
          </a:p>
          <a:p>
            <a:pPr eaLnBrk="1" hangingPunct="1">
              <a:buFontTx/>
              <a:buChar char="-"/>
            </a:pPr>
            <a:r>
              <a:rPr lang="en-GB" altLang="en-US"/>
              <a:t>Blood tests including G&amp;S.</a:t>
            </a:r>
          </a:p>
        </p:txBody>
      </p:sp>
      <p:pic>
        <p:nvPicPr>
          <p:cNvPr id="61444" name="Picture 5" descr="ANd9GcS4xtbEtjfeV5E3_FZnSXm2CkgkU2udbt7NomTJxrrdmk5enNIk3Sl7Sjo">
            <a:hlinkClick r:id="rId2"/>
            <a:extLst>
              <a:ext uri="{FF2B5EF4-FFF2-40B4-BE49-F238E27FC236}">
                <a16:creationId xmlns:a16="http://schemas.microsoft.com/office/drawing/2014/main" id="{3DDAC2C9-2EE8-A823-C22A-ED0FD308F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0888" y="2219326"/>
            <a:ext cx="39052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1F50C-FE55-A1BF-2C71-238665066CB0}"/>
              </a:ext>
            </a:extLst>
          </p:cNvPr>
          <p:cNvSpPr>
            <a:spLocks noGrp="1"/>
          </p:cNvSpPr>
          <p:nvPr>
            <p:ph type="title"/>
          </p:nvPr>
        </p:nvSpPr>
        <p:spPr/>
        <p:txBody>
          <a:bodyPr/>
          <a:lstStyle/>
          <a:p>
            <a:r>
              <a:rPr lang="en-GB" dirty="0"/>
              <a:t>Do not miss</a:t>
            </a:r>
          </a:p>
        </p:txBody>
      </p:sp>
      <p:sp>
        <p:nvSpPr>
          <p:cNvPr id="3" name="Text Placeholder 2">
            <a:extLst>
              <a:ext uri="{FF2B5EF4-FFF2-40B4-BE49-F238E27FC236}">
                <a16:creationId xmlns:a16="http://schemas.microsoft.com/office/drawing/2014/main" id="{B0E04F6E-C237-9A83-C546-EC8FCB5A33BD}"/>
              </a:ext>
            </a:extLst>
          </p:cNvPr>
          <p:cNvSpPr>
            <a:spLocks noGrp="1"/>
          </p:cNvSpPr>
          <p:nvPr>
            <p:ph type="body" idx="1"/>
          </p:nvPr>
        </p:nvSpPr>
        <p:spPr>
          <a:xfrm>
            <a:off x="2054352" y="2704664"/>
            <a:ext cx="7772400" cy="5021503"/>
          </a:xfrm>
        </p:spPr>
        <p:txBody>
          <a:bodyPr/>
          <a:lstStyle/>
          <a:p>
            <a:pPr marL="342900" indent="-342900">
              <a:buFont typeface="Arial" panose="020B0604020202020204" pitchFamily="34" charset="0"/>
              <a:buChar char="•"/>
            </a:pPr>
            <a:r>
              <a:rPr lang="en-GB" dirty="0"/>
              <a:t>Sever sore throat with  no physical signs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Nose bleed in young patients, far east </a:t>
            </a:r>
          </a:p>
          <a:p>
            <a:pPr marL="342900" indent="-342900">
              <a:buFont typeface="Arial" panose="020B0604020202020204" pitchFamily="34" charset="0"/>
              <a:buChar char="•"/>
            </a:pPr>
            <a:r>
              <a:rPr lang="en-GB" dirty="0"/>
              <a:t>Unilateral middle ear infections in adults</a:t>
            </a:r>
          </a:p>
          <a:p>
            <a:pPr marL="342900" indent="-342900">
              <a:buFont typeface="Arial" panose="020B0604020202020204" pitchFamily="34" charset="0"/>
              <a:buChar char="•"/>
            </a:pPr>
            <a:r>
              <a:rPr lang="en-GB" dirty="0"/>
              <a:t>Nose bleed, recent adenotonsillectomy</a:t>
            </a:r>
          </a:p>
          <a:p>
            <a:pPr marL="342900" indent="-342900">
              <a:buFont typeface="Arial" panose="020B0604020202020204" pitchFamily="34" charset="0"/>
              <a:buChar char="•"/>
            </a:pPr>
            <a:r>
              <a:rPr lang="en-GB" dirty="0"/>
              <a:t>Not treating the eyes in Bell’s palsy</a:t>
            </a:r>
          </a:p>
          <a:p>
            <a:pPr marL="342900" indent="-342900">
              <a:buFont typeface="Arial" panose="020B0604020202020204" pitchFamily="34" charset="0"/>
              <a:buChar char="•"/>
            </a:pPr>
            <a:r>
              <a:rPr lang="en-GB" dirty="0"/>
              <a:t>Facial weakness after mastoid or ear infections</a:t>
            </a:r>
          </a:p>
          <a:p>
            <a:pPr marL="342900" indent="-342900">
              <a:buFont typeface="Arial" panose="020B0604020202020204" pitchFamily="34" charset="0"/>
              <a:buChar char="•"/>
            </a:pPr>
            <a:r>
              <a:rPr lang="en-GB" dirty="0"/>
              <a:t>Child with unilateral nasal discharge</a:t>
            </a:r>
          </a:p>
          <a:p>
            <a:pPr marL="342900" indent="-342900">
              <a:buFont typeface="Arial" panose="020B0604020202020204" pitchFamily="34" charset="0"/>
              <a:buChar char="•"/>
            </a:pPr>
            <a:r>
              <a:rPr lang="en-GB" dirty="0"/>
              <a:t>Diabetic patient with recurrent otitis externa</a:t>
            </a:r>
          </a:p>
          <a:p>
            <a:endParaRPr lang="en-GB" dirty="0"/>
          </a:p>
        </p:txBody>
      </p:sp>
    </p:spTree>
    <p:extLst>
      <p:ext uri="{BB962C8B-B14F-4D97-AF65-F5344CB8AC3E}">
        <p14:creationId xmlns:p14="http://schemas.microsoft.com/office/powerpoint/2010/main" val="27307958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711677A0-BD7F-7AE0-37DB-C02B33718A54}"/>
              </a:ext>
            </a:extLst>
          </p:cNvPr>
          <p:cNvSpPr>
            <a:spLocks noGrp="1" noChangeArrowheads="1"/>
          </p:cNvSpPr>
          <p:nvPr>
            <p:ph idx="1"/>
          </p:nvPr>
        </p:nvSpPr>
        <p:spPr>
          <a:xfrm>
            <a:off x="4656138" y="2997200"/>
            <a:ext cx="2951162" cy="647700"/>
          </a:xfrm>
        </p:spPr>
        <p:txBody>
          <a:bodyPr/>
          <a:lstStyle/>
          <a:p>
            <a:pPr eaLnBrk="1" hangingPunct="1">
              <a:lnSpc>
                <a:spcPct val="80000"/>
              </a:lnSpc>
              <a:buFontTx/>
              <a:buNone/>
            </a:pPr>
            <a:r>
              <a:rPr lang="en-GB" altLang="en-US" sz="4000"/>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49E007A-C95E-CF58-40FC-218AFE55DF7C}"/>
              </a:ext>
            </a:extLst>
          </p:cNvPr>
          <p:cNvSpPr>
            <a:spLocks noGrp="1" noChangeArrowheads="1"/>
          </p:cNvSpPr>
          <p:nvPr>
            <p:ph type="title"/>
          </p:nvPr>
        </p:nvSpPr>
        <p:spPr/>
        <p:txBody>
          <a:bodyPr/>
          <a:lstStyle/>
          <a:p>
            <a:pPr eaLnBrk="1" hangingPunct="1"/>
            <a:r>
              <a:rPr lang="en-GB" altLang="en-US"/>
              <a:t>Epistaxis</a:t>
            </a:r>
          </a:p>
        </p:txBody>
      </p:sp>
      <p:pic>
        <p:nvPicPr>
          <p:cNvPr id="9219" name="Picture 3" descr="Epistaxis1">
            <a:extLst>
              <a:ext uri="{FF2B5EF4-FFF2-40B4-BE49-F238E27FC236}">
                <a16:creationId xmlns:a16="http://schemas.microsoft.com/office/drawing/2014/main" id="{2CB83548-DD7F-FCD2-1FBB-DF0AF8A53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5664" y="2024064"/>
            <a:ext cx="7272337"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BA80C45-F4D8-149E-4DA1-779D3852AF30}"/>
              </a:ext>
            </a:extLst>
          </p:cNvPr>
          <p:cNvSpPr>
            <a:spLocks noGrp="1" noChangeArrowheads="1"/>
          </p:cNvSpPr>
          <p:nvPr>
            <p:ph type="title"/>
          </p:nvPr>
        </p:nvSpPr>
        <p:spPr/>
        <p:txBody>
          <a:bodyPr/>
          <a:lstStyle/>
          <a:p>
            <a:pPr eaLnBrk="1" hangingPunct="1"/>
            <a:endParaRPr lang="en-US" altLang="en-US"/>
          </a:p>
        </p:txBody>
      </p:sp>
      <p:pic>
        <p:nvPicPr>
          <p:cNvPr id="10243" name="Picture 3">
            <a:extLst>
              <a:ext uri="{FF2B5EF4-FFF2-40B4-BE49-F238E27FC236}">
                <a16:creationId xmlns:a16="http://schemas.microsoft.com/office/drawing/2014/main" id="{BC70033E-FE3C-1AE2-E130-05EA22CD23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rot="5400000">
            <a:off x="3224214" y="-254000"/>
            <a:ext cx="5995987" cy="7040563"/>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C1E6763-25EB-2192-5A2D-0C7B8AE28F1A}"/>
              </a:ext>
            </a:extLst>
          </p:cNvPr>
          <p:cNvSpPr>
            <a:spLocks noGrp="1" noChangeArrowheads="1"/>
          </p:cNvSpPr>
          <p:nvPr>
            <p:ph type="title"/>
          </p:nvPr>
        </p:nvSpPr>
        <p:spPr/>
        <p:txBody>
          <a:bodyPr/>
          <a:lstStyle/>
          <a:p>
            <a:pPr eaLnBrk="1" hangingPunct="1"/>
            <a:r>
              <a:rPr lang="en-GB" altLang="en-US"/>
              <a:t>Management</a:t>
            </a:r>
          </a:p>
        </p:txBody>
      </p:sp>
      <p:sp>
        <p:nvSpPr>
          <p:cNvPr id="11267" name="Rectangle 3">
            <a:extLst>
              <a:ext uri="{FF2B5EF4-FFF2-40B4-BE49-F238E27FC236}">
                <a16:creationId xmlns:a16="http://schemas.microsoft.com/office/drawing/2014/main" id="{287C873B-13F8-8FE5-45F1-666B9361A604}"/>
              </a:ext>
            </a:extLst>
          </p:cNvPr>
          <p:cNvSpPr>
            <a:spLocks noGrp="1" noChangeArrowheads="1"/>
          </p:cNvSpPr>
          <p:nvPr>
            <p:ph idx="1"/>
          </p:nvPr>
        </p:nvSpPr>
        <p:spPr/>
        <p:txBody>
          <a:bodyPr/>
          <a:lstStyle/>
          <a:p>
            <a:pPr eaLnBrk="1" hangingPunct="1">
              <a:lnSpc>
                <a:spcPct val="90000"/>
              </a:lnSpc>
            </a:pPr>
            <a:r>
              <a:rPr lang="en-GB" altLang="en-US" sz="2400"/>
              <a:t>Depends on presentation</a:t>
            </a:r>
          </a:p>
          <a:p>
            <a:pPr eaLnBrk="1" hangingPunct="1">
              <a:lnSpc>
                <a:spcPct val="90000"/>
              </a:lnSpc>
            </a:pPr>
            <a:r>
              <a:rPr lang="en-GB" altLang="en-US" sz="2400"/>
              <a:t>ABC </a:t>
            </a:r>
          </a:p>
          <a:p>
            <a:pPr eaLnBrk="1" hangingPunct="1">
              <a:lnSpc>
                <a:spcPct val="90000"/>
              </a:lnSpc>
            </a:pPr>
            <a:r>
              <a:rPr lang="en-GB" altLang="en-US" sz="2400"/>
              <a:t>Clear the airway, Stop the bleeding, Maintain circulation</a:t>
            </a:r>
          </a:p>
          <a:p>
            <a:pPr eaLnBrk="1" hangingPunct="1">
              <a:lnSpc>
                <a:spcPct val="90000"/>
              </a:lnSpc>
            </a:pPr>
            <a:r>
              <a:rPr lang="en-GB" altLang="en-US" sz="2400"/>
              <a:t>Clear the airway</a:t>
            </a:r>
          </a:p>
          <a:p>
            <a:pPr lvl="1" eaLnBrk="1" hangingPunct="1">
              <a:lnSpc>
                <a:spcPct val="90000"/>
              </a:lnSpc>
            </a:pPr>
            <a:r>
              <a:rPr lang="en-GB" altLang="en-US"/>
              <a:t>Good position with adequate light</a:t>
            </a:r>
          </a:p>
          <a:p>
            <a:pPr lvl="1" eaLnBrk="1" hangingPunct="1">
              <a:lnSpc>
                <a:spcPct val="90000"/>
              </a:lnSpc>
            </a:pPr>
            <a:r>
              <a:rPr lang="en-GB" altLang="en-US"/>
              <a:t>Protect yourself</a:t>
            </a:r>
          </a:p>
          <a:p>
            <a:pPr lvl="1" eaLnBrk="1" hangingPunct="1">
              <a:lnSpc>
                <a:spcPct val="90000"/>
              </a:lnSpc>
            </a:pPr>
            <a:r>
              <a:rPr lang="en-GB" altLang="en-US"/>
              <a:t>Remove clots with suction</a:t>
            </a:r>
          </a:p>
          <a:p>
            <a:pPr lvl="1" eaLnBrk="1" hangingPunct="1">
              <a:lnSpc>
                <a:spcPct val="90000"/>
              </a:lnSpc>
            </a:pPr>
            <a:r>
              <a:rPr lang="en-GB" altLang="en-US"/>
              <a:t>Apply co-phenylcaine</a:t>
            </a:r>
          </a:p>
          <a:p>
            <a:pPr lvl="1" eaLnBrk="1" hangingPunct="1">
              <a:lnSpc>
                <a:spcPct val="90000"/>
              </a:lnSpc>
            </a:pPr>
            <a:endParaRPr lang="en-GB"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DCAC0B2-F1E6-6C0B-ACE4-596F119F11E7}"/>
              </a:ext>
            </a:extLst>
          </p:cNvPr>
          <p:cNvSpPr>
            <a:spLocks noGrp="1" noChangeArrowheads="1"/>
          </p:cNvSpPr>
          <p:nvPr>
            <p:ph type="title"/>
          </p:nvPr>
        </p:nvSpPr>
        <p:spPr/>
        <p:txBody>
          <a:bodyPr/>
          <a:lstStyle/>
          <a:p>
            <a:pPr eaLnBrk="1" hangingPunct="1"/>
            <a:r>
              <a:rPr lang="en-GB" altLang="en-US"/>
              <a:t>Epistaxis</a:t>
            </a:r>
          </a:p>
        </p:txBody>
      </p:sp>
      <p:pic>
        <p:nvPicPr>
          <p:cNvPr id="12291" name="Picture 3" descr="IMG_4156">
            <a:extLst>
              <a:ext uri="{FF2B5EF4-FFF2-40B4-BE49-F238E27FC236}">
                <a16:creationId xmlns:a16="http://schemas.microsoft.com/office/drawing/2014/main" id="{619DE0D1-5821-F52D-CFF1-A7DD4ED9D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2276475"/>
            <a:ext cx="4175125"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IMG_4158">
            <a:extLst>
              <a:ext uri="{FF2B5EF4-FFF2-40B4-BE49-F238E27FC236}">
                <a16:creationId xmlns:a16="http://schemas.microsoft.com/office/drawing/2014/main" id="{2006FE3B-34A5-5374-11B6-B45365056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8" y="2276476"/>
            <a:ext cx="417671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37</TotalTime>
  <Words>1105</Words>
  <Application>Microsoft Office PowerPoint</Application>
  <PresentationFormat>Widescreen</PresentationFormat>
  <Paragraphs>252</Paragraphs>
  <Slides>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Constantia</vt:lpstr>
      <vt:lpstr>Wingdings</vt:lpstr>
      <vt:lpstr>Wingdings 2</vt:lpstr>
      <vt:lpstr>Flow</vt:lpstr>
      <vt:lpstr>ENT EMERGENCIES</vt:lpstr>
      <vt:lpstr>PowerPoint Presentation</vt:lpstr>
      <vt:lpstr>On call team</vt:lpstr>
      <vt:lpstr>Rhinology (Nose)</vt:lpstr>
      <vt:lpstr>Epistaxis</vt:lpstr>
      <vt:lpstr>Epistaxis</vt:lpstr>
      <vt:lpstr>PowerPoint Presentation</vt:lpstr>
      <vt:lpstr>Management</vt:lpstr>
      <vt:lpstr>Epistaxis</vt:lpstr>
      <vt:lpstr>Stop the Bleeding</vt:lpstr>
      <vt:lpstr>Epistaxis</vt:lpstr>
      <vt:lpstr>Cautery </vt:lpstr>
      <vt:lpstr>Packing</vt:lpstr>
      <vt:lpstr>Insertion of Rapid Rhino</vt:lpstr>
      <vt:lpstr>PowerPoint Presentation</vt:lpstr>
      <vt:lpstr>PowerPoint Presentation</vt:lpstr>
      <vt:lpstr>It Hurts!</vt:lpstr>
      <vt:lpstr>Criteria for admission </vt:lpstr>
      <vt:lpstr>Fractured Nose</vt:lpstr>
      <vt:lpstr>Fractured Nose</vt:lpstr>
      <vt:lpstr>Septal Haematoma</vt:lpstr>
      <vt:lpstr>Deviated Septum</vt:lpstr>
      <vt:lpstr>Foreign Body in Nose</vt:lpstr>
      <vt:lpstr>Foreign bodies</vt:lpstr>
      <vt:lpstr>PowerPoint Presentation</vt:lpstr>
      <vt:lpstr>Periorbital Cellulitis= Pre-septal Orbital cellulitis= septal</vt:lpstr>
      <vt:lpstr>Pre septal &amp; Post septal</vt:lpstr>
      <vt:lpstr>Otology </vt:lpstr>
      <vt:lpstr>Otitis Externa</vt:lpstr>
      <vt:lpstr>PowerPoint Presentation</vt:lpstr>
      <vt:lpstr>Management  Otitis externa/media</vt:lpstr>
      <vt:lpstr>Otitis Externa</vt:lpstr>
      <vt:lpstr>Facial nerve Palsy</vt:lpstr>
      <vt:lpstr>Bell’s palsy </vt:lpstr>
      <vt:lpstr>Ramsay Hunt Syndrome</vt:lpstr>
      <vt:lpstr>Facial palsy from ear infections</vt:lpstr>
      <vt:lpstr>Traumatic</vt:lpstr>
      <vt:lpstr>Acute Dizziness</vt:lpstr>
      <vt:lpstr>Dizziness in A&amp;E</vt:lpstr>
      <vt:lpstr>Acute Dizziness</vt:lpstr>
      <vt:lpstr>PowerPoint Presentation</vt:lpstr>
      <vt:lpstr>PowerPoint Presentation</vt:lpstr>
      <vt:lpstr>Mastoiditis</vt:lpstr>
      <vt:lpstr>Perichondrial Haematoma</vt:lpstr>
      <vt:lpstr>Haematoma</vt:lpstr>
      <vt:lpstr>F.B Ear</vt:lpstr>
      <vt:lpstr>The Larynx/Pharynx</vt:lpstr>
      <vt:lpstr>Sore Throat</vt:lpstr>
      <vt:lpstr>Acute Tonsillitis</vt:lpstr>
      <vt:lpstr>PowerPoint Presentation</vt:lpstr>
      <vt:lpstr>PowerPoint Presentation</vt:lpstr>
      <vt:lpstr>Management Sore Throat/Tonsillitis</vt:lpstr>
      <vt:lpstr>PowerPoint Presentation</vt:lpstr>
      <vt:lpstr>PowerPoint Presentation</vt:lpstr>
      <vt:lpstr>Food bolus</vt:lpstr>
      <vt:lpstr>PowerPoint Presentation</vt:lpstr>
      <vt:lpstr>PowerPoint Presentation</vt:lpstr>
      <vt:lpstr>Do not miss</vt:lpstr>
      <vt:lpstr>PowerPoint Presentation</vt:lpstr>
    </vt:vector>
  </TitlesOfParts>
  <Company>East Sussex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 EMERGENCIES</dc:title>
  <dc:creator>AL-HASHIM, Muhannad (EAST SUSSEX HEALTHCARE NHS TRUST)</dc:creator>
  <cp:lastModifiedBy>GEOGHEGAN, Angela (EAST SUSSEX HEALTHCARE NHS TRUST)</cp:lastModifiedBy>
  <cp:revision>4</cp:revision>
  <dcterms:created xsi:type="dcterms:W3CDTF">2023-08-02T19:50:29Z</dcterms:created>
  <dcterms:modified xsi:type="dcterms:W3CDTF">2023-08-03T08:48:49Z</dcterms:modified>
</cp:coreProperties>
</file>