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1" r:id="rId5"/>
    <p:sldId id="263" r:id="rId6"/>
    <p:sldId id="264" r:id="rId7"/>
    <p:sldId id="266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73"/>
    <p:restoredTop sz="94679"/>
  </p:normalViewPr>
  <p:slideViewPr>
    <p:cSldViewPr snapToGrid="0">
      <p:cViewPr varScale="1">
        <p:scale>
          <a:sx n="118" d="100"/>
          <a:sy n="118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D7BB6-0345-B045-86FB-B84A8CB82CD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33561-9E1C-424B-AFE5-6A41A014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2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433561-9E1C-424B-AFE5-6A41A01412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37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1A1E4-F876-C4AA-C1B1-7B9F28C32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824784-0D31-342F-5D8D-E2BB94C5B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16ABD-EF07-6DA9-9D4F-55671242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B4746-3871-3AC7-F095-2C6BC51C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0BACB-705A-121C-3AC4-9ED73E508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1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C2874-27B6-3AE5-C95F-737C625E4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F9DCF-1AC9-A6F6-8571-48655C876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7BEE1-CEC1-DA6D-C4AF-91CAF6AB1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CCABB-3513-31E9-6042-54BA58AEF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3075B-CA49-C81C-043B-A68F0E5BA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6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887CF3-C381-F352-6AD2-33DB033E99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0A027C-9EDA-1E90-3ECA-3EC278AA1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8CFE6-F5D5-53BE-2EF2-9E63B1E11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4A28C-5D55-14D2-2D4E-5850FC53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DB24C-38D7-4F8D-E0E0-716C02CEC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4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5A0D-C2D7-CF36-D439-EF9E1AFED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DB4BE-1403-D635-2C1E-38E674F29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9861F-5EAB-4AC7-C473-ECBA06868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2FD12-47E3-D3FB-5151-9591B727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141C8-7F81-442E-EBDF-A0073E77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9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2A8D-627E-133F-29A2-B5526DE6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477A9-9C93-F685-FC6A-B383C37AF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787FD-DF26-041D-DDC4-F440BF44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B0EFA-7233-880E-F778-CD49E57DC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01B65-FB0D-8F67-6CEC-EE8A99BCC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0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914A-71EA-25EB-6F5F-97CCDAC28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40F21-7862-12BE-4E60-BBC8FF427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CFB8A2-615E-4C11-1D5B-77B00E0B5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1B9356-5775-ECBB-DA07-121B62D8D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CC715-1544-59F0-4A23-E575EDA26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BA5700-0382-32C4-4272-4FF4EAAB6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6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E95DE-6AAD-DAE9-3677-64A07897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8C751-F929-D995-7475-19F0111B5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0AA6F5-C9CE-5A57-1A50-7AE210F82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08E0E3-9384-2D36-7BF2-BEC63A3EEC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BB2FB8-8884-3A2B-E06C-B64ACD02A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980A7E-6D2B-6E27-A95E-EE0EADE92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5D8090-9FD4-AFBC-7DE8-A237EB730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44CFD3-4A57-8A70-89D6-AF4FF513B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0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3AAC5-DCC6-7A10-B513-1DCF8906B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394A98-FAA0-1287-6D10-C2AA0F089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8AC436-17F0-665F-AADD-81DAFC1E3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0A681-99CE-D9A4-A4BF-BB1D73A96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8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6009E3-3155-DC50-C6C0-20AE54E7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E834EB-E8B3-CF48-5807-18C2D2A22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6FF80-E920-F08A-6EF6-0F956E2F0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1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7E432-274C-B542-AEE5-0BDBB20F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42703-EEEE-6820-E6BB-981546EA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4AD1E-4707-529B-2734-EB90AA7BF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509A-23EF-9E5C-BA0D-5261A4F3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EADD45-051B-AD4B-E811-9D499229E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8EF2F-0AC1-2AA0-40A0-0C475B788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5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2DB85-2EEF-7832-551D-0B65F113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CA638-D30C-36C8-7891-A116350A2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9B422-B1ED-582B-CE1E-E546B43E0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3D2F9-893B-D3E6-B925-391E07DA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03A83-86AA-96CE-1CEE-29AAFCD3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9C076-CBDD-FB1D-90D2-02E63ECAC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5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D8B6AD-2EBC-E323-69D2-13637933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0C9CB-5C80-5D95-3C5F-8DE9263A9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20BE0-7B46-D04C-E830-C73451154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D87091-44C6-EA48-AE13-E35090C2EF2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7F18E-A42C-FD8D-BEF8-824653DF1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B29A1-1F27-DD83-B614-CE2AB338A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78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575A102-D95D-4D6E-8F1B-49EED0AE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1CAD41-0934-43E9-CB1C-71BD32C59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389" y="163142"/>
            <a:ext cx="9382388" cy="486067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kern="1200" dirty="0">
                <a:solidFill>
                  <a:schemeClr val="bg2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YEAR-5</a:t>
            </a:r>
            <a:br>
              <a:rPr lang="en-US" sz="6000" b="1" kern="1200" dirty="0">
                <a:solidFill>
                  <a:schemeClr val="bg2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</a:br>
            <a:r>
              <a:rPr lang="en-US" sz="6000" b="1" kern="1200" dirty="0">
                <a:solidFill>
                  <a:schemeClr val="bg2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(ACUTE CARE BLOCK) </a:t>
            </a:r>
            <a:br>
              <a:rPr lang="en-US" sz="6000" b="1" kern="1200" dirty="0">
                <a:solidFill>
                  <a:schemeClr val="bg2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</a:br>
            <a:r>
              <a:rPr lang="en-US" sz="6000" b="1" kern="1200" dirty="0">
                <a:solidFill>
                  <a:schemeClr val="bg2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SURGICAL TEACHING PROGRAMME</a:t>
            </a:r>
          </a:p>
        </p:txBody>
      </p:sp>
      <p:pic>
        <p:nvPicPr>
          <p:cNvPr id="4" name="Picture 3" descr="A red sign with white text&#10;&#10;Description automatically generated">
            <a:extLst>
              <a:ext uri="{FF2B5EF4-FFF2-40B4-BE49-F238E27FC236}">
                <a16:creationId xmlns:a16="http://schemas.microsoft.com/office/drawing/2014/main" id="{740EDC98-D3C0-3DBC-593B-AA3CE4491A7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85831" y="0"/>
            <a:ext cx="1897291" cy="1446684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CF0FFF1F-79B6-4A13-A464-070CD6F89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42198" y="814999"/>
            <a:ext cx="465458" cy="581435"/>
            <a:chOff x="10942198" y="814999"/>
            <a:chExt cx="465458" cy="581435"/>
          </a:xfrm>
          <a:solidFill>
            <a:srgbClr val="FFFFFF"/>
          </a:solidFill>
        </p:grpSpPr>
        <p:sp>
          <p:nvSpPr>
            <p:cNvPr id="14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7738" y="814999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8550FED7-7C32-42BB-98DB-30272A633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16518" y="1044294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grpFill/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2198" y="1268720"/>
              <a:ext cx="127714" cy="127714"/>
            </a:xfrm>
            <a:custGeom>
              <a:avLst/>
              <a:gdLst>
                <a:gd name="connsiteX0" fmla="*/ 63857 w 127714"/>
                <a:gd name="connsiteY0" fmla="*/ 18874 h 127714"/>
                <a:gd name="connsiteX1" fmla="*/ 108840 w 127714"/>
                <a:gd name="connsiteY1" fmla="*/ 63857 h 127714"/>
                <a:gd name="connsiteX2" fmla="*/ 63857 w 127714"/>
                <a:gd name="connsiteY2" fmla="*/ 108840 h 127714"/>
                <a:gd name="connsiteX3" fmla="*/ 18874 w 127714"/>
                <a:gd name="connsiteY3" fmla="*/ 63857 h 127714"/>
                <a:gd name="connsiteX4" fmla="*/ 63857 w 127714"/>
                <a:gd name="connsiteY4" fmla="*/ 18874 h 127714"/>
                <a:gd name="connsiteX5" fmla="*/ 63857 w 127714"/>
                <a:gd name="connsiteY5" fmla="*/ 0 h 127714"/>
                <a:gd name="connsiteX6" fmla="*/ 0 w 127714"/>
                <a:gd name="connsiteY6" fmla="*/ 63857 h 127714"/>
                <a:gd name="connsiteX7" fmla="*/ 63857 w 127714"/>
                <a:gd name="connsiteY7" fmla="*/ 127714 h 127714"/>
                <a:gd name="connsiteX8" fmla="*/ 127714 w 127714"/>
                <a:gd name="connsiteY8" fmla="*/ 63857 h 127714"/>
                <a:gd name="connsiteX9" fmla="*/ 63857 w 127714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4" h="127714">
                  <a:moveTo>
                    <a:pt x="63857" y="18874"/>
                  </a:moveTo>
                  <a:cubicBezTo>
                    <a:pt x="88700" y="18874"/>
                    <a:pt x="108840" y="39014"/>
                    <a:pt x="108840" y="63857"/>
                  </a:cubicBezTo>
                  <a:cubicBezTo>
                    <a:pt x="108840" y="88700"/>
                    <a:pt x="88700" y="108840"/>
                    <a:pt x="63857" y="108840"/>
                  </a:cubicBezTo>
                  <a:cubicBezTo>
                    <a:pt x="39014" y="108840"/>
                    <a:pt x="18874" y="88700"/>
                    <a:pt x="18874" y="63857"/>
                  </a:cubicBezTo>
                  <a:cubicBezTo>
                    <a:pt x="18898" y="39024"/>
                    <a:pt x="39024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4" y="99124"/>
                    <a:pt x="127714" y="63857"/>
                  </a:cubicBezTo>
                  <a:cubicBezTo>
                    <a:pt x="127714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9322" y="6274341"/>
            <a:ext cx="11353800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71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B14C2221-2B8C-494D-9442-F812DF4E8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D4E4C1-301B-CDFB-6C98-744D6F8AB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513931"/>
            <a:ext cx="3143250" cy="26011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 kern="1200" dirty="0">
                <a:solidFill>
                  <a:schemeClr val="tx1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OBJECTIVES</a:t>
            </a:r>
          </a:p>
        </p:txBody>
      </p:sp>
      <p:pic>
        <p:nvPicPr>
          <p:cNvPr id="45" name="Graphic 44" descr="Financial">
            <a:extLst>
              <a:ext uri="{FF2B5EF4-FFF2-40B4-BE49-F238E27FC236}">
                <a16:creationId xmlns:a16="http://schemas.microsoft.com/office/drawing/2014/main" id="{921F13BB-2FB7-D102-210C-1C642CBD7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1200" y="2429670"/>
            <a:ext cx="914400" cy="914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AE63DA1-A60D-A623-AC02-C4DCCC23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7471" y="527126"/>
            <a:ext cx="7815640" cy="65406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To complement the surgical learning of Year-5 KCL students doing clinical rotations at Eastbourne District General Hospital.</a:t>
            </a:r>
          </a:p>
          <a:p>
            <a:pPr marL="114300" algn="l"/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Identifying gaps in current surgical skills and knowledge of Year-5 KCL students through curriculum requirements and inputs from senior tutors and consultant leads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A dedicated </a:t>
            </a:r>
            <a:r>
              <a:rPr lang="en-US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programme</a:t>
            </a: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with primary focus on surgical teaching to Year-5 students from King’s College London.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Creating a structured rolling </a:t>
            </a:r>
            <a:r>
              <a:rPr lang="en-US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programme</a:t>
            </a: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- Regular weekly teaching using </a:t>
            </a:r>
            <a:r>
              <a:rPr lang="en-US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standardised</a:t>
            </a: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content verified by senior tutors.</a:t>
            </a:r>
          </a:p>
          <a:p>
            <a:pPr marL="114300" algn="l"/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671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E4C1-301B-CDFB-6C98-744D6F8AB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513931"/>
            <a:ext cx="3143250" cy="26011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OVERVIEW</a:t>
            </a:r>
            <a:endParaRPr lang="en-US" sz="2800" b="1" kern="1200" dirty="0">
              <a:solidFill>
                <a:schemeClr val="tx1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pic>
        <p:nvPicPr>
          <p:cNvPr id="45" name="Graphic 44" descr="Financial">
            <a:extLst>
              <a:ext uri="{FF2B5EF4-FFF2-40B4-BE49-F238E27FC236}">
                <a16:creationId xmlns:a16="http://schemas.microsoft.com/office/drawing/2014/main" id="{921F13BB-2FB7-D102-210C-1C642CBD7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1200" y="2429670"/>
            <a:ext cx="914400" cy="914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AE63DA1-A60D-A623-AC02-C4DCCC23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1410" y="0"/>
            <a:ext cx="7815640" cy="65406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14300" algn="l"/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A weekly teaching </a:t>
            </a:r>
            <a:r>
              <a:rPr lang="en-US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programme</a:t>
            </a: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running alongside the mandatory sign-off teaching sessions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Minimum of 8 sessions with ideally one session every week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Sessions to be planned on dates and times not coinciding with mandatory teaching or key clinical placements to enhance student attendance.</a:t>
            </a:r>
          </a:p>
          <a:p>
            <a:pPr marL="114300" algn="l"/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Comprises tutorials, simulation, interactive case based discussions, practical skills sessions etc., to suit the learning needs of students.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8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E4C1-301B-CDFB-6C98-744D6F8AB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513931"/>
            <a:ext cx="3475616" cy="26011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CONTENTS- FABULOUS FIVE</a:t>
            </a:r>
            <a:endParaRPr lang="en-US" sz="2800" b="1" kern="1200" dirty="0">
              <a:solidFill>
                <a:schemeClr val="tx1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pic>
        <p:nvPicPr>
          <p:cNvPr id="45" name="Graphic 44" descr="Financial">
            <a:extLst>
              <a:ext uri="{FF2B5EF4-FFF2-40B4-BE49-F238E27FC236}">
                <a16:creationId xmlns:a16="http://schemas.microsoft.com/office/drawing/2014/main" id="{921F13BB-2FB7-D102-210C-1C642CBD7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1200" y="2429670"/>
            <a:ext cx="914400" cy="914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AE63DA1-A60D-A623-AC02-C4DCCC23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1410" y="0"/>
            <a:ext cx="7815640" cy="65406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3429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Basic Suturing Skills (Practical session with hands-on practice)</a:t>
            </a:r>
          </a:p>
          <a:p>
            <a:pPr marL="571500" indent="-457200" algn="l">
              <a:buFont typeface="+mj-lt"/>
              <a:buAutoNum type="arabicPeriod"/>
            </a:pPr>
            <a:endParaRPr lang="en-US" sz="20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Arterial Blood Gas (Hands-on practice with basic guide to interpretation)</a:t>
            </a:r>
          </a:p>
          <a:p>
            <a:pPr marL="571500" indent="-457200" algn="l">
              <a:buFont typeface="+mj-lt"/>
              <a:buAutoNum type="arabicPeriod"/>
            </a:pPr>
            <a:endParaRPr lang="en-US" sz="20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20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Orthopaedics</a:t>
            </a:r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(Overview on fractures and X-ray interpretation, Principles of casting etc.)</a:t>
            </a:r>
          </a:p>
          <a:p>
            <a:pPr marL="571500" indent="-457200" algn="l">
              <a:buFont typeface="+mj-lt"/>
              <a:buAutoNum type="arabicPeriod"/>
            </a:pPr>
            <a:endParaRPr lang="en-US" sz="20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Chest X-ray</a:t>
            </a:r>
          </a:p>
          <a:p>
            <a:pPr marL="114300" algn="l"/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( Basics principles of CXR, Indications, Pathologies </a:t>
            </a:r>
          </a:p>
          <a:p>
            <a:pPr marL="114300" algn="l"/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 {Medical +  Trauma}, Interpretation Practice )</a:t>
            </a:r>
          </a:p>
          <a:p>
            <a:pPr marL="114300" algn="l"/>
            <a:endParaRPr lang="en-US" sz="20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114300" algn="l"/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5.   IV Fluids (Fluid physiology, Types of IV fluids, Basic guide to prescribing, PRESCRIBING PRACTICE)</a:t>
            </a:r>
          </a:p>
          <a:p>
            <a:pPr marL="114300" algn="l"/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Font typeface="Wingdings" pitchFamily="2" charset="2"/>
              <a:buChar char="v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84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E4C1-301B-CDFB-6C98-744D6F8AB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513931"/>
            <a:ext cx="3045311" cy="13054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CONTENTS- ADDITIONAL SESSIONS</a:t>
            </a:r>
            <a:endParaRPr lang="en-US" sz="2800" b="1" kern="1200" dirty="0">
              <a:solidFill>
                <a:schemeClr val="tx1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pic>
        <p:nvPicPr>
          <p:cNvPr id="45" name="Graphic 44" descr="Financial">
            <a:extLst>
              <a:ext uri="{FF2B5EF4-FFF2-40B4-BE49-F238E27FC236}">
                <a16:creationId xmlns:a16="http://schemas.microsoft.com/office/drawing/2014/main" id="{921F13BB-2FB7-D102-210C-1C642CBD7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1200" y="2429670"/>
            <a:ext cx="914400" cy="914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AE63DA1-A60D-A623-AC02-C4DCCC23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0501" y="0"/>
            <a:ext cx="7815640" cy="116666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342900" algn="l">
              <a:buFont typeface="Arial" panose="020B0604020202020204" pitchFamily="34" charset="0"/>
              <a:buChar char="•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Vascular Surgery (Case Based Discussion- </a:t>
            </a:r>
            <a:r>
              <a:rPr lang="en-US" sz="18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Ischaemic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Limb, Venous ulcer, AAA)</a:t>
            </a: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Palliative Cases (Analgesia)</a:t>
            </a: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Acute confusion (Case-based discussion)</a:t>
            </a: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CNS cases</a:t>
            </a: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ENT cases</a:t>
            </a: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Cardio-respiratory Cases</a:t>
            </a: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Nephrology Cases (Nephrotic syndrome, Glomerulonephritis, sarcoidosis, AKI/CKD etc.,)</a:t>
            </a: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Rheumatology (RA, SLE, Psoriatic arthritis, Spondyloarthropathies, Ankylosing spondylitis, IBD associated) + Joint pain (Septic Arthritis)</a:t>
            </a: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Font typeface="Wingdings" pitchFamily="2" charset="2"/>
              <a:buChar char="v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24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E4C1-301B-CDFB-6C98-744D6F8AB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385" y="3423684"/>
            <a:ext cx="3045311" cy="13054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TIMETABLE</a:t>
            </a:r>
            <a:b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</a:br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(FABULOUS FIVE)</a:t>
            </a:r>
            <a:endParaRPr lang="en-US" sz="2800" b="1" kern="1200" dirty="0">
              <a:solidFill>
                <a:schemeClr val="tx1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pic>
        <p:nvPicPr>
          <p:cNvPr id="45" name="Graphic 44" descr="Financial">
            <a:extLst>
              <a:ext uri="{FF2B5EF4-FFF2-40B4-BE49-F238E27FC236}">
                <a16:creationId xmlns:a16="http://schemas.microsoft.com/office/drawing/2014/main" id="{921F13BB-2FB7-D102-210C-1C642CBD7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8840" y="2355397"/>
            <a:ext cx="914400" cy="914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AE63DA1-A60D-A623-AC02-C4DCCC23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9647" y="637953"/>
            <a:ext cx="9172353" cy="116666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Week 1 – Topic: Basic Suturing Skills (Guide to suturing + Suturing  Practice)</a:t>
            </a:r>
          </a:p>
          <a:p>
            <a:pPr marL="114300" algn="l"/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               Date: 17</a:t>
            </a:r>
            <a:r>
              <a:rPr lang="en-US" sz="18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October, Time - 11:45, Location: Clinical Skills Room, EDGH</a:t>
            </a:r>
          </a:p>
          <a:p>
            <a:pPr marL="114300" algn="l"/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Week 2 – Topic: </a:t>
            </a:r>
            <a:r>
              <a:rPr lang="en-US" sz="18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Orthopaedics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(Tutorial on Fractures + Fracture X-ray interpretation)</a:t>
            </a:r>
          </a:p>
          <a:p>
            <a:pPr marL="114300" algn="l"/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               Date:  24</a:t>
            </a:r>
            <a:r>
              <a:rPr lang="en-US" sz="18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October, Time - 14:45, Location: Lecture Theatre, EDGH</a:t>
            </a:r>
          </a:p>
          <a:p>
            <a:pPr marL="114300" algn="l"/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000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Week 3 – Topic: IV Fluids ( Basics + Guide to prescribing and Prescribing practice)</a:t>
            </a:r>
          </a:p>
          <a:p>
            <a:pPr marL="114300" algn="l"/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               Date: 29</a:t>
            </a:r>
            <a:r>
              <a:rPr lang="en-US" sz="18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October, Time - 15:00, Location: Lecture Theatre, EDGH</a:t>
            </a:r>
          </a:p>
          <a:p>
            <a:pPr marL="114300" algn="l"/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000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Week 4 – Topic: ABG teaching (Guide to procedure + Interpretation </a:t>
            </a:r>
            <a:r>
              <a:rPr lang="en-US" sz="18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Pratice</a:t>
            </a: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114300" algn="l"/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               Date: 8</a:t>
            </a:r>
            <a:r>
              <a:rPr lang="en-US" sz="18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November, Time - 10:30,  Location: Clinical Skills Room, EDGH</a:t>
            </a:r>
          </a:p>
          <a:p>
            <a:pPr marL="114300" algn="l"/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000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Week 5 – Topic: Chest X-ray (Basic guide to interpretation + Practice) </a:t>
            </a:r>
          </a:p>
          <a:p>
            <a:pPr marL="114300" algn="l"/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               Date: 15</a:t>
            </a:r>
            <a:r>
              <a:rPr lang="en-US" sz="18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November, Time – 13:45, Location: Seminar Room-3, EDGH</a:t>
            </a: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Font typeface="Wingdings" pitchFamily="2" charset="2"/>
              <a:buChar char="v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176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E4C1-301B-CDFB-6C98-744D6F8AB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050" y="3585765"/>
            <a:ext cx="3045311" cy="130549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TIMETABLE</a:t>
            </a:r>
            <a:b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</a:br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(ACUTE CARE AND SURGICAL TOPICS)</a:t>
            </a:r>
            <a:endParaRPr lang="en-US" sz="2800" b="1" kern="1200" dirty="0">
              <a:solidFill>
                <a:schemeClr val="tx1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pic>
        <p:nvPicPr>
          <p:cNvPr id="45" name="Graphic 44" descr="Financial">
            <a:extLst>
              <a:ext uri="{FF2B5EF4-FFF2-40B4-BE49-F238E27FC236}">
                <a16:creationId xmlns:a16="http://schemas.microsoft.com/office/drawing/2014/main" id="{921F13BB-2FB7-D102-210C-1C642CBD73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37071" y="2344991"/>
            <a:ext cx="914400" cy="914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AE63DA1-A60D-A623-AC02-C4DCCC23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5362" y="1"/>
            <a:ext cx="9705680" cy="1222044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1.  ENT examination skills, Location: Lecture theatre, EDGH</a:t>
            </a:r>
          </a:p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Date: 15</a:t>
            </a:r>
            <a:r>
              <a:rPr lang="en-US" sz="17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October 2024</a:t>
            </a:r>
            <a:r>
              <a:rPr lang="en-US" sz="170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, Time- </a:t>
            </a:r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9:45</a:t>
            </a:r>
          </a:p>
          <a:p>
            <a:pPr marL="114300" algn="l"/>
            <a:endParaRPr lang="en-US" sz="17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2. CNS exam skills, Location: Clinical Education Skills Room</a:t>
            </a:r>
          </a:p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Date:  1</a:t>
            </a:r>
            <a:r>
              <a:rPr lang="en-US" sz="17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st</a:t>
            </a:r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November  2024. Time- 10:45</a:t>
            </a:r>
          </a:p>
          <a:p>
            <a:pPr marL="114300" algn="l"/>
            <a:endParaRPr lang="en-US" sz="17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3.  Rheumatology Clinical Skills, Location: Clinical Education Skills Room</a:t>
            </a:r>
          </a:p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Date: 4</a:t>
            </a:r>
            <a:r>
              <a:rPr lang="en-US" sz="17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November  2024. Time- 10:45</a:t>
            </a:r>
          </a:p>
          <a:p>
            <a:pPr marL="114300" algn="l"/>
            <a:endParaRPr lang="en-US" sz="17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4. Acute Abdomen, Location: Clinical Education Skills Room</a:t>
            </a:r>
          </a:p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Date:  11</a:t>
            </a:r>
            <a:r>
              <a:rPr lang="en-US" sz="17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November  2024. Time - 10:45</a:t>
            </a:r>
          </a:p>
          <a:p>
            <a:pPr marL="114300" algn="l"/>
            <a:endParaRPr lang="en-US" sz="17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5. Acute confusion, Location: John Cook room</a:t>
            </a:r>
          </a:p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Date:  22</a:t>
            </a:r>
            <a:r>
              <a:rPr lang="en-US" sz="17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nd</a:t>
            </a:r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November 2024. Time- 10:45</a:t>
            </a:r>
          </a:p>
          <a:p>
            <a:pPr marL="114300" algn="l"/>
            <a:endParaRPr lang="en-US" sz="17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6. Ophthalmology examination skills, Location- Clinical Education Skills room</a:t>
            </a:r>
          </a:p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Date: 25</a:t>
            </a:r>
            <a:r>
              <a:rPr lang="en-US" sz="17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November 2024. time- 10:45</a:t>
            </a:r>
          </a:p>
          <a:p>
            <a:pPr marL="114300" algn="l"/>
            <a:endParaRPr lang="en-US" sz="17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114300" algn="l"/>
            <a:r>
              <a:rPr lang="en-US" sz="17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7. Palliative Analgesia, Date &amp; Location- TBC</a:t>
            </a: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Font typeface="Wingdings" pitchFamily="2" charset="2"/>
              <a:buChar char="v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4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artoon of a doctor giving a thumbs up&#10;&#10;Description automatically generated">
            <a:extLst>
              <a:ext uri="{FF2B5EF4-FFF2-40B4-BE49-F238E27FC236}">
                <a16:creationId xmlns:a16="http://schemas.microsoft.com/office/drawing/2014/main" id="{668F0C85-F744-DBEF-3F89-CA57B1D7C8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2377" r="9089" b="15700"/>
          <a:stretch/>
        </p:blipFill>
        <p:spPr>
          <a:xfrm>
            <a:off x="4001466" y="92775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995B9FF-02DE-B30E-F3A8-6B277471C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2726613"/>
            <a:ext cx="4849393" cy="1599884"/>
          </a:xfrm>
        </p:spPr>
        <p:txBody>
          <a:bodyPr anchor="b">
            <a:normAutofit/>
          </a:bodyPr>
          <a:lstStyle/>
          <a:p>
            <a:pPr algn="l"/>
            <a:r>
              <a:rPr lang="en-US" sz="4800" b="1" i="1" dirty="0">
                <a:solidFill>
                  <a:srgbClr val="FF0000"/>
                </a:solidFill>
                <a:ea typeface="Yu Gothic UI" panose="020B0500000000000000" pitchFamily="34" charset="-128"/>
              </a:rPr>
              <a:t>ALL THE BEST  👍🏽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38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619</Words>
  <Application>Microsoft Office PowerPoint</Application>
  <PresentationFormat>Widescreen</PresentationFormat>
  <Paragraphs>116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Yu Gothic UI</vt:lpstr>
      <vt:lpstr>Yu Gothic UI Semibold</vt:lpstr>
      <vt:lpstr>Yu Gothic UI Semilight</vt:lpstr>
      <vt:lpstr>Aptos</vt:lpstr>
      <vt:lpstr>Aptos Display</vt:lpstr>
      <vt:lpstr>Arial</vt:lpstr>
      <vt:lpstr>Calibri</vt:lpstr>
      <vt:lpstr>Wingdings</vt:lpstr>
      <vt:lpstr>Office Theme</vt:lpstr>
      <vt:lpstr>YEAR-5 (ACUTE CARE BLOCK)  SURGICAL TEACHING PROGRAMME</vt:lpstr>
      <vt:lpstr>OBJECTIVES</vt:lpstr>
      <vt:lpstr>OVERVIEW</vt:lpstr>
      <vt:lpstr>CONTENTS- FABULOUS FIVE</vt:lpstr>
      <vt:lpstr>CONTENTS- ADDITIONAL SESSIONS</vt:lpstr>
      <vt:lpstr>TIMETABLE (FABULOUS FIVE)</vt:lpstr>
      <vt:lpstr>TIMETABLE (ACUTE CARE AND SURGICAL TOPICS)</vt:lpstr>
      <vt:lpstr>ALL THE BEST  👍🏽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Rahul karuppannan</dc:creator>
  <cp:lastModifiedBy>GEOGHEGAN, Angela (EAST SUSSEX HEALTHCARE NHS TRUST)</cp:lastModifiedBy>
  <cp:revision>17</cp:revision>
  <dcterms:created xsi:type="dcterms:W3CDTF">2024-08-02T10:39:54Z</dcterms:created>
  <dcterms:modified xsi:type="dcterms:W3CDTF">2024-09-20T08:47:46Z</dcterms:modified>
</cp:coreProperties>
</file>