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6"/>
  </p:notesMasterIdLst>
  <p:sldIdLst>
    <p:sldId id="256" r:id="rId5"/>
    <p:sldId id="326" r:id="rId6"/>
    <p:sldId id="340" r:id="rId7"/>
    <p:sldId id="290" r:id="rId8"/>
    <p:sldId id="291" r:id="rId9"/>
    <p:sldId id="288" r:id="rId10"/>
    <p:sldId id="266" r:id="rId11"/>
    <p:sldId id="267" r:id="rId12"/>
    <p:sldId id="259" r:id="rId13"/>
    <p:sldId id="268" r:id="rId14"/>
    <p:sldId id="287" r:id="rId15"/>
    <p:sldId id="341" r:id="rId16"/>
    <p:sldId id="280" r:id="rId17"/>
    <p:sldId id="282" r:id="rId18"/>
    <p:sldId id="283" r:id="rId19"/>
    <p:sldId id="261" r:id="rId20"/>
    <p:sldId id="262" r:id="rId21"/>
    <p:sldId id="260" r:id="rId22"/>
    <p:sldId id="343" r:id="rId23"/>
    <p:sldId id="263" r:id="rId24"/>
    <p:sldId id="264" r:id="rId25"/>
    <p:sldId id="265" r:id="rId26"/>
    <p:sldId id="285" r:id="rId27"/>
    <p:sldId id="281" r:id="rId28"/>
    <p:sldId id="292" r:id="rId29"/>
    <p:sldId id="296" r:id="rId30"/>
    <p:sldId id="324" r:id="rId31"/>
    <p:sldId id="301" r:id="rId32"/>
    <p:sldId id="303" r:id="rId33"/>
    <p:sldId id="327" r:id="rId34"/>
    <p:sldId id="310" r:id="rId35"/>
    <p:sldId id="297" r:id="rId36"/>
    <p:sldId id="305" r:id="rId37"/>
    <p:sldId id="314" r:id="rId38"/>
    <p:sldId id="315" r:id="rId39"/>
    <p:sldId id="317" r:id="rId40"/>
    <p:sldId id="328" r:id="rId41"/>
    <p:sldId id="318" r:id="rId42"/>
    <p:sldId id="319" r:id="rId43"/>
    <p:sldId id="320" r:id="rId44"/>
    <p:sldId id="321" r:id="rId45"/>
    <p:sldId id="322" r:id="rId46"/>
    <p:sldId id="329" r:id="rId47"/>
    <p:sldId id="330" r:id="rId48"/>
    <p:sldId id="344" r:id="rId49"/>
    <p:sldId id="345" r:id="rId50"/>
    <p:sldId id="346" r:id="rId51"/>
    <p:sldId id="347" r:id="rId52"/>
    <p:sldId id="353" r:id="rId53"/>
    <p:sldId id="333" r:id="rId54"/>
    <p:sldId id="334" r:id="rId55"/>
    <p:sldId id="335" r:id="rId56"/>
    <p:sldId id="336" r:id="rId57"/>
    <p:sldId id="337" r:id="rId58"/>
    <p:sldId id="354" r:id="rId59"/>
    <p:sldId id="339" r:id="rId60"/>
    <p:sldId id="348" r:id="rId61"/>
    <p:sldId id="349" r:id="rId62"/>
    <p:sldId id="352" r:id="rId63"/>
    <p:sldId id="351" r:id="rId64"/>
    <p:sldId id="28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60"/>
  </p:normalViewPr>
  <p:slideViewPr>
    <p:cSldViewPr>
      <p:cViewPr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50983-51B4-4D39-B1DF-875BBC37596A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754D84-E5F5-4F49-8225-722A68694334}">
      <dgm:prSet phldrT="[Text]"/>
      <dgm:spPr/>
      <dgm:t>
        <a:bodyPr/>
        <a:lstStyle/>
        <a:p>
          <a:r>
            <a:rPr lang="en-GB" dirty="0"/>
            <a:t>Before</a:t>
          </a:r>
        </a:p>
      </dgm:t>
    </dgm:pt>
    <dgm:pt modelId="{CFFC551C-FCB5-43C7-A2E6-04050F59D852}" type="parTrans" cxnId="{F6F1EB41-BE3C-4854-9CF1-193C79802276}">
      <dgm:prSet/>
      <dgm:spPr/>
      <dgm:t>
        <a:bodyPr/>
        <a:lstStyle/>
        <a:p>
          <a:endParaRPr lang="en-GB"/>
        </a:p>
      </dgm:t>
    </dgm:pt>
    <dgm:pt modelId="{AE0EEA6B-D4E0-4432-B3DB-E881453304F6}" type="sibTrans" cxnId="{F6F1EB41-BE3C-4854-9CF1-193C79802276}">
      <dgm:prSet/>
      <dgm:spPr/>
      <dgm:t>
        <a:bodyPr/>
        <a:lstStyle/>
        <a:p>
          <a:endParaRPr lang="en-GB"/>
        </a:p>
      </dgm:t>
    </dgm:pt>
    <dgm:pt modelId="{3ACEC8D6-6C6B-4314-A352-5DC76E7F60C9}">
      <dgm:prSet phldrT="[Text]"/>
      <dgm:spPr/>
      <dgm:t>
        <a:bodyPr/>
        <a:lstStyle/>
        <a:p>
          <a:r>
            <a:rPr lang="en-GB" dirty="0"/>
            <a:t>Chest pain</a:t>
          </a:r>
        </a:p>
      </dgm:t>
    </dgm:pt>
    <dgm:pt modelId="{C4C7B9A9-8577-4DDB-A27B-A8D3D447D7BC}" type="parTrans" cxnId="{4845CE40-7285-420C-A6EB-74887E185264}">
      <dgm:prSet/>
      <dgm:spPr/>
      <dgm:t>
        <a:bodyPr/>
        <a:lstStyle/>
        <a:p>
          <a:endParaRPr lang="en-GB"/>
        </a:p>
      </dgm:t>
    </dgm:pt>
    <dgm:pt modelId="{251BFB7C-BD3E-45E2-AFE7-253EFBC86CDF}" type="sibTrans" cxnId="{4845CE40-7285-420C-A6EB-74887E185264}">
      <dgm:prSet/>
      <dgm:spPr/>
      <dgm:t>
        <a:bodyPr/>
        <a:lstStyle/>
        <a:p>
          <a:endParaRPr lang="en-GB"/>
        </a:p>
      </dgm:t>
    </dgm:pt>
    <dgm:pt modelId="{D01580CA-0D90-4B1F-AC49-71A7E9E8DC4D}">
      <dgm:prSet phldrT="[Text]"/>
      <dgm:spPr/>
      <dgm:t>
        <a:bodyPr/>
        <a:lstStyle/>
        <a:p>
          <a:r>
            <a:rPr lang="en-GB" dirty="0"/>
            <a:t>Dizziness</a:t>
          </a:r>
        </a:p>
      </dgm:t>
    </dgm:pt>
    <dgm:pt modelId="{177E9321-7BCF-4214-8CA5-A4774ABB91EA}" type="parTrans" cxnId="{9E2B4A75-C0D6-4D4D-B0BE-A6DF87FE0AB6}">
      <dgm:prSet/>
      <dgm:spPr/>
      <dgm:t>
        <a:bodyPr/>
        <a:lstStyle/>
        <a:p>
          <a:endParaRPr lang="en-GB"/>
        </a:p>
      </dgm:t>
    </dgm:pt>
    <dgm:pt modelId="{2C0857E7-54E7-4022-A614-640B0308D110}" type="sibTrans" cxnId="{9E2B4A75-C0D6-4D4D-B0BE-A6DF87FE0AB6}">
      <dgm:prSet/>
      <dgm:spPr/>
      <dgm:t>
        <a:bodyPr/>
        <a:lstStyle/>
        <a:p>
          <a:endParaRPr lang="en-GB"/>
        </a:p>
      </dgm:t>
    </dgm:pt>
    <dgm:pt modelId="{7348694B-6D7C-4935-A46E-AB3D5A112902}">
      <dgm:prSet phldrT="[Text]"/>
      <dgm:spPr/>
      <dgm:t>
        <a:bodyPr/>
        <a:lstStyle/>
        <a:p>
          <a:r>
            <a:rPr lang="en-GB" dirty="0"/>
            <a:t>During</a:t>
          </a:r>
        </a:p>
      </dgm:t>
    </dgm:pt>
    <dgm:pt modelId="{5466EC1F-E6C8-4D4B-829B-97729B0B576B}" type="parTrans" cxnId="{35D96816-D58F-4AC3-975F-D4A02A8F6EE8}">
      <dgm:prSet/>
      <dgm:spPr/>
      <dgm:t>
        <a:bodyPr/>
        <a:lstStyle/>
        <a:p>
          <a:endParaRPr lang="en-GB"/>
        </a:p>
      </dgm:t>
    </dgm:pt>
    <dgm:pt modelId="{764A3F67-A57D-4A66-A1DE-FC26FAA34CC3}" type="sibTrans" cxnId="{35D96816-D58F-4AC3-975F-D4A02A8F6EE8}">
      <dgm:prSet/>
      <dgm:spPr/>
      <dgm:t>
        <a:bodyPr/>
        <a:lstStyle/>
        <a:p>
          <a:endParaRPr lang="en-GB"/>
        </a:p>
      </dgm:t>
    </dgm:pt>
    <dgm:pt modelId="{AD2796FA-3974-478F-8C53-0BD182FFCDA2}">
      <dgm:prSet phldrT="[Text]"/>
      <dgm:spPr/>
      <dgm:t>
        <a:bodyPr/>
        <a:lstStyle/>
        <a:p>
          <a:r>
            <a:rPr lang="en-GB" dirty="0"/>
            <a:t>LOC</a:t>
          </a:r>
        </a:p>
      </dgm:t>
    </dgm:pt>
    <dgm:pt modelId="{DFD7F90C-F381-49CA-804D-9958BF7C79FD}" type="parTrans" cxnId="{969680EC-4B55-45A3-9452-A8484E13E7AD}">
      <dgm:prSet/>
      <dgm:spPr/>
      <dgm:t>
        <a:bodyPr/>
        <a:lstStyle/>
        <a:p>
          <a:endParaRPr lang="en-GB"/>
        </a:p>
      </dgm:t>
    </dgm:pt>
    <dgm:pt modelId="{4DB37D0C-C614-447F-9C84-1922EA7A5414}" type="sibTrans" cxnId="{969680EC-4B55-45A3-9452-A8484E13E7AD}">
      <dgm:prSet/>
      <dgm:spPr/>
      <dgm:t>
        <a:bodyPr/>
        <a:lstStyle/>
        <a:p>
          <a:endParaRPr lang="en-GB"/>
        </a:p>
      </dgm:t>
    </dgm:pt>
    <dgm:pt modelId="{82561E3F-6727-4825-B469-1B8AFE204421}">
      <dgm:prSet phldrT="[Text]"/>
      <dgm:spPr/>
      <dgm:t>
        <a:bodyPr/>
        <a:lstStyle/>
        <a:p>
          <a:r>
            <a:rPr lang="en-GB" dirty="0"/>
            <a:t>Time on floor</a:t>
          </a:r>
        </a:p>
      </dgm:t>
    </dgm:pt>
    <dgm:pt modelId="{50AF0645-CE1D-4F8F-A530-577C2415E43E}" type="parTrans" cxnId="{CE75460F-FABC-4176-B83F-DC9372D882D9}">
      <dgm:prSet/>
      <dgm:spPr/>
      <dgm:t>
        <a:bodyPr/>
        <a:lstStyle/>
        <a:p>
          <a:endParaRPr lang="en-GB"/>
        </a:p>
      </dgm:t>
    </dgm:pt>
    <dgm:pt modelId="{E4399FFE-B0AC-48C4-B989-FDE88CEBA78D}" type="sibTrans" cxnId="{CE75460F-FABC-4176-B83F-DC9372D882D9}">
      <dgm:prSet/>
      <dgm:spPr/>
      <dgm:t>
        <a:bodyPr/>
        <a:lstStyle/>
        <a:p>
          <a:endParaRPr lang="en-GB"/>
        </a:p>
      </dgm:t>
    </dgm:pt>
    <dgm:pt modelId="{E32F43F9-0D8E-41D5-97D2-F9ECFAE79ECC}">
      <dgm:prSet phldrT="[Text]"/>
      <dgm:spPr/>
      <dgm:t>
        <a:bodyPr/>
        <a:lstStyle/>
        <a:p>
          <a:r>
            <a:rPr lang="en-GB" dirty="0"/>
            <a:t>After</a:t>
          </a:r>
        </a:p>
      </dgm:t>
    </dgm:pt>
    <dgm:pt modelId="{4396114F-B745-44B4-94A4-C280AB77F9EB}" type="parTrans" cxnId="{5757DC66-C1D1-4FEE-8B54-EDC3B60F128F}">
      <dgm:prSet/>
      <dgm:spPr/>
      <dgm:t>
        <a:bodyPr/>
        <a:lstStyle/>
        <a:p>
          <a:endParaRPr lang="en-GB"/>
        </a:p>
      </dgm:t>
    </dgm:pt>
    <dgm:pt modelId="{785582AC-9ABB-40F8-8E86-F838B4D65C08}" type="sibTrans" cxnId="{5757DC66-C1D1-4FEE-8B54-EDC3B60F128F}">
      <dgm:prSet/>
      <dgm:spPr/>
      <dgm:t>
        <a:bodyPr/>
        <a:lstStyle/>
        <a:p>
          <a:endParaRPr lang="en-GB"/>
        </a:p>
      </dgm:t>
    </dgm:pt>
    <dgm:pt modelId="{059E328E-E30A-476A-87C1-3FFDCB787375}">
      <dgm:prSet phldrT="[Text]" custT="1"/>
      <dgm:spPr/>
      <dgm:t>
        <a:bodyPr/>
        <a:lstStyle/>
        <a:p>
          <a:r>
            <a:rPr lang="en-GB" sz="2400" dirty="0"/>
            <a:t>How long until felt normal self?</a:t>
          </a:r>
        </a:p>
      </dgm:t>
    </dgm:pt>
    <dgm:pt modelId="{0008684A-02D6-4163-B88C-8ADD9D60248B}" type="parTrans" cxnId="{306CA85C-692C-4A83-A937-6D672332D848}">
      <dgm:prSet/>
      <dgm:spPr/>
      <dgm:t>
        <a:bodyPr/>
        <a:lstStyle/>
        <a:p>
          <a:endParaRPr lang="en-GB"/>
        </a:p>
      </dgm:t>
    </dgm:pt>
    <dgm:pt modelId="{EE733ABF-8C74-47C5-B74B-E11E1751DDF5}" type="sibTrans" cxnId="{306CA85C-692C-4A83-A937-6D672332D848}">
      <dgm:prSet/>
      <dgm:spPr/>
      <dgm:t>
        <a:bodyPr/>
        <a:lstStyle/>
        <a:p>
          <a:endParaRPr lang="en-GB"/>
        </a:p>
      </dgm:t>
    </dgm:pt>
    <dgm:pt modelId="{DD6CEE25-9177-4DC6-82D9-0192FF8C134B}">
      <dgm:prSet phldrT="[Text]" custT="1"/>
      <dgm:spPr/>
      <dgm:t>
        <a:bodyPr/>
        <a:lstStyle/>
        <a:p>
          <a:r>
            <a:rPr lang="en-GB" sz="2400" dirty="0"/>
            <a:t>Injuries?</a:t>
          </a:r>
        </a:p>
      </dgm:t>
    </dgm:pt>
    <dgm:pt modelId="{57B52BC4-ADEF-4A86-BB81-ABEE2521042E}" type="parTrans" cxnId="{012CD008-F814-4678-81B5-F98892B929E0}">
      <dgm:prSet/>
      <dgm:spPr/>
      <dgm:t>
        <a:bodyPr/>
        <a:lstStyle/>
        <a:p>
          <a:endParaRPr lang="en-GB"/>
        </a:p>
      </dgm:t>
    </dgm:pt>
    <dgm:pt modelId="{E650039D-9C7C-4C83-AE4F-4E6E0653C9DD}" type="sibTrans" cxnId="{012CD008-F814-4678-81B5-F98892B929E0}">
      <dgm:prSet/>
      <dgm:spPr/>
      <dgm:t>
        <a:bodyPr/>
        <a:lstStyle/>
        <a:p>
          <a:endParaRPr lang="en-GB"/>
        </a:p>
      </dgm:t>
    </dgm:pt>
    <dgm:pt modelId="{BF7E0BB9-B3D9-4E93-BC52-F6AD45BB58DE}">
      <dgm:prSet phldrT="[Text]"/>
      <dgm:spPr/>
      <dgm:t>
        <a:bodyPr/>
        <a:lstStyle/>
        <a:p>
          <a:r>
            <a:rPr lang="en-GB" dirty="0"/>
            <a:t>SOB</a:t>
          </a:r>
        </a:p>
      </dgm:t>
    </dgm:pt>
    <dgm:pt modelId="{697DBDA2-282F-4091-A0E4-A26EB6906010}" type="parTrans" cxnId="{A66ACF3C-EB3C-448C-8FFF-520B2FE01DF9}">
      <dgm:prSet/>
      <dgm:spPr/>
      <dgm:t>
        <a:bodyPr/>
        <a:lstStyle/>
        <a:p>
          <a:endParaRPr lang="en-GB"/>
        </a:p>
      </dgm:t>
    </dgm:pt>
    <dgm:pt modelId="{02115D41-FCC3-4B05-B527-DD0F0B386054}" type="sibTrans" cxnId="{A66ACF3C-EB3C-448C-8FFF-520B2FE01DF9}">
      <dgm:prSet/>
      <dgm:spPr/>
      <dgm:t>
        <a:bodyPr/>
        <a:lstStyle/>
        <a:p>
          <a:endParaRPr lang="en-GB"/>
        </a:p>
      </dgm:t>
    </dgm:pt>
    <dgm:pt modelId="{66904F54-8506-44AA-8BBB-20A04094EB4B}">
      <dgm:prSet phldrT="[Text]"/>
      <dgm:spPr/>
      <dgm:t>
        <a:bodyPr/>
        <a:lstStyle/>
        <a:p>
          <a:r>
            <a:rPr lang="en-GB" dirty="0"/>
            <a:t>Any symptoms during</a:t>
          </a:r>
        </a:p>
      </dgm:t>
    </dgm:pt>
    <dgm:pt modelId="{8DC936DC-B4B6-47FB-8526-F56A6C7C38DD}" type="parTrans" cxnId="{01055E6C-C6D9-475B-8364-03F127837ACC}">
      <dgm:prSet/>
      <dgm:spPr/>
      <dgm:t>
        <a:bodyPr/>
        <a:lstStyle/>
        <a:p>
          <a:endParaRPr lang="en-GB"/>
        </a:p>
      </dgm:t>
    </dgm:pt>
    <dgm:pt modelId="{A1DB1190-E5EE-420C-A099-4E37470AA95B}" type="sibTrans" cxnId="{01055E6C-C6D9-475B-8364-03F127837ACC}">
      <dgm:prSet/>
      <dgm:spPr/>
      <dgm:t>
        <a:bodyPr/>
        <a:lstStyle/>
        <a:p>
          <a:endParaRPr lang="en-GB"/>
        </a:p>
      </dgm:t>
    </dgm:pt>
    <dgm:pt modelId="{D7213CA4-B988-4493-A0D0-100F12CE9244}">
      <dgm:prSet phldrT="[Text]"/>
      <dgm:spPr/>
      <dgm:t>
        <a:bodyPr/>
        <a:lstStyle/>
        <a:p>
          <a:r>
            <a:rPr lang="en-GB" dirty="0"/>
            <a:t>Tongue biting/ limb movement</a:t>
          </a:r>
        </a:p>
      </dgm:t>
    </dgm:pt>
    <dgm:pt modelId="{198D8415-9073-4889-BEF7-431191CF0E05}" type="parTrans" cxnId="{C9B6B7D5-D65A-45B2-9AE9-106AEA6E857F}">
      <dgm:prSet/>
      <dgm:spPr/>
      <dgm:t>
        <a:bodyPr/>
        <a:lstStyle/>
        <a:p>
          <a:endParaRPr lang="en-GB"/>
        </a:p>
      </dgm:t>
    </dgm:pt>
    <dgm:pt modelId="{04F0B05B-D52D-474A-BBCF-21CC7206DA4A}" type="sibTrans" cxnId="{C9B6B7D5-D65A-45B2-9AE9-106AEA6E857F}">
      <dgm:prSet/>
      <dgm:spPr/>
      <dgm:t>
        <a:bodyPr/>
        <a:lstStyle/>
        <a:p>
          <a:endParaRPr lang="en-GB"/>
        </a:p>
      </dgm:t>
    </dgm:pt>
    <dgm:pt modelId="{4F4D3AF6-B84E-4F26-9E45-A4F4028CF95E}">
      <dgm:prSet phldrT="[Text]" custT="1"/>
      <dgm:spPr/>
      <dgm:t>
        <a:bodyPr/>
        <a:lstStyle/>
        <a:p>
          <a:r>
            <a:rPr lang="en-GB" sz="2400" dirty="0"/>
            <a:t>Head injury?</a:t>
          </a:r>
        </a:p>
      </dgm:t>
    </dgm:pt>
    <dgm:pt modelId="{2EAA712E-D6D3-484D-BDA1-06FA5FB766DF}" type="parTrans" cxnId="{B6EBA1E2-DADE-4151-8BD0-BFF4313D66AB}">
      <dgm:prSet/>
      <dgm:spPr/>
      <dgm:t>
        <a:bodyPr/>
        <a:lstStyle/>
        <a:p>
          <a:endParaRPr lang="en-GB"/>
        </a:p>
      </dgm:t>
    </dgm:pt>
    <dgm:pt modelId="{40EEB94C-D3BC-4D24-9410-97EA1B70FA6A}" type="sibTrans" cxnId="{B6EBA1E2-DADE-4151-8BD0-BFF4313D66AB}">
      <dgm:prSet/>
      <dgm:spPr/>
      <dgm:t>
        <a:bodyPr/>
        <a:lstStyle/>
        <a:p>
          <a:endParaRPr lang="en-GB"/>
        </a:p>
      </dgm:t>
    </dgm:pt>
    <dgm:pt modelId="{91BD44D7-32AA-44FD-A00E-DFF9538AB99B}">
      <dgm:prSet phldrT="[Text]" custT="1"/>
      <dgm:spPr/>
      <dgm:t>
        <a:bodyPr/>
        <a:lstStyle/>
        <a:p>
          <a:r>
            <a:rPr lang="en-GB" sz="2400" dirty="0"/>
            <a:t>How did they get up?</a:t>
          </a:r>
        </a:p>
      </dgm:t>
    </dgm:pt>
    <dgm:pt modelId="{9AA389B6-2080-4A12-A7DB-A604E4823124}" type="parTrans" cxnId="{1ADBE267-A6CC-41CC-A169-642F4B65CC8A}">
      <dgm:prSet/>
      <dgm:spPr/>
      <dgm:t>
        <a:bodyPr/>
        <a:lstStyle/>
        <a:p>
          <a:endParaRPr lang="en-GB"/>
        </a:p>
      </dgm:t>
    </dgm:pt>
    <dgm:pt modelId="{D19CF7A0-A66E-4949-9910-63A228FB2674}" type="sibTrans" cxnId="{1ADBE267-A6CC-41CC-A169-642F4B65CC8A}">
      <dgm:prSet/>
      <dgm:spPr/>
      <dgm:t>
        <a:bodyPr/>
        <a:lstStyle/>
        <a:p>
          <a:endParaRPr lang="en-GB"/>
        </a:p>
      </dgm:t>
    </dgm:pt>
    <dgm:pt modelId="{F71FF56C-9768-4D25-A0EC-F761711C0866}">
      <dgm:prSet phldrT="[Text]" custT="1"/>
      <dgm:spPr/>
      <dgm:t>
        <a:bodyPr/>
        <a:lstStyle/>
        <a:p>
          <a:r>
            <a:rPr lang="en-GB" sz="2400" dirty="0"/>
            <a:t>How did they call for help?</a:t>
          </a:r>
        </a:p>
      </dgm:t>
    </dgm:pt>
    <dgm:pt modelId="{03D77BDE-06D7-4710-BCCC-561180D668D3}" type="parTrans" cxnId="{70EFF20A-993B-46A3-B5B6-54CB83EE54E1}">
      <dgm:prSet/>
      <dgm:spPr/>
      <dgm:t>
        <a:bodyPr/>
        <a:lstStyle/>
        <a:p>
          <a:endParaRPr lang="en-GB"/>
        </a:p>
      </dgm:t>
    </dgm:pt>
    <dgm:pt modelId="{B0F6AC5B-C3B6-44AB-AA56-7FAAB9749D5B}" type="sibTrans" cxnId="{70EFF20A-993B-46A3-B5B6-54CB83EE54E1}">
      <dgm:prSet/>
      <dgm:spPr/>
      <dgm:t>
        <a:bodyPr/>
        <a:lstStyle/>
        <a:p>
          <a:endParaRPr lang="en-GB"/>
        </a:p>
      </dgm:t>
    </dgm:pt>
    <dgm:pt modelId="{BB26561C-AFDF-494F-B1DB-A730887689C8}">
      <dgm:prSet phldrT="[Text]"/>
      <dgm:spPr/>
      <dgm:t>
        <a:bodyPr/>
        <a:lstStyle/>
        <a:p>
          <a:r>
            <a:rPr lang="en-GB" dirty="0"/>
            <a:t>Focal weakness</a:t>
          </a:r>
        </a:p>
      </dgm:t>
    </dgm:pt>
    <dgm:pt modelId="{091EB15A-D9C2-4E79-845C-3C92FCBF99C1}" type="parTrans" cxnId="{E6C999CD-4791-485F-B1B3-09129D66229A}">
      <dgm:prSet/>
      <dgm:spPr/>
      <dgm:t>
        <a:bodyPr/>
        <a:lstStyle/>
        <a:p>
          <a:endParaRPr lang="en-GB"/>
        </a:p>
      </dgm:t>
    </dgm:pt>
    <dgm:pt modelId="{A272C4F8-1CC0-42F6-A34D-DBB0BB6D8433}" type="sibTrans" cxnId="{E6C999CD-4791-485F-B1B3-09129D66229A}">
      <dgm:prSet/>
      <dgm:spPr/>
      <dgm:t>
        <a:bodyPr/>
        <a:lstStyle/>
        <a:p>
          <a:endParaRPr lang="en-GB"/>
        </a:p>
      </dgm:t>
    </dgm:pt>
    <dgm:pt modelId="{8A971233-E324-4661-B653-9F6795E66E44}">
      <dgm:prSet phldrT="[Text]"/>
      <dgm:spPr/>
      <dgm:t>
        <a:bodyPr/>
        <a:lstStyle/>
        <a:p>
          <a:r>
            <a:rPr lang="en-GB" dirty="0"/>
            <a:t>Vomiting</a:t>
          </a:r>
        </a:p>
      </dgm:t>
    </dgm:pt>
    <dgm:pt modelId="{F9E40DE4-25D9-4421-B157-D5C601DE9FDA}" type="parTrans" cxnId="{BF792652-7EC9-49B3-BD75-81663D32B76A}">
      <dgm:prSet/>
      <dgm:spPr/>
    </dgm:pt>
    <dgm:pt modelId="{38B064D6-0AC4-4B10-A5BD-CC5E396F1925}" type="sibTrans" cxnId="{BF792652-7EC9-49B3-BD75-81663D32B76A}">
      <dgm:prSet/>
      <dgm:spPr/>
    </dgm:pt>
    <dgm:pt modelId="{2CAEAEC9-A977-4B11-9C7F-44F1FA930D10}">
      <dgm:prSet phldrT="[Text]"/>
      <dgm:spPr/>
      <dgm:t>
        <a:bodyPr/>
        <a:lstStyle/>
        <a:p>
          <a:r>
            <a:rPr lang="en-GB" dirty="0"/>
            <a:t>Amnesia</a:t>
          </a:r>
        </a:p>
      </dgm:t>
    </dgm:pt>
    <dgm:pt modelId="{FD3096C5-3EDC-4101-A0AB-0601CF78E8C5}" type="parTrans" cxnId="{40722617-F2E9-4EA2-B7C9-D277B148FD8C}">
      <dgm:prSet/>
      <dgm:spPr/>
    </dgm:pt>
    <dgm:pt modelId="{38574A38-DA83-40A5-A1A9-325FAADA9006}" type="sibTrans" cxnId="{40722617-F2E9-4EA2-B7C9-D277B148FD8C}">
      <dgm:prSet/>
      <dgm:spPr/>
    </dgm:pt>
    <dgm:pt modelId="{5A8E6CE6-51E8-4CA2-8FF4-6D59FBC51AE8}">
      <dgm:prSet phldrT="[Text]"/>
      <dgm:spPr/>
      <dgm:t>
        <a:bodyPr/>
        <a:lstStyle/>
        <a:p>
          <a:r>
            <a:rPr lang="en-GB" dirty="0"/>
            <a:t>palpitations</a:t>
          </a:r>
        </a:p>
      </dgm:t>
    </dgm:pt>
    <dgm:pt modelId="{C1E5ECBB-737C-4A4B-82BE-AF86370A71EE}" type="parTrans" cxnId="{32DAE469-1918-4E10-983A-B670B35E3395}">
      <dgm:prSet/>
      <dgm:spPr/>
    </dgm:pt>
    <dgm:pt modelId="{502DCAC4-DB1A-4185-B19F-F568D58A18AA}" type="sibTrans" cxnId="{32DAE469-1918-4E10-983A-B670B35E3395}">
      <dgm:prSet/>
      <dgm:spPr/>
    </dgm:pt>
    <dgm:pt modelId="{8A2F95E2-46DB-4766-BB86-F366CD7B2B51}">
      <dgm:prSet phldrT="[Text]"/>
      <dgm:spPr/>
      <dgm:t>
        <a:bodyPr/>
        <a:lstStyle/>
        <a:p>
          <a:r>
            <a:rPr lang="en-GB" dirty="0"/>
            <a:t>What were they doing?</a:t>
          </a:r>
        </a:p>
      </dgm:t>
    </dgm:pt>
    <dgm:pt modelId="{AA612511-6EC7-4BA2-93D5-8E7B9FED4E49}" type="parTrans" cxnId="{A22AD265-E40A-43BA-B996-A976E6D572D1}">
      <dgm:prSet/>
      <dgm:spPr/>
    </dgm:pt>
    <dgm:pt modelId="{C8537BC0-38FA-44D0-894B-A2E7A4C5D95B}" type="sibTrans" cxnId="{A22AD265-E40A-43BA-B996-A976E6D572D1}">
      <dgm:prSet/>
      <dgm:spPr/>
    </dgm:pt>
    <dgm:pt modelId="{D042E908-AEA5-4954-BE48-A8A0DCDECE7E}" type="pres">
      <dgm:prSet presAssocID="{69450983-51B4-4D39-B1DF-875BBC37596A}" presName="Name0" presStyleCnt="0">
        <dgm:presLayoutVars>
          <dgm:dir/>
          <dgm:animLvl val="lvl"/>
          <dgm:resizeHandles val="exact"/>
        </dgm:presLayoutVars>
      </dgm:prSet>
      <dgm:spPr/>
    </dgm:pt>
    <dgm:pt modelId="{DDBD88DF-1C12-4988-A2DB-3ED61B1114DD}" type="pres">
      <dgm:prSet presAssocID="{CA754D84-E5F5-4F49-8225-722A68694334}" presName="composite" presStyleCnt="0"/>
      <dgm:spPr/>
    </dgm:pt>
    <dgm:pt modelId="{1B8424F9-6C7D-4017-9A00-C2F35E08AE45}" type="pres">
      <dgm:prSet presAssocID="{CA754D84-E5F5-4F49-8225-722A6869433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6D1133F-A1C2-47EB-AD51-43510EB1F93D}" type="pres">
      <dgm:prSet presAssocID="{CA754D84-E5F5-4F49-8225-722A68694334}" presName="desTx" presStyleLbl="alignAccFollowNode1" presStyleIdx="0" presStyleCnt="3">
        <dgm:presLayoutVars>
          <dgm:bulletEnabled val="1"/>
        </dgm:presLayoutVars>
      </dgm:prSet>
      <dgm:spPr/>
    </dgm:pt>
    <dgm:pt modelId="{D16C8254-9B9A-4B12-8D12-ECBA00223F05}" type="pres">
      <dgm:prSet presAssocID="{AE0EEA6B-D4E0-4432-B3DB-E881453304F6}" presName="space" presStyleCnt="0"/>
      <dgm:spPr/>
    </dgm:pt>
    <dgm:pt modelId="{317F04A6-DFE9-4D09-BCA3-FE0DCF54DFAC}" type="pres">
      <dgm:prSet presAssocID="{7348694B-6D7C-4935-A46E-AB3D5A112902}" presName="composite" presStyleCnt="0"/>
      <dgm:spPr/>
    </dgm:pt>
    <dgm:pt modelId="{4F20E76B-1AD7-4277-9082-083E97E4A228}" type="pres">
      <dgm:prSet presAssocID="{7348694B-6D7C-4935-A46E-AB3D5A1129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D76B669-CD15-4DB0-A46F-69C60B773CC3}" type="pres">
      <dgm:prSet presAssocID="{7348694B-6D7C-4935-A46E-AB3D5A112902}" presName="desTx" presStyleLbl="alignAccFollowNode1" presStyleIdx="1" presStyleCnt="3">
        <dgm:presLayoutVars>
          <dgm:bulletEnabled val="1"/>
        </dgm:presLayoutVars>
      </dgm:prSet>
      <dgm:spPr/>
    </dgm:pt>
    <dgm:pt modelId="{FAFDAC60-9183-45A3-BAEA-FA8B675C7821}" type="pres">
      <dgm:prSet presAssocID="{764A3F67-A57D-4A66-A1DE-FC26FAA34CC3}" presName="space" presStyleCnt="0"/>
      <dgm:spPr/>
    </dgm:pt>
    <dgm:pt modelId="{44E4C30D-60F3-484B-A69F-18FFFD8F2629}" type="pres">
      <dgm:prSet presAssocID="{E32F43F9-0D8E-41D5-97D2-F9ECFAE79ECC}" presName="composite" presStyleCnt="0"/>
      <dgm:spPr/>
    </dgm:pt>
    <dgm:pt modelId="{A0F486D1-6318-4705-A82C-0D0540CC2065}" type="pres">
      <dgm:prSet presAssocID="{E32F43F9-0D8E-41D5-97D2-F9ECFAE79EC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EA2A4E8-4011-4896-94ED-D97801668534}" type="pres">
      <dgm:prSet presAssocID="{E32F43F9-0D8E-41D5-97D2-F9ECFAE79EC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9A02004-2192-4B99-BF4A-78A4EAE3080C}" type="presOf" srcId="{F71FF56C-9768-4D25-A0EC-F761711C0866}" destId="{EEA2A4E8-4011-4896-94ED-D97801668534}" srcOrd="0" destOrd="4" presId="urn:microsoft.com/office/officeart/2005/8/layout/hList1"/>
    <dgm:cxn modelId="{63147E06-4CCB-44C2-8FD8-5ADC4EBB1318}" type="presOf" srcId="{7348694B-6D7C-4935-A46E-AB3D5A112902}" destId="{4F20E76B-1AD7-4277-9082-083E97E4A228}" srcOrd="0" destOrd="0" presId="urn:microsoft.com/office/officeart/2005/8/layout/hList1"/>
    <dgm:cxn modelId="{012CD008-F814-4678-81B5-F98892B929E0}" srcId="{E32F43F9-0D8E-41D5-97D2-F9ECFAE79ECC}" destId="{DD6CEE25-9177-4DC6-82D9-0192FF8C134B}" srcOrd="1" destOrd="0" parTransId="{57B52BC4-ADEF-4A86-BB81-ABEE2521042E}" sibTransId="{E650039D-9C7C-4C83-AE4F-4E6E0653C9DD}"/>
    <dgm:cxn modelId="{70EFF20A-993B-46A3-B5B6-54CB83EE54E1}" srcId="{E32F43F9-0D8E-41D5-97D2-F9ECFAE79ECC}" destId="{F71FF56C-9768-4D25-A0EC-F761711C0866}" srcOrd="4" destOrd="0" parTransId="{03D77BDE-06D7-4710-BCCC-561180D668D3}" sibTransId="{B0F6AC5B-C3B6-44AB-AA56-7FAAB9749D5B}"/>
    <dgm:cxn modelId="{CE75460F-FABC-4176-B83F-DC9372D882D9}" srcId="{7348694B-6D7C-4935-A46E-AB3D5A112902}" destId="{82561E3F-6727-4825-B469-1B8AFE204421}" srcOrd="1" destOrd="0" parTransId="{50AF0645-CE1D-4F8F-A530-577C2415E43E}" sibTransId="{E4399FFE-B0AC-48C4-B989-FDE88CEBA78D}"/>
    <dgm:cxn modelId="{E9B56A0F-03F9-4268-81DD-E601E5BB0ABC}" type="presOf" srcId="{AD2796FA-3974-478F-8C53-0BD182FFCDA2}" destId="{AD76B669-CD15-4DB0-A46F-69C60B773CC3}" srcOrd="0" destOrd="0" presId="urn:microsoft.com/office/officeart/2005/8/layout/hList1"/>
    <dgm:cxn modelId="{35D96816-D58F-4AC3-975F-D4A02A8F6EE8}" srcId="{69450983-51B4-4D39-B1DF-875BBC37596A}" destId="{7348694B-6D7C-4935-A46E-AB3D5A112902}" srcOrd="1" destOrd="0" parTransId="{5466EC1F-E6C8-4D4B-829B-97729B0B576B}" sibTransId="{764A3F67-A57D-4A66-A1DE-FC26FAA34CC3}"/>
    <dgm:cxn modelId="{40722617-F2E9-4EA2-B7C9-D277B148FD8C}" srcId="{7348694B-6D7C-4935-A46E-AB3D5A112902}" destId="{2CAEAEC9-A977-4B11-9C7F-44F1FA930D10}" srcOrd="5" destOrd="0" parTransId="{FD3096C5-3EDC-4101-A0AB-0601CF78E8C5}" sibTransId="{38574A38-DA83-40A5-A1A9-325FAADA9006}"/>
    <dgm:cxn modelId="{E5594C19-189F-4BF0-A8FF-CFAA0B5A2A26}" type="presOf" srcId="{4F4D3AF6-B84E-4F26-9E45-A4F4028CF95E}" destId="{EEA2A4E8-4011-4896-94ED-D97801668534}" srcOrd="0" destOrd="2" presId="urn:microsoft.com/office/officeart/2005/8/layout/hList1"/>
    <dgm:cxn modelId="{A66ACF3C-EB3C-448C-8FFF-520B2FE01DF9}" srcId="{CA754D84-E5F5-4F49-8225-722A68694334}" destId="{BF7E0BB9-B3D9-4E93-BC52-F6AD45BB58DE}" srcOrd="2" destOrd="0" parTransId="{697DBDA2-282F-4091-A0E4-A26EB6906010}" sibTransId="{02115D41-FCC3-4B05-B527-DD0F0B386054}"/>
    <dgm:cxn modelId="{4753A23D-FA6F-48DC-B515-6EEA0BE564DC}" type="presOf" srcId="{69450983-51B4-4D39-B1DF-875BBC37596A}" destId="{D042E908-AEA5-4954-BE48-A8A0DCDECE7E}" srcOrd="0" destOrd="0" presId="urn:microsoft.com/office/officeart/2005/8/layout/hList1"/>
    <dgm:cxn modelId="{4845CE40-7285-420C-A6EB-74887E185264}" srcId="{CA754D84-E5F5-4F49-8225-722A68694334}" destId="{3ACEC8D6-6C6B-4314-A352-5DC76E7F60C9}" srcOrd="0" destOrd="0" parTransId="{C4C7B9A9-8577-4DDB-A27B-A8D3D447D7BC}" sibTransId="{251BFB7C-BD3E-45E2-AFE7-253EFBC86CDF}"/>
    <dgm:cxn modelId="{306CA85C-692C-4A83-A937-6D672332D848}" srcId="{E32F43F9-0D8E-41D5-97D2-F9ECFAE79ECC}" destId="{059E328E-E30A-476A-87C1-3FFDCB787375}" srcOrd="0" destOrd="0" parTransId="{0008684A-02D6-4163-B88C-8ADD9D60248B}" sibTransId="{EE733ABF-8C74-47C5-B74B-E11E1751DDF5}"/>
    <dgm:cxn modelId="{93D9EE5F-D3AE-4AA5-B81D-ECD5621FF877}" type="presOf" srcId="{5A8E6CE6-51E8-4CA2-8FF4-6D59FBC51AE8}" destId="{56D1133F-A1C2-47EB-AD51-43510EB1F93D}" srcOrd="0" destOrd="3" presId="urn:microsoft.com/office/officeart/2005/8/layout/hList1"/>
    <dgm:cxn modelId="{F6F1EB41-BE3C-4854-9CF1-193C79802276}" srcId="{69450983-51B4-4D39-B1DF-875BBC37596A}" destId="{CA754D84-E5F5-4F49-8225-722A68694334}" srcOrd="0" destOrd="0" parTransId="{CFFC551C-FCB5-43C7-A2E6-04050F59D852}" sibTransId="{AE0EEA6B-D4E0-4432-B3DB-E881453304F6}"/>
    <dgm:cxn modelId="{2E031A62-31E9-4FD6-BB03-A899FACB566D}" type="presOf" srcId="{8A2F95E2-46DB-4766-BB86-F366CD7B2B51}" destId="{56D1133F-A1C2-47EB-AD51-43510EB1F93D}" srcOrd="0" destOrd="5" presId="urn:microsoft.com/office/officeart/2005/8/layout/hList1"/>
    <dgm:cxn modelId="{A22AD265-E40A-43BA-B996-A976E6D572D1}" srcId="{CA754D84-E5F5-4F49-8225-722A68694334}" destId="{8A2F95E2-46DB-4766-BB86-F366CD7B2B51}" srcOrd="5" destOrd="0" parTransId="{AA612511-6EC7-4BA2-93D5-8E7B9FED4E49}" sibTransId="{C8537BC0-38FA-44D0-894B-A2E7A4C5D95B}"/>
    <dgm:cxn modelId="{5757DC66-C1D1-4FEE-8B54-EDC3B60F128F}" srcId="{69450983-51B4-4D39-B1DF-875BBC37596A}" destId="{E32F43F9-0D8E-41D5-97D2-F9ECFAE79ECC}" srcOrd="2" destOrd="0" parTransId="{4396114F-B745-44B4-94A4-C280AB77F9EB}" sibTransId="{785582AC-9ABB-40F8-8E86-F838B4D65C08}"/>
    <dgm:cxn modelId="{1ADBE267-A6CC-41CC-A169-642F4B65CC8A}" srcId="{E32F43F9-0D8E-41D5-97D2-F9ECFAE79ECC}" destId="{91BD44D7-32AA-44FD-A00E-DFF9538AB99B}" srcOrd="3" destOrd="0" parTransId="{9AA389B6-2080-4A12-A7DB-A604E4823124}" sibTransId="{D19CF7A0-A66E-4949-9910-63A228FB2674}"/>
    <dgm:cxn modelId="{32DAE469-1918-4E10-983A-B670B35E3395}" srcId="{CA754D84-E5F5-4F49-8225-722A68694334}" destId="{5A8E6CE6-51E8-4CA2-8FF4-6D59FBC51AE8}" srcOrd="3" destOrd="0" parTransId="{C1E5ECBB-737C-4A4B-82BE-AF86370A71EE}" sibTransId="{502DCAC4-DB1A-4185-B19F-F568D58A18AA}"/>
    <dgm:cxn modelId="{DEDECE4A-DF15-4987-8C3F-045B115556F3}" type="presOf" srcId="{BB26561C-AFDF-494F-B1DB-A730887689C8}" destId="{56D1133F-A1C2-47EB-AD51-43510EB1F93D}" srcOrd="0" destOrd="4" presId="urn:microsoft.com/office/officeart/2005/8/layout/hList1"/>
    <dgm:cxn modelId="{01055E6C-C6D9-475B-8364-03F127837ACC}" srcId="{7348694B-6D7C-4935-A46E-AB3D5A112902}" destId="{66904F54-8506-44AA-8BBB-20A04094EB4B}" srcOrd="2" destOrd="0" parTransId="{8DC936DC-B4B6-47FB-8526-F56A6C7C38DD}" sibTransId="{A1DB1190-E5EE-420C-A099-4E37470AA95B}"/>
    <dgm:cxn modelId="{BF792652-7EC9-49B3-BD75-81663D32B76A}" srcId="{7348694B-6D7C-4935-A46E-AB3D5A112902}" destId="{8A971233-E324-4661-B653-9F6795E66E44}" srcOrd="4" destOrd="0" parTransId="{F9E40DE4-25D9-4421-B157-D5C601DE9FDA}" sibTransId="{38B064D6-0AC4-4B10-A5BD-CC5E396F1925}"/>
    <dgm:cxn modelId="{9E2B4A75-C0D6-4D4D-B0BE-A6DF87FE0AB6}" srcId="{CA754D84-E5F5-4F49-8225-722A68694334}" destId="{D01580CA-0D90-4B1F-AC49-71A7E9E8DC4D}" srcOrd="1" destOrd="0" parTransId="{177E9321-7BCF-4214-8CA5-A4774ABB91EA}" sibTransId="{2C0857E7-54E7-4022-A614-640B0308D110}"/>
    <dgm:cxn modelId="{86F6A480-2121-4F6D-B20F-4527E9C11A9E}" type="presOf" srcId="{8A971233-E324-4661-B653-9F6795E66E44}" destId="{AD76B669-CD15-4DB0-A46F-69C60B773CC3}" srcOrd="0" destOrd="4" presId="urn:microsoft.com/office/officeart/2005/8/layout/hList1"/>
    <dgm:cxn modelId="{73735485-164E-4DFF-B5B5-FA06AC399DD4}" type="presOf" srcId="{E32F43F9-0D8E-41D5-97D2-F9ECFAE79ECC}" destId="{A0F486D1-6318-4705-A82C-0D0540CC2065}" srcOrd="0" destOrd="0" presId="urn:microsoft.com/office/officeart/2005/8/layout/hList1"/>
    <dgm:cxn modelId="{90285896-9A6F-4206-97FA-DD2E9BE855D9}" type="presOf" srcId="{059E328E-E30A-476A-87C1-3FFDCB787375}" destId="{EEA2A4E8-4011-4896-94ED-D97801668534}" srcOrd="0" destOrd="0" presId="urn:microsoft.com/office/officeart/2005/8/layout/hList1"/>
    <dgm:cxn modelId="{B772D89C-8C5A-408A-B213-5441D54BBCCF}" type="presOf" srcId="{BF7E0BB9-B3D9-4E93-BC52-F6AD45BB58DE}" destId="{56D1133F-A1C2-47EB-AD51-43510EB1F93D}" srcOrd="0" destOrd="2" presId="urn:microsoft.com/office/officeart/2005/8/layout/hList1"/>
    <dgm:cxn modelId="{165B829D-7010-43A9-887B-2920F4EC06E7}" type="presOf" srcId="{91BD44D7-32AA-44FD-A00E-DFF9538AB99B}" destId="{EEA2A4E8-4011-4896-94ED-D97801668534}" srcOrd="0" destOrd="3" presId="urn:microsoft.com/office/officeart/2005/8/layout/hList1"/>
    <dgm:cxn modelId="{F5DCAFBA-FEFE-4B5F-A11E-F9231E812A66}" type="presOf" srcId="{82561E3F-6727-4825-B469-1B8AFE204421}" destId="{AD76B669-CD15-4DB0-A46F-69C60B773CC3}" srcOrd="0" destOrd="1" presId="urn:microsoft.com/office/officeart/2005/8/layout/hList1"/>
    <dgm:cxn modelId="{532073C1-2F9B-48F5-B8BE-52AE823502C9}" type="presOf" srcId="{66904F54-8506-44AA-8BBB-20A04094EB4B}" destId="{AD76B669-CD15-4DB0-A46F-69C60B773CC3}" srcOrd="0" destOrd="2" presId="urn:microsoft.com/office/officeart/2005/8/layout/hList1"/>
    <dgm:cxn modelId="{B76F00C6-683B-4E3F-BB2D-4DA220840A44}" type="presOf" srcId="{2CAEAEC9-A977-4B11-9C7F-44F1FA930D10}" destId="{AD76B669-CD15-4DB0-A46F-69C60B773CC3}" srcOrd="0" destOrd="5" presId="urn:microsoft.com/office/officeart/2005/8/layout/hList1"/>
    <dgm:cxn modelId="{C98191CD-A5CA-4FC7-ABF4-D7367F21A714}" type="presOf" srcId="{DD6CEE25-9177-4DC6-82D9-0192FF8C134B}" destId="{EEA2A4E8-4011-4896-94ED-D97801668534}" srcOrd="0" destOrd="1" presId="urn:microsoft.com/office/officeart/2005/8/layout/hList1"/>
    <dgm:cxn modelId="{E6C999CD-4791-485F-B1B3-09129D66229A}" srcId="{CA754D84-E5F5-4F49-8225-722A68694334}" destId="{BB26561C-AFDF-494F-B1DB-A730887689C8}" srcOrd="4" destOrd="0" parTransId="{091EB15A-D9C2-4E79-845C-3C92FCBF99C1}" sibTransId="{A272C4F8-1CC0-42F6-A34D-DBB0BB6D8433}"/>
    <dgm:cxn modelId="{78336CCE-21B1-4C0E-BB72-482E723BE052}" type="presOf" srcId="{CA754D84-E5F5-4F49-8225-722A68694334}" destId="{1B8424F9-6C7D-4017-9A00-C2F35E08AE45}" srcOrd="0" destOrd="0" presId="urn:microsoft.com/office/officeart/2005/8/layout/hList1"/>
    <dgm:cxn modelId="{89F012D3-60D9-4F93-96B2-5239F629C8C0}" type="presOf" srcId="{D7213CA4-B988-4493-A0D0-100F12CE9244}" destId="{AD76B669-CD15-4DB0-A46F-69C60B773CC3}" srcOrd="0" destOrd="3" presId="urn:microsoft.com/office/officeart/2005/8/layout/hList1"/>
    <dgm:cxn modelId="{8C97A8D3-8B19-41E9-8192-F6DC66AE34CA}" type="presOf" srcId="{3ACEC8D6-6C6B-4314-A352-5DC76E7F60C9}" destId="{56D1133F-A1C2-47EB-AD51-43510EB1F93D}" srcOrd="0" destOrd="0" presId="urn:microsoft.com/office/officeart/2005/8/layout/hList1"/>
    <dgm:cxn modelId="{C9B6B7D5-D65A-45B2-9AE9-106AEA6E857F}" srcId="{7348694B-6D7C-4935-A46E-AB3D5A112902}" destId="{D7213CA4-B988-4493-A0D0-100F12CE9244}" srcOrd="3" destOrd="0" parTransId="{198D8415-9073-4889-BEF7-431191CF0E05}" sibTransId="{04F0B05B-D52D-474A-BBCF-21CC7206DA4A}"/>
    <dgm:cxn modelId="{B6EBA1E2-DADE-4151-8BD0-BFF4313D66AB}" srcId="{E32F43F9-0D8E-41D5-97D2-F9ECFAE79ECC}" destId="{4F4D3AF6-B84E-4F26-9E45-A4F4028CF95E}" srcOrd="2" destOrd="0" parTransId="{2EAA712E-D6D3-484D-BDA1-06FA5FB766DF}" sibTransId="{40EEB94C-D3BC-4D24-9410-97EA1B70FA6A}"/>
    <dgm:cxn modelId="{E7AB68E5-9895-46DC-AE96-980E400A2D48}" type="presOf" srcId="{D01580CA-0D90-4B1F-AC49-71A7E9E8DC4D}" destId="{56D1133F-A1C2-47EB-AD51-43510EB1F93D}" srcOrd="0" destOrd="1" presId="urn:microsoft.com/office/officeart/2005/8/layout/hList1"/>
    <dgm:cxn modelId="{969680EC-4B55-45A3-9452-A8484E13E7AD}" srcId="{7348694B-6D7C-4935-A46E-AB3D5A112902}" destId="{AD2796FA-3974-478F-8C53-0BD182FFCDA2}" srcOrd="0" destOrd="0" parTransId="{DFD7F90C-F381-49CA-804D-9958BF7C79FD}" sibTransId="{4DB37D0C-C614-447F-9C84-1922EA7A5414}"/>
    <dgm:cxn modelId="{AB43ADD4-907B-4E40-8A94-BF2066EDD3D3}" type="presParOf" srcId="{D042E908-AEA5-4954-BE48-A8A0DCDECE7E}" destId="{DDBD88DF-1C12-4988-A2DB-3ED61B1114DD}" srcOrd="0" destOrd="0" presId="urn:microsoft.com/office/officeart/2005/8/layout/hList1"/>
    <dgm:cxn modelId="{22BDBA1D-69C4-4AB2-BAE0-A8AFA2D17A0A}" type="presParOf" srcId="{DDBD88DF-1C12-4988-A2DB-3ED61B1114DD}" destId="{1B8424F9-6C7D-4017-9A00-C2F35E08AE45}" srcOrd="0" destOrd="0" presId="urn:microsoft.com/office/officeart/2005/8/layout/hList1"/>
    <dgm:cxn modelId="{4559184F-BCFE-41EF-B144-67A740EFF210}" type="presParOf" srcId="{DDBD88DF-1C12-4988-A2DB-3ED61B1114DD}" destId="{56D1133F-A1C2-47EB-AD51-43510EB1F93D}" srcOrd="1" destOrd="0" presId="urn:microsoft.com/office/officeart/2005/8/layout/hList1"/>
    <dgm:cxn modelId="{C77CA9BF-D805-48CD-846E-AA53B4F5235A}" type="presParOf" srcId="{D042E908-AEA5-4954-BE48-A8A0DCDECE7E}" destId="{D16C8254-9B9A-4B12-8D12-ECBA00223F05}" srcOrd="1" destOrd="0" presId="urn:microsoft.com/office/officeart/2005/8/layout/hList1"/>
    <dgm:cxn modelId="{1DB7BE12-9D89-4A5C-AB02-7A2D5ACCB136}" type="presParOf" srcId="{D042E908-AEA5-4954-BE48-A8A0DCDECE7E}" destId="{317F04A6-DFE9-4D09-BCA3-FE0DCF54DFAC}" srcOrd="2" destOrd="0" presId="urn:microsoft.com/office/officeart/2005/8/layout/hList1"/>
    <dgm:cxn modelId="{A9F733E6-1B6F-457D-89B6-37AE22C2A289}" type="presParOf" srcId="{317F04A6-DFE9-4D09-BCA3-FE0DCF54DFAC}" destId="{4F20E76B-1AD7-4277-9082-083E97E4A228}" srcOrd="0" destOrd="0" presId="urn:microsoft.com/office/officeart/2005/8/layout/hList1"/>
    <dgm:cxn modelId="{DA453AB1-8EB7-446B-878C-E9638924B386}" type="presParOf" srcId="{317F04A6-DFE9-4D09-BCA3-FE0DCF54DFAC}" destId="{AD76B669-CD15-4DB0-A46F-69C60B773CC3}" srcOrd="1" destOrd="0" presId="urn:microsoft.com/office/officeart/2005/8/layout/hList1"/>
    <dgm:cxn modelId="{186EEB59-0122-419D-B261-485245BF1B65}" type="presParOf" srcId="{D042E908-AEA5-4954-BE48-A8A0DCDECE7E}" destId="{FAFDAC60-9183-45A3-BAEA-FA8B675C7821}" srcOrd="3" destOrd="0" presId="urn:microsoft.com/office/officeart/2005/8/layout/hList1"/>
    <dgm:cxn modelId="{4F2A3FFA-BA88-487F-A893-A27418B6D394}" type="presParOf" srcId="{D042E908-AEA5-4954-BE48-A8A0DCDECE7E}" destId="{44E4C30D-60F3-484B-A69F-18FFFD8F2629}" srcOrd="4" destOrd="0" presId="urn:microsoft.com/office/officeart/2005/8/layout/hList1"/>
    <dgm:cxn modelId="{6F7BAC0F-6B18-49AD-A134-EFD295E315FE}" type="presParOf" srcId="{44E4C30D-60F3-484B-A69F-18FFFD8F2629}" destId="{A0F486D1-6318-4705-A82C-0D0540CC2065}" srcOrd="0" destOrd="0" presId="urn:microsoft.com/office/officeart/2005/8/layout/hList1"/>
    <dgm:cxn modelId="{43234925-609E-413A-A5BF-1AF4B6CCD41D}" type="presParOf" srcId="{44E4C30D-60F3-484B-A69F-18FFFD8F2629}" destId="{EEA2A4E8-4011-4896-94ED-D978016685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B11B1-0262-4C45-9DD7-23A9FD1C168E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519EAA-DDBE-46A3-9BF3-081A33315AFF}">
      <dgm:prSet phldrT="[Text]"/>
      <dgm:spPr/>
      <dgm:t>
        <a:bodyPr/>
        <a:lstStyle/>
        <a:p>
          <a:r>
            <a:rPr lang="en-US" dirty="0"/>
            <a:t>Physical assessment</a:t>
          </a:r>
        </a:p>
      </dgm:t>
    </dgm:pt>
    <dgm:pt modelId="{1B76C197-CCA5-4D30-877B-46F35DD01B1F}" type="parTrans" cxnId="{C59D73C8-4662-42DD-8EA7-AE209C86A9DB}">
      <dgm:prSet/>
      <dgm:spPr/>
      <dgm:t>
        <a:bodyPr/>
        <a:lstStyle/>
        <a:p>
          <a:endParaRPr lang="en-US"/>
        </a:p>
      </dgm:t>
    </dgm:pt>
    <dgm:pt modelId="{3664A0D7-4542-4F02-8D46-3DCBA56F325A}" type="sibTrans" cxnId="{C59D73C8-4662-42DD-8EA7-AE209C86A9DB}">
      <dgm:prSet/>
      <dgm:spPr/>
      <dgm:t>
        <a:bodyPr/>
        <a:lstStyle/>
        <a:p>
          <a:endParaRPr lang="en-US"/>
        </a:p>
      </dgm:t>
    </dgm:pt>
    <dgm:pt modelId="{60538C84-B03B-4FC9-8364-9F6732FE5800}">
      <dgm:prSet phldrT="[Text]"/>
      <dgm:spPr/>
      <dgm:t>
        <a:bodyPr/>
        <a:lstStyle/>
        <a:p>
          <a:r>
            <a:rPr lang="en-US" dirty="0"/>
            <a:t>all systems</a:t>
          </a:r>
        </a:p>
      </dgm:t>
    </dgm:pt>
    <dgm:pt modelId="{B7AF35EB-5457-4C1E-9775-5C1D7FCAA40A}" type="parTrans" cxnId="{3811DADF-2495-479C-9E1D-BCC74C23D180}">
      <dgm:prSet/>
      <dgm:spPr/>
      <dgm:t>
        <a:bodyPr/>
        <a:lstStyle/>
        <a:p>
          <a:endParaRPr lang="en-US"/>
        </a:p>
      </dgm:t>
    </dgm:pt>
    <dgm:pt modelId="{41491F81-CA73-40F3-8FD4-2FD0125A65D6}" type="sibTrans" cxnId="{3811DADF-2495-479C-9E1D-BCC74C23D180}">
      <dgm:prSet/>
      <dgm:spPr/>
      <dgm:t>
        <a:bodyPr/>
        <a:lstStyle/>
        <a:p>
          <a:endParaRPr lang="en-US"/>
        </a:p>
      </dgm:t>
    </dgm:pt>
    <dgm:pt modelId="{ABED12F8-157F-421F-9873-900FE05871C9}">
      <dgm:prSet phldrT="[Text]"/>
      <dgm:spPr/>
      <dgm:t>
        <a:bodyPr/>
        <a:lstStyle/>
        <a:p>
          <a:r>
            <a:rPr lang="en-US" dirty="0"/>
            <a:t>Functional, social, environmental assessment</a:t>
          </a:r>
        </a:p>
      </dgm:t>
    </dgm:pt>
    <dgm:pt modelId="{E829CCE0-ACB3-44B9-90CA-BFCC56189921}" type="parTrans" cxnId="{A07ADAA0-CBE6-4D3E-96E2-23CF31C58B7C}">
      <dgm:prSet/>
      <dgm:spPr/>
      <dgm:t>
        <a:bodyPr/>
        <a:lstStyle/>
        <a:p>
          <a:endParaRPr lang="en-US"/>
        </a:p>
      </dgm:t>
    </dgm:pt>
    <dgm:pt modelId="{60BAAF61-9AC9-40C9-8C26-F3DD8BE7DD55}" type="sibTrans" cxnId="{A07ADAA0-CBE6-4D3E-96E2-23CF31C58B7C}">
      <dgm:prSet/>
      <dgm:spPr/>
      <dgm:t>
        <a:bodyPr/>
        <a:lstStyle/>
        <a:p>
          <a:endParaRPr lang="en-US"/>
        </a:p>
      </dgm:t>
    </dgm:pt>
    <dgm:pt modelId="{EB7B33D5-9828-4FB2-AE8E-BC4F15D0D72C}">
      <dgm:prSet phldrT="[Text]"/>
      <dgm:spPr/>
      <dgm:t>
        <a:bodyPr/>
        <a:lstStyle/>
        <a:p>
          <a:r>
            <a:rPr lang="en-US" dirty="0"/>
            <a:t>(Often by MDT members)</a:t>
          </a:r>
        </a:p>
      </dgm:t>
    </dgm:pt>
    <dgm:pt modelId="{F5B13D0F-9DD8-4732-A4F9-13658E28B310}" type="parTrans" cxnId="{56813741-258D-41C1-9224-436FB7F1784B}">
      <dgm:prSet/>
      <dgm:spPr/>
      <dgm:t>
        <a:bodyPr/>
        <a:lstStyle/>
        <a:p>
          <a:endParaRPr lang="en-US"/>
        </a:p>
      </dgm:t>
    </dgm:pt>
    <dgm:pt modelId="{F6461B35-C842-4E64-8CB9-118D3FDAD8B5}" type="sibTrans" cxnId="{56813741-258D-41C1-9224-436FB7F1784B}">
      <dgm:prSet/>
      <dgm:spPr/>
      <dgm:t>
        <a:bodyPr/>
        <a:lstStyle/>
        <a:p>
          <a:endParaRPr lang="en-US"/>
        </a:p>
      </dgm:t>
    </dgm:pt>
    <dgm:pt modelId="{9A5C1222-FA81-4AC9-BDE1-EB5299FBE2FB}">
      <dgm:prSet phldrT="[Text]"/>
      <dgm:spPr/>
      <dgm:t>
        <a:bodyPr/>
        <a:lstStyle/>
        <a:p>
          <a:r>
            <a:rPr lang="en-US" dirty="0"/>
            <a:t>Psychological components</a:t>
          </a:r>
        </a:p>
      </dgm:t>
    </dgm:pt>
    <dgm:pt modelId="{DE8D6802-4D97-419F-8BB3-E6B4E9C5A8E1}" type="parTrans" cxnId="{76ABCC07-26A4-40C9-8EB1-5D7C06A89FCE}">
      <dgm:prSet/>
      <dgm:spPr/>
      <dgm:t>
        <a:bodyPr/>
        <a:lstStyle/>
        <a:p>
          <a:endParaRPr lang="en-US"/>
        </a:p>
      </dgm:t>
    </dgm:pt>
    <dgm:pt modelId="{048379FA-B6F4-4D51-BAF3-3A7447BB3FAB}" type="sibTrans" cxnId="{76ABCC07-26A4-40C9-8EB1-5D7C06A89FCE}">
      <dgm:prSet/>
      <dgm:spPr/>
      <dgm:t>
        <a:bodyPr/>
        <a:lstStyle/>
        <a:p>
          <a:endParaRPr lang="en-US"/>
        </a:p>
      </dgm:t>
    </dgm:pt>
    <dgm:pt modelId="{55FB1E69-B11E-4452-86AB-36694F81675F}">
      <dgm:prSet phldrT="[Text]"/>
      <dgm:spPr/>
      <dgm:t>
        <a:bodyPr/>
        <a:lstStyle/>
        <a:p>
          <a:r>
            <a:rPr lang="en-US" dirty="0"/>
            <a:t>Mood and cognition</a:t>
          </a:r>
        </a:p>
      </dgm:t>
    </dgm:pt>
    <dgm:pt modelId="{050F8154-7047-4EF3-B827-3FEA534F22BA}" type="parTrans" cxnId="{98F251D4-53B8-43A7-9093-A6FF4E949CEB}">
      <dgm:prSet/>
      <dgm:spPr/>
      <dgm:t>
        <a:bodyPr/>
        <a:lstStyle/>
        <a:p>
          <a:endParaRPr lang="en-US"/>
        </a:p>
      </dgm:t>
    </dgm:pt>
    <dgm:pt modelId="{90516069-ADAB-4F07-AAD7-2585EB1F3CFA}" type="sibTrans" cxnId="{98F251D4-53B8-43A7-9093-A6FF4E949CEB}">
      <dgm:prSet/>
      <dgm:spPr/>
      <dgm:t>
        <a:bodyPr/>
        <a:lstStyle/>
        <a:p>
          <a:endParaRPr lang="en-US"/>
        </a:p>
      </dgm:t>
    </dgm:pt>
    <dgm:pt modelId="{61B52445-8C74-40B6-9245-AD1C16BCE6DB}">
      <dgm:prSet phldrT="[Text]"/>
      <dgm:spPr/>
      <dgm:t>
        <a:bodyPr/>
        <a:lstStyle/>
        <a:p>
          <a:r>
            <a:rPr lang="en-US" dirty="0"/>
            <a:t>Medication review</a:t>
          </a:r>
        </a:p>
      </dgm:t>
    </dgm:pt>
    <dgm:pt modelId="{992E8B71-65D9-44A4-987C-F5AFF4CA4EC0}" type="parTrans" cxnId="{E490CA35-A136-4C2D-9834-F8C8BA7F967A}">
      <dgm:prSet/>
      <dgm:spPr/>
      <dgm:t>
        <a:bodyPr/>
        <a:lstStyle/>
        <a:p>
          <a:endParaRPr lang="en-US"/>
        </a:p>
      </dgm:t>
    </dgm:pt>
    <dgm:pt modelId="{BA9BB029-4CA7-41A4-8614-43DB8D8F145F}" type="sibTrans" cxnId="{E490CA35-A136-4C2D-9834-F8C8BA7F967A}">
      <dgm:prSet/>
      <dgm:spPr/>
      <dgm:t>
        <a:bodyPr/>
        <a:lstStyle/>
        <a:p>
          <a:endParaRPr lang="en-US"/>
        </a:p>
      </dgm:t>
    </dgm:pt>
    <dgm:pt modelId="{62B663C9-DC1A-4870-9158-782F78E65D11}">
      <dgm:prSet phldrT="[Text]"/>
      <dgm:spPr/>
      <dgm:t>
        <a:bodyPr/>
        <a:lstStyle/>
        <a:p>
          <a:r>
            <a:rPr lang="en-US" dirty="0"/>
            <a:t>Compliance, ability to take, requirement, side effects</a:t>
          </a:r>
        </a:p>
      </dgm:t>
    </dgm:pt>
    <dgm:pt modelId="{6603C2CD-0B9F-490D-BBCA-84A4CFD7111D}" type="parTrans" cxnId="{9EF55133-5AA2-471B-968D-D17F5D73BF76}">
      <dgm:prSet/>
      <dgm:spPr/>
      <dgm:t>
        <a:bodyPr/>
        <a:lstStyle/>
        <a:p>
          <a:endParaRPr lang="en-US"/>
        </a:p>
      </dgm:t>
    </dgm:pt>
    <dgm:pt modelId="{17E0C019-8893-49E6-9A77-63020EAAA748}" type="sibTrans" cxnId="{9EF55133-5AA2-471B-968D-D17F5D73BF76}">
      <dgm:prSet/>
      <dgm:spPr/>
      <dgm:t>
        <a:bodyPr/>
        <a:lstStyle/>
        <a:p>
          <a:endParaRPr lang="en-US"/>
        </a:p>
      </dgm:t>
    </dgm:pt>
    <dgm:pt modelId="{FEAFBBEE-FD5A-4B5F-84C6-3657E56760BF}">
      <dgm:prSet phldrT="[Text]"/>
      <dgm:spPr/>
      <dgm:t>
        <a:bodyPr/>
        <a:lstStyle/>
        <a:p>
          <a:r>
            <a:rPr lang="en-US" dirty="0"/>
            <a:t>Collateral is crucial</a:t>
          </a:r>
        </a:p>
      </dgm:t>
    </dgm:pt>
    <dgm:pt modelId="{DEDAFFB4-6657-4A19-97BA-B29760559B8A}" type="parTrans" cxnId="{C613AC4E-F1C7-4CBF-A7C0-561699E7C9FC}">
      <dgm:prSet/>
      <dgm:spPr/>
      <dgm:t>
        <a:bodyPr/>
        <a:lstStyle/>
        <a:p>
          <a:endParaRPr lang="en-US"/>
        </a:p>
      </dgm:t>
    </dgm:pt>
    <dgm:pt modelId="{B7D3E3B4-3D8C-4D9E-802B-A805A4F7B70A}" type="sibTrans" cxnId="{C613AC4E-F1C7-4CBF-A7C0-561699E7C9FC}">
      <dgm:prSet/>
      <dgm:spPr/>
      <dgm:t>
        <a:bodyPr/>
        <a:lstStyle/>
        <a:p>
          <a:endParaRPr lang="en-US"/>
        </a:p>
      </dgm:t>
    </dgm:pt>
    <dgm:pt modelId="{A093F5B3-31A4-4186-AD02-30432FF93AF9}">
      <dgm:prSet phldrT="[Text]"/>
      <dgm:spPr/>
      <dgm:t>
        <a:bodyPr/>
        <a:lstStyle/>
        <a:p>
          <a:r>
            <a:rPr lang="en-US" dirty="0"/>
            <a:t>Including gait, weight, feet, L&amp;S BP</a:t>
          </a:r>
        </a:p>
      </dgm:t>
    </dgm:pt>
    <dgm:pt modelId="{277A70AD-02A9-4094-95A8-6E19476735BA}" type="parTrans" cxnId="{ED8191B7-B2EB-4A80-B52F-0672083D104D}">
      <dgm:prSet/>
      <dgm:spPr/>
      <dgm:t>
        <a:bodyPr/>
        <a:lstStyle/>
        <a:p>
          <a:endParaRPr lang="en-US"/>
        </a:p>
      </dgm:t>
    </dgm:pt>
    <dgm:pt modelId="{F86E7ADD-6CE5-4832-8CFB-D690C2F0981F}" type="sibTrans" cxnId="{ED8191B7-B2EB-4A80-B52F-0672083D104D}">
      <dgm:prSet/>
      <dgm:spPr/>
      <dgm:t>
        <a:bodyPr/>
        <a:lstStyle/>
        <a:p>
          <a:endParaRPr lang="en-US"/>
        </a:p>
      </dgm:t>
    </dgm:pt>
    <dgm:pt modelId="{7C4CE29F-2812-4F07-BFE1-FAA8D70C1613}" type="pres">
      <dgm:prSet presAssocID="{77AB11B1-0262-4C45-9DD7-23A9FD1C168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3974068-9E79-4553-A69B-529E5EB5AA08}" type="pres">
      <dgm:prSet presAssocID="{77AB11B1-0262-4C45-9DD7-23A9FD1C168E}" presName="children" presStyleCnt="0"/>
      <dgm:spPr/>
    </dgm:pt>
    <dgm:pt modelId="{C229D070-B537-4F36-A7D5-C0FC14FDCDC7}" type="pres">
      <dgm:prSet presAssocID="{77AB11B1-0262-4C45-9DD7-23A9FD1C168E}" presName="child1group" presStyleCnt="0"/>
      <dgm:spPr/>
    </dgm:pt>
    <dgm:pt modelId="{CC15EE55-801E-4429-969D-F6889E35AD21}" type="pres">
      <dgm:prSet presAssocID="{77AB11B1-0262-4C45-9DD7-23A9FD1C168E}" presName="child1" presStyleLbl="bgAcc1" presStyleIdx="0" presStyleCnt="4"/>
      <dgm:spPr/>
    </dgm:pt>
    <dgm:pt modelId="{F5BF60DE-F153-47CC-9614-BAA82DA342BC}" type="pres">
      <dgm:prSet presAssocID="{77AB11B1-0262-4C45-9DD7-23A9FD1C168E}" presName="child1Text" presStyleLbl="bgAcc1" presStyleIdx="0" presStyleCnt="4">
        <dgm:presLayoutVars>
          <dgm:bulletEnabled val="1"/>
        </dgm:presLayoutVars>
      </dgm:prSet>
      <dgm:spPr/>
    </dgm:pt>
    <dgm:pt modelId="{061BD454-BAA7-4E48-8E70-B94E6A12B968}" type="pres">
      <dgm:prSet presAssocID="{77AB11B1-0262-4C45-9DD7-23A9FD1C168E}" presName="child2group" presStyleCnt="0"/>
      <dgm:spPr/>
    </dgm:pt>
    <dgm:pt modelId="{ECB165EF-893A-487F-8A84-EBE68D93FB78}" type="pres">
      <dgm:prSet presAssocID="{77AB11B1-0262-4C45-9DD7-23A9FD1C168E}" presName="child2" presStyleLbl="bgAcc1" presStyleIdx="1" presStyleCnt="4"/>
      <dgm:spPr/>
    </dgm:pt>
    <dgm:pt modelId="{36AACC17-A631-4DAE-9ADB-2C6130574A7A}" type="pres">
      <dgm:prSet presAssocID="{77AB11B1-0262-4C45-9DD7-23A9FD1C168E}" presName="child2Text" presStyleLbl="bgAcc1" presStyleIdx="1" presStyleCnt="4">
        <dgm:presLayoutVars>
          <dgm:bulletEnabled val="1"/>
        </dgm:presLayoutVars>
      </dgm:prSet>
      <dgm:spPr/>
    </dgm:pt>
    <dgm:pt modelId="{F1B79604-9E52-4FED-84A6-B914F246502D}" type="pres">
      <dgm:prSet presAssocID="{77AB11B1-0262-4C45-9DD7-23A9FD1C168E}" presName="child3group" presStyleCnt="0"/>
      <dgm:spPr/>
    </dgm:pt>
    <dgm:pt modelId="{CBD9D470-9BC5-4034-A3D9-18984163905A}" type="pres">
      <dgm:prSet presAssocID="{77AB11B1-0262-4C45-9DD7-23A9FD1C168E}" presName="child3" presStyleLbl="bgAcc1" presStyleIdx="2" presStyleCnt="4"/>
      <dgm:spPr/>
    </dgm:pt>
    <dgm:pt modelId="{3AA6564E-47DE-4AD8-B0A6-BBCF444DB80D}" type="pres">
      <dgm:prSet presAssocID="{77AB11B1-0262-4C45-9DD7-23A9FD1C168E}" presName="child3Text" presStyleLbl="bgAcc1" presStyleIdx="2" presStyleCnt="4">
        <dgm:presLayoutVars>
          <dgm:bulletEnabled val="1"/>
        </dgm:presLayoutVars>
      </dgm:prSet>
      <dgm:spPr/>
    </dgm:pt>
    <dgm:pt modelId="{4C8F5D96-C080-4878-8E8D-64BC02EBD8E8}" type="pres">
      <dgm:prSet presAssocID="{77AB11B1-0262-4C45-9DD7-23A9FD1C168E}" presName="child4group" presStyleCnt="0"/>
      <dgm:spPr/>
    </dgm:pt>
    <dgm:pt modelId="{7CB5B84E-08E1-45D9-9F28-B4E34F263C69}" type="pres">
      <dgm:prSet presAssocID="{77AB11B1-0262-4C45-9DD7-23A9FD1C168E}" presName="child4" presStyleLbl="bgAcc1" presStyleIdx="3" presStyleCnt="4"/>
      <dgm:spPr/>
    </dgm:pt>
    <dgm:pt modelId="{3FED01A8-65AB-40C3-92B1-68D75036DA82}" type="pres">
      <dgm:prSet presAssocID="{77AB11B1-0262-4C45-9DD7-23A9FD1C168E}" presName="child4Text" presStyleLbl="bgAcc1" presStyleIdx="3" presStyleCnt="4">
        <dgm:presLayoutVars>
          <dgm:bulletEnabled val="1"/>
        </dgm:presLayoutVars>
      </dgm:prSet>
      <dgm:spPr/>
    </dgm:pt>
    <dgm:pt modelId="{95EAC186-7A2C-4601-A133-DDFFC5737F34}" type="pres">
      <dgm:prSet presAssocID="{77AB11B1-0262-4C45-9DD7-23A9FD1C168E}" presName="childPlaceholder" presStyleCnt="0"/>
      <dgm:spPr/>
    </dgm:pt>
    <dgm:pt modelId="{982137FE-C77D-4D87-827E-42CA5D77B125}" type="pres">
      <dgm:prSet presAssocID="{77AB11B1-0262-4C45-9DD7-23A9FD1C168E}" presName="circle" presStyleCnt="0"/>
      <dgm:spPr/>
    </dgm:pt>
    <dgm:pt modelId="{936BD6ED-239D-44BD-A6ED-747B74B1507E}" type="pres">
      <dgm:prSet presAssocID="{77AB11B1-0262-4C45-9DD7-23A9FD1C168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FDDD6D0-6C63-4D11-ACA6-91E2C50B680C}" type="pres">
      <dgm:prSet presAssocID="{77AB11B1-0262-4C45-9DD7-23A9FD1C168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3564EAB-6241-4931-8B4E-23707743DC41}" type="pres">
      <dgm:prSet presAssocID="{77AB11B1-0262-4C45-9DD7-23A9FD1C168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026DF53-025D-46B0-9972-C328C7FE865E}" type="pres">
      <dgm:prSet presAssocID="{77AB11B1-0262-4C45-9DD7-23A9FD1C168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8C6EA65-B9BB-4F23-8DD2-5F1BE761634E}" type="pres">
      <dgm:prSet presAssocID="{77AB11B1-0262-4C45-9DD7-23A9FD1C168E}" presName="quadrantPlaceholder" presStyleCnt="0"/>
      <dgm:spPr/>
    </dgm:pt>
    <dgm:pt modelId="{BDCE25D3-398E-4CC6-800A-7F16456537EA}" type="pres">
      <dgm:prSet presAssocID="{77AB11B1-0262-4C45-9DD7-23A9FD1C168E}" presName="center1" presStyleLbl="fgShp" presStyleIdx="0" presStyleCnt="2"/>
      <dgm:spPr/>
    </dgm:pt>
    <dgm:pt modelId="{754B1697-06AF-4B0A-BDD2-0406B427BEFF}" type="pres">
      <dgm:prSet presAssocID="{77AB11B1-0262-4C45-9DD7-23A9FD1C168E}" presName="center2" presStyleLbl="fgShp" presStyleIdx="1" presStyleCnt="2"/>
      <dgm:spPr/>
    </dgm:pt>
  </dgm:ptLst>
  <dgm:cxnLst>
    <dgm:cxn modelId="{83390900-BE7F-40E4-844B-49D93D4C8CF9}" type="presOf" srcId="{A093F5B3-31A4-4186-AD02-30432FF93AF9}" destId="{CC15EE55-801E-4429-969D-F6889E35AD21}" srcOrd="0" destOrd="1" presId="urn:microsoft.com/office/officeart/2005/8/layout/cycle4"/>
    <dgm:cxn modelId="{39277704-2E09-4751-B63E-9FC3CBBC07E3}" type="presOf" srcId="{ABED12F8-157F-421F-9873-900FE05871C9}" destId="{2FDDD6D0-6C63-4D11-ACA6-91E2C50B680C}" srcOrd="0" destOrd="0" presId="urn:microsoft.com/office/officeart/2005/8/layout/cycle4"/>
    <dgm:cxn modelId="{76ABCC07-26A4-40C9-8EB1-5D7C06A89FCE}" srcId="{77AB11B1-0262-4C45-9DD7-23A9FD1C168E}" destId="{9A5C1222-FA81-4AC9-BDE1-EB5299FBE2FB}" srcOrd="2" destOrd="0" parTransId="{DE8D6802-4D97-419F-8BB3-E6B4E9C5A8E1}" sibTransId="{048379FA-B6F4-4D51-BAF3-3A7447BB3FAB}"/>
    <dgm:cxn modelId="{8716F026-EC89-493A-AB22-07E38E078CE6}" type="presOf" srcId="{77AB11B1-0262-4C45-9DD7-23A9FD1C168E}" destId="{7C4CE29F-2812-4F07-BFE1-FAA8D70C1613}" srcOrd="0" destOrd="0" presId="urn:microsoft.com/office/officeart/2005/8/layout/cycle4"/>
    <dgm:cxn modelId="{9EF55133-5AA2-471B-968D-D17F5D73BF76}" srcId="{61B52445-8C74-40B6-9245-AD1C16BCE6DB}" destId="{62B663C9-DC1A-4870-9158-782F78E65D11}" srcOrd="0" destOrd="0" parTransId="{6603C2CD-0B9F-490D-BBCA-84A4CFD7111D}" sibTransId="{17E0C019-8893-49E6-9A77-63020EAAA748}"/>
    <dgm:cxn modelId="{E490CA35-A136-4C2D-9834-F8C8BA7F967A}" srcId="{77AB11B1-0262-4C45-9DD7-23A9FD1C168E}" destId="{61B52445-8C74-40B6-9245-AD1C16BCE6DB}" srcOrd="3" destOrd="0" parTransId="{992E8B71-65D9-44A4-987C-F5AFF4CA4EC0}" sibTransId="{BA9BB029-4CA7-41A4-8614-43DB8D8F145F}"/>
    <dgm:cxn modelId="{56813741-258D-41C1-9224-436FB7F1784B}" srcId="{ABED12F8-157F-421F-9873-900FE05871C9}" destId="{EB7B33D5-9828-4FB2-AE8E-BC4F15D0D72C}" srcOrd="0" destOrd="0" parTransId="{F5B13D0F-9DD8-4732-A4F9-13658E28B310}" sibTransId="{F6461B35-C842-4E64-8CB9-118D3FDAD8B5}"/>
    <dgm:cxn modelId="{C613AC4E-F1C7-4CBF-A7C0-561699E7C9FC}" srcId="{ABED12F8-157F-421F-9873-900FE05871C9}" destId="{FEAFBBEE-FD5A-4B5F-84C6-3657E56760BF}" srcOrd="1" destOrd="0" parTransId="{DEDAFFB4-6657-4A19-97BA-B29760559B8A}" sibTransId="{B7D3E3B4-3D8C-4D9E-802B-A805A4F7B70A}"/>
    <dgm:cxn modelId="{AA081955-8239-481B-B93B-2EDC43C75A5D}" type="presOf" srcId="{A093F5B3-31A4-4186-AD02-30432FF93AF9}" destId="{F5BF60DE-F153-47CC-9614-BAA82DA342BC}" srcOrd="1" destOrd="1" presId="urn:microsoft.com/office/officeart/2005/8/layout/cycle4"/>
    <dgm:cxn modelId="{AABABA57-B2F2-4DBA-837B-47E202424B1B}" type="presOf" srcId="{62B663C9-DC1A-4870-9158-782F78E65D11}" destId="{7CB5B84E-08E1-45D9-9F28-B4E34F263C69}" srcOrd="0" destOrd="0" presId="urn:microsoft.com/office/officeart/2005/8/layout/cycle4"/>
    <dgm:cxn modelId="{F80B8B81-E9D4-4CC5-82BA-91A303F6E837}" type="presOf" srcId="{55FB1E69-B11E-4452-86AB-36694F81675F}" destId="{3AA6564E-47DE-4AD8-B0A6-BBCF444DB80D}" srcOrd="1" destOrd="0" presId="urn:microsoft.com/office/officeart/2005/8/layout/cycle4"/>
    <dgm:cxn modelId="{66B26A83-6837-4432-857C-A4BE0F9C9E39}" type="presOf" srcId="{EB7B33D5-9828-4FB2-AE8E-BC4F15D0D72C}" destId="{ECB165EF-893A-487F-8A84-EBE68D93FB78}" srcOrd="0" destOrd="0" presId="urn:microsoft.com/office/officeart/2005/8/layout/cycle4"/>
    <dgm:cxn modelId="{4EF1A7A0-2C6E-4124-8959-BBCBBC7A8048}" type="presOf" srcId="{61B52445-8C74-40B6-9245-AD1C16BCE6DB}" destId="{7026DF53-025D-46B0-9972-C328C7FE865E}" srcOrd="0" destOrd="0" presId="urn:microsoft.com/office/officeart/2005/8/layout/cycle4"/>
    <dgm:cxn modelId="{A07ADAA0-CBE6-4D3E-96E2-23CF31C58B7C}" srcId="{77AB11B1-0262-4C45-9DD7-23A9FD1C168E}" destId="{ABED12F8-157F-421F-9873-900FE05871C9}" srcOrd="1" destOrd="0" parTransId="{E829CCE0-ACB3-44B9-90CA-BFCC56189921}" sibTransId="{60BAAF61-9AC9-40C9-8C26-F3DD8BE7DD55}"/>
    <dgm:cxn modelId="{1DEDA9A5-A4C8-489B-B2D4-2A433D0B511B}" type="presOf" srcId="{9A5C1222-FA81-4AC9-BDE1-EB5299FBE2FB}" destId="{C3564EAB-6241-4931-8B4E-23707743DC41}" srcOrd="0" destOrd="0" presId="urn:microsoft.com/office/officeart/2005/8/layout/cycle4"/>
    <dgm:cxn modelId="{399EC2B4-F2E6-4979-94EF-0D9CBE5A94FD}" type="presOf" srcId="{62B663C9-DC1A-4870-9158-782F78E65D11}" destId="{3FED01A8-65AB-40C3-92B1-68D75036DA82}" srcOrd="1" destOrd="0" presId="urn:microsoft.com/office/officeart/2005/8/layout/cycle4"/>
    <dgm:cxn modelId="{ED8191B7-B2EB-4A80-B52F-0672083D104D}" srcId="{20519EAA-DDBE-46A3-9BF3-081A33315AFF}" destId="{A093F5B3-31A4-4186-AD02-30432FF93AF9}" srcOrd="1" destOrd="0" parTransId="{277A70AD-02A9-4094-95A8-6E19476735BA}" sibTransId="{F86E7ADD-6CE5-4832-8CFB-D690C2F0981F}"/>
    <dgm:cxn modelId="{F184B0B8-65EB-461E-8A80-1F62784622DE}" type="presOf" srcId="{EB7B33D5-9828-4FB2-AE8E-BC4F15D0D72C}" destId="{36AACC17-A631-4DAE-9ADB-2C6130574A7A}" srcOrd="1" destOrd="0" presId="urn:microsoft.com/office/officeart/2005/8/layout/cycle4"/>
    <dgm:cxn modelId="{C59D73C8-4662-42DD-8EA7-AE209C86A9DB}" srcId="{77AB11B1-0262-4C45-9DD7-23A9FD1C168E}" destId="{20519EAA-DDBE-46A3-9BF3-081A33315AFF}" srcOrd="0" destOrd="0" parTransId="{1B76C197-CCA5-4D30-877B-46F35DD01B1F}" sibTransId="{3664A0D7-4542-4F02-8D46-3DCBA56F325A}"/>
    <dgm:cxn modelId="{98F251D4-53B8-43A7-9093-A6FF4E949CEB}" srcId="{9A5C1222-FA81-4AC9-BDE1-EB5299FBE2FB}" destId="{55FB1E69-B11E-4452-86AB-36694F81675F}" srcOrd="0" destOrd="0" parTransId="{050F8154-7047-4EF3-B827-3FEA534F22BA}" sibTransId="{90516069-ADAB-4F07-AAD7-2585EB1F3CFA}"/>
    <dgm:cxn modelId="{81A2C9DB-8563-4895-A465-F60F5CC6AEBF}" type="presOf" srcId="{FEAFBBEE-FD5A-4B5F-84C6-3657E56760BF}" destId="{ECB165EF-893A-487F-8A84-EBE68D93FB78}" srcOrd="0" destOrd="1" presId="urn:microsoft.com/office/officeart/2005/8/layout/cycle4"/>
    <dgm:cxn modelId="{3811DADF-2495-479C-9E1D-BCC74C23D180}" srcId="{20519EAA-DDBE-46A3-9BF3-081A33315AFF}" destId="{60538C84-B03B-4FC9-8364-9F6732FE5800}" srcOrd="0" destOrd="0" parTransId="{B7AF35EB-5457-4C1E-9775-5C1D7FCAA40A}" sibTransId="{41491F81-CA73-40F3-8FD4-2FD0125A65D6}"/>
    <dgm:cxn modelId="{1E706EE0-B8C3-435B-97E3-DAEFB3EFDE07}" type="presOf" srcId="{60538C84-B03B-4FC9-8364-9F6732FE5800}" destId="{F5BF60DE-F153-47CC-9614-BAA82DA342BC}" srcOrd="1" destOrd="0" presId="urn:microsoft.com/office/officeart/2005/8/layout/cycle4"/>
    <dgm:cxn modelId="{8FF6BAED-B1A8-40F6-9B52-6A7A4C81A0DC}" type="presOf" srcId="{60538C84-B03B-4FC9-8364-9F6732FE5800}" destId="{CC15EE55-801E-4429-969D-F6889E35AD21}" srcOrd="0" destOrd="0" presId="urn:microsoft.com/office/officeart/2005/8/layout/cycle4"/>
    <dgm:cxn modelId="{C4E48CEF-5AED-41BA-9CDB-6E426E5403D4}" type="presOf" srcId="{20519EAA-DDBE-46A3-9BF3-081A33315AFF}" destId="{936BD6ED-239D-44BD-A6ED-747B74B1507E}" srcOrd="0" destOrd="0" presId="urn:microsoft.com/office/officeart/2005/8/layout/cycle4"/>
    <dgm:cxn modelId="{E14F39F6-99F3-4F52-A25C-A4DBE46C505C}" type="presOf" srcId="{55FB1E69-B11E-4452-86AB-36694F81675F}" destId="{CBD9D470-9BC5-4034-A3D9-18984163905A}" srcOrd="0" destOrd="0" presId="urn:microsoft.com/office/officeart/2005/8/layout/cycle4"/>
    <dgm:cxn modelId="{62B815FF-5520-44B1-AA4D-5775B9526D4D}" type="presOf" srcId="{FEAFBBEE-FD5A-4B5F-84C6-3657E56760BF}" destId="{36AACC17-A631-4DAE-9ADB-2C6130574A7A}" srcOrd="1" destOrd="1" presId="urn:microsoft.com/office/officeart/2005/8/layout/cycle4"/>
    <dgm:cxn modelId="{D96859DA-65EB-4B40-95FE-61690271FDD1}" type="presParOf" srcId="{7C4CE29F-2812-4F07-BFE1-FAA8D70C1613}" destId="{03974068-9E79-4553-A69B-529E5EB5AA08}" srcOrd="0" destOrd="0" presId="urn:microsoft.com/office/officeart/2005/8/layout/cycle4"/>
    <dgm:cxn modelId="{A72D2235-5CD2-46E0-8AA9-9ABD3E85E76B}" type="presParOf" srcId="{03974068-9E79-4553-A69B-529E5EB5AA08}" destId="{C229D070-B537-4F36-A7D5-C0FC14FDCDC7}" srcOrd="0" destOrd="0" presId="urn:microsoft.com/office/officeart/2005/8/layout/cycle4"/>
    <dgm:cxn modelId="{2D062C29-AE24-4205-87FF-300533E5AC34}" type="presParOf" srcId="{C229D070-B537-4F36-A7D5-C0FC14FDCDC7}" destId="{CC15EE55-801E-4429-969D-F6889E35AD21}" srcOrd="0" destOrd="0" presId="urn:microsoft.com/office/officeart/2005/8/layout/cycle4"/>
    <dgm:cxn modelId="{5BF0A782-EFA3-4409-AF69-181FABAF46CB}" type="presParOf" srcId="{C229D070-B537-4F36-A7D5-C0FC14FDCDC7}" destId="{F5BF60DE-F153-47CC-9614-BAA82DA342BC}" srcOrd="1" destOrd="0" presId="urn:microsoft.com/office/officeart/2005/8/layout/cycle4"/>
    <dgm:cxn modelId="{F7076B32-A658-4185-932F-14C94BE6D52C}" type="presParOf" srcId="{03974068-9E79-4553-A69B-529E5EB5AA08}" destId="{061BD454-BAA7-4E48-8E70-B94E6A12B968}" srcOrd="1" destOrd="0" presId="urn:microsoft.com/office/officeart/2005/8/layout/cycle4"/>
    <dgm:cxn modelId="{6F284383-65DC-403A-AE64-790E88352C0B}" type="presParOf" srcId="{061BD454-BAA7-4E48-8E70-B94E6A12B968}" destId="{ECB165EF-893A-487F-8A84-EBE68D93FB78}" srcOrd="0" destOrd="0" presId="urn:microsoft.com/office/officeart/2005/8/layout/cycle4"/>
    <dgm:cxn modelId="{2C7A3D51-4052-4E51-9826-720C1C172D09}" type="presParOf" srcId="{061BD454-BAA7-4E48-8E70-B94E6A12B968}" destId="{36AACC17-A631-4DAE-9ADB-2C6130574A7A}" srcOrd="1" destOrd="0" presId="urn:microsoft.com/office/officeart/2005/8/layout/cycle4"/>
    <dgm:cxn modelId="{4539213F-4A1C-4DDA-9D70-EDD1A75A671A}" type="presParOf" srcId="{03974068-9E79-4553-A69B-529E5EB5AA08}" destId="{F1B79604-9E52-4FED-84A6-B914F246502D}" srcOrd="2" destOrd="0" presId="urn:microsoft.com/office/officeart/2005/8/layout/cycle4"/>
    <dgm:cxn modelId="{3BEC8255-1CDF-4C45-8AD2-8A7AF052A6FC}" type="presParOf" srcId="{F1B79604-9E52-4FED-84A6-B914F246502D}" destId="{CBD9D470-9BC5-4034-A3D9-18984163905A}" srcOrd="0" destOrd="0" presId="urn:microsoft.com/office/officeart/2005/8/layout/cycle4"/>
    <dgm:cxn modelId="{786A4630-9C4B-4C13-AA06-27CC66F4E43C}" type="presParOf" srcId="{F1B79604-9E52-4FED-84A6-B914F246502D}" destId="{3AA6564E-47DE-4AD8-B0A6-BBCF444DB80D}" srcOrd="1" destOrd="0" presId="urn:microsoft.com/office/officeart/2005/8/layout/cycle4"/>
    <dgm:cxn modelId="{90E99582-F57E-4EA2-A39A-F127F5D96215}" type="presParOf" srcId="{03974068-9E79-4553-A69B-529E5EB5AA08}" destId="{4C8F5D96-C080-4878-8E8D-64BC02EBD8E8}" srcOrd="3" destOrd="0" presId="urn:microsoft.com/office/officeart/2005/8/layout/cycle4"/>
    <dgm:cxn modelId="{EB9C2C01-878D-4DA8-ACF3-A4DF85FFB62A}" type="presParOf" srcId="{4C8F5D96-C080-4878-8E8D-64BC02EBD8E8}" destId="{7CB5B84E-08E1-45D9-9F28-B4E34F263C69}" srcOrd="0" destOrd="0" presId="urn:microsoft.com/office/officeart/2005/8/layout/cycle4"/>
    <dgm:cxn modelId="{192ADEF7-71CC-4AD3-AEA0-F861A0686022}" type="presParOf" srcId="{4C8F5D96-C080-4878-8E8D-64BC02EBD8E8}" destId="{3FED01A8-65AB-40C3-92B1-68D75036DA82}" srcOrd="1" destOrd="0" presId="urn:microsoft.com/office/officeart/2005/8/layout/cycle4"/>
    <dgm:cxn modelId="{368DEB33-5743-4FC0-8CF8-D7409A43C005}" type="presParOf" srcId="{03974068-9E79-4553-A69B-529E5EB5AA08}" destId="{95EAC186-7A2C-4601-A133-DDFFC5737F34}" srcOrd="4" destOrd="0" presId="urn:microsoft.com/office/officeart/2005/8/layout/cycle4"/>
    <dgm:cxn modelId="{B9FA5400-9C1D-4950-AF79-435E525B5478}" type="presParOf" srcId="{7C4CE29F-2812-4F07-BFE1-FAA8D70C1613}" destId="{982137FE-C77D-4D87-827E-42CA5D77B125}" srcOrd="1" destOrd="0" presId="urn:microsoft.com/office/officeart/2005/8/layout/cycle4"/>
    <dgm:cxn modelId="{62F7A235-1957-4FB8-B07F-2CE52BAE2079}" type="presParOf" srcId="{982137FE-C77D-4D87-827E-42CA5D77B125}" destId="{936BD6ED-239D-44BD-A6ED-747B74B1507E}" srcOrd="0" destOrd="0" presId="urn:microsoft.com/office/officeart/2005/8/layout/cycle4"/>
    <dgm:cxn modelId="{787DCACF-C605-4F7B-B700-6F96E161924E}" type="presParOf" srcId="{982137FE-C77D-4D87-827E-42CA5D77B125}" destId="{2FDDD6D0-6C63-4D11-ACA6-91E2C50B680C}" srcOrd="1" destOrd="0" presId="urn:microsoft.com/office/officeart/2005/8/layout/cycle4"/>
    <dgm:cxn modelId="{7F2E6220-A646-4D88-B1FF-14D22614325B}" type="presParOf" srcId="{982137FE-C77D-4D87-827E-42CA5D77B125}" destId="{C3564EAB-6241-4931-8B4E-23707743DC41}" srcOrd="2" destOrd="0" presId="urn:microsoft.com/office/officeart/2005/8/layout/cycle4"/>
    <dgm:cxn modelId="{1CAE75E7-0DF0-4D14-86B7-BFCB5199D7FD}" type="presParOf" srcId="{982137FE-C77D-4D87-827E-42CA5D77B125}" destId="{7026DF53-025D-46B0-9972-C328C7FE865E}" srcOrd="3" destOrd="0" presId="urn:microsoft.com/office/officeart/2005/8/layout/cycle4"/>
    <dgm:cxn modelId="{A630E5E7-7FD1-478E-895F-B33DA4824560}" type="presParOf" srcId="{982137FE-C77D-4D87-827E-42CA5D77B125}" destId="{A8C6EA65-B9BB-4F23-8DD2-5F1BE761634E}" srcOrd="4" destOrd="0" presId="urn:microsoft.com/office/officeart/2005/8/layout/cycle4"/>
    <dgm:cxn modelId="{611FACFC-A53C-4841-BE4F-B0642B08325E}" type="presParOf" srcId="{7C4CE29F-2812-4F07-BFE1-FAA8D70C1613}" destId="{BDCE25D3-398E-4CC6-800A-7F16456537EA}" srcOrd="2" destOrd="0" presId="urn:microsoft.com/office/officeart/2005/8/layout/cycle4"/>
    <dgm:cxn modelId="{7A706BF0-3A32-4CA0-806A-97CC43192F7F}" type="presParOf" srcId="{7C4CE29F-2812-4F07-BFE1-FAA8D70C1613}" destId="{754B1697-06AF-4B0A-BDD2-0406B427BEF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424F9-6C7D-4017-9A00-C2F35E08AE45}">
      <dsp:nvSpPr>
        <dsp:cNvPr id="0" name=""/>
        <dsp:cNvSpPr/>
      </dsp:nvSpPr>
      <dsp:spPr>
        <a:xfrm>
          <a:off x="2571" y="93457"/>
          <a:ext cx="2507456" cy="6912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Before</a:t>
          </a:r>
        </a:p>
      </dsp:txBody>
      <dsp:txXfrm>
        <a:off x="2571" y="93457"/>
        <a:ext cx="2507456" cy="691200"/>
      </dsp:txXfrm>
    </dsp:sp>
    <dsp:sp modelId="{56D1133F-A1C2-47EB-AD51-43510EB1F93D}">
      <dsp:nvSpPr>
        <dsp:cNvPr id="0" name=""/>
        <dsp:cNvSpPr/>
      </dsp:nvSpPr>
      <dsp:spPr>
        <a:xfrm>
          <a:off x="2571" y="784657"/>
          <a:ext cx="2507456" cy="364784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Chest pain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Dizziness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SOB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palpitations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Focal weakness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What were they doing?</a:t>
          </a:r>
        </a:p>
      </dsp:txBody>
      <dsp:txXfrm>
        <a:off x="2571" y="784657"/>
        <a:ext cx="2507456" cy="3647847"/>
      </dsp:txXfrm>
    </dsp:sp>
    <dsp:sp modelId="{4F20E76B-1AD7-4277-9082-083E97E4A228}">
      <dsp:nvSpPr>
        <dsp:cNvPr id="0" name=""/>
        <dsp:cNvSpPr/>
      </dsp:nvSpPr>
      <dsp:spPr>
        <a:xfrm>
          <a:off x="2861071" y="93457"/>
          <a:ext cx="2507456" cy="691200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During</a:t>
          </a:r>
        </a:p>
      </dsp:txBody>
      <dsp:txXfrm>
        <a:off x="2861071" y="93457"/>
        <a:ext cx="2507456" cy="691200"/>
      </dsp:txXfrm>
    </dsp:sp>
    <dsp:sp modelId="{AD76B669-CD15-4DB0-A46F-69C60B773CC3}">
      <dsp:nvSpPr>
        <dsp:cNvPr id="0" name=""/>
        <dsp:cNvSpPr/>
      </dsp:nvSpPr>
      <dsp:spPr>
        <a:xfrm>
          <a:off x="2861071" y="784657"/>
          <a:ext cx="2507456" cy="3647847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LOC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Time on floor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Any symptoms during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Tongue biting/ limb movement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Vomiting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Amnesia</a:t>
          </a:r>
        </a:p>
      </dsp:txBody>
      <dsp:txXfrm>
        <a:off x="2861071" y="784657"/>
        <a:ext cx="2507456" cy="3647847"/>
      </dsp:txXfrm>
    </dsp:sp>
    <dsp:sp modelId="{A0F486D1-6318-4705-A82C-0D0540CC2065}">
      <dsp:nvSpPr>
        <dsp:cNvPr id="0" name=""/>
        <dsp:cNvSpPr/>
      </dsp:nvSpPr>
      <dsp:spPr>
        <a:xfrm>
          <a:off x="5719571" y="93457"/>
          <a:ext cx="2507456" cy="691200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After</a:t>
          </a:r>
        </a:p>
      </dsp:txBody>
      <dsp:txXfrm>
        <a:off x="5719571" y="93457"/>
        <a:ext cx="2507456" cy="691200"/>
      </dsp:txXfrm>
    </dsp:sp>
    <dsp:sp modelId="{EEA2A4E8-4011-4896-94ED-D97801668534}">
      <dsp:nvSpPr>
        <dsp:cNvPr id="0" name=""/>
        <dsp:cNvSpPr/>
      </dsp:nvSpPr>
      <dsp:spPr>
        <a:xfrm>
          <a:off x="5719571" y="784657"/>
          <a:ext cx="2507456" cy="364784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How long until felt normal self?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Injuries?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Head injury?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How did they get up?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/>
            <a:t>How did they call for help?</a:t>
          </a:r>
        </a:p>
      </dsp:txBody>
      <dsp:txXfrm>
        <a:off x="5719571" y="784657"/>
        <a:ext cx="2507456" cy="3647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9D470-9BC5-4034-A3D9-18984163905A}">
      <dsp:nvSpPr>
        <dsp:cNvPr id="0" name=""/>
        <dsp:cNvSpPr/>
      </dsp:nvSpPr>
      <dsp:spPr>
        <a:xfrm>
          <a:off x="5294887" y="3228412"/>
          <a:ext cx="2345347" cy="1519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Mood and cognition</a:t>
          </a:r>
        </a:p>
      </dsp:txBody>
      <dsp:txXfrm>
        <a:off x="6031864" y="3641599"/>
        <a:ext cx="1574996" cy="1072693"/>
      </dsp:txXfrm>
    </dsp:sp>
    <dsp:sp modelId="{7CB5B84E-08E1-45D9-9F28-B4E34F263C69}">
      <dsp:nvSpPr>
        <dsp:cNvPr id="0" name=""/>
        <dsp:cNvSpPr/>
      </dsp:nvSpPr>
      <dsp:spPr>
        <a:xfrm>
          <a:off x="1468269" y="3228412"/>
          <a:ext cx="2345347" cy="1519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Compliance, ability to take, requirement, side effects</a:t>
          </a:r>
        </a:p>
      </dsp:txBody>
      <dsp:txXfrm>
        <a:off x="1501642" y="3641599"/>
        <a:ext cx="1574996" cy="1072693"/>
      </dsp:txXfrm>
    </dsp:sp>
    <dsp:sp modelId="{ECB165EF-893A-487F-8A84-EBE68D93FB78}">
      <dsp:nvSpPr>
        <dsp:cNvPr id="0" name=""/>
        <dsp:cNvSpPr/>
      </dsp:nvSpPr>
      <dsp:spPr>
        <a:xfrm>
          <a:off x="5294887" y="0"/>
          <a:ext cx="2345347" cy="1519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(Often by MDT members)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Collateral is crucial</a:t>
          </a:r>
        </a:p>
      </dsp:txBody>
      <dsp:txXfrm>
        <a:off x="6031864" y="33373"/>
        <a:ext cx="1574996" cy="1072693"/>
      </dsp:txXfrm>
    </dsp:sp>
    <dsp:sp modelId="{CC15EE55-801E-4429-969D-F6889E35AD21}">
      <dsp:nvSpPr>
        <dsp:cNvPr id="0" name=""/>
        <dsp:cNvSpPr/>
      </dsp:nvSpPr>
      <dsp:spPr>
        <a:xfrm>
          <a:off x="1468269" y="0"/>
          <a:ext cx="2345347" cy="1519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all systems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Including gait, weight, feet, L&amp;S BP</a:t>
          </a:r>
        </a:p>
      </dsp:txBody>
      <dsp:txXfrm>
        <a:off x="1501642" y="33373"/>
        <a:ext cx="1574996" cy="1072693"/>
      </dsp:txXfrm>
    </dsp:sp>
    <dsp:sp modelId="{936BD6ED-239D-44BD-A6ED-747B74B1507E}">
      <dsp:nvSpPr>
        <dsp:cNvPr id="0" name=""/>
        <dsp:cNvSpPr/>
      </dsp:nvSpPr>
      <dsp:spPr>
        <a:xfrm>
          <a:off x="2451035" y="270616"/>
          <a:ext cx="2055739" cy="205573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Physical assessment</a:t>
          </a:r>
        </a:p>
      </dsp:txBody>
      <dsp:txXfrm>
        <a:off x="3053147" y="872728"/>
        <a:ext cx="1453627" cy="1453627"/>
      </dsp:txXfrm>
    </dsp:sp>
    <dsp:sp modelId="{2FDDD6D0-6C63-4D11-ACA6-91E2C50B680C}">
      <dsp:nvSpPr>
        <dsp:cNvPr id="0" name=""/>
        <dsp:cNvSpPr/>
      </dsp:nvSpPr>
      <dsp:spPr>
        <a:xfrm rot="5400000">
          <a:off x="4601728" y="270616"/>
          <a:ext cx="2055739" cy="205573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Functional, social, environmental assessment</a:t>
          </a:r>
        </a:p>
      </dsp:txBody>
      <dsp:txXfrm rot="-5400000">
        <a:off x="4601728" y="872728"/>
        <a:ext cx="1453627" cy="1453627"/>
      </dsp:txXfrm>
    </dsp:sp>
    <dsp:sp modelId="{C3564EAB-6241-4931-8B4E-23707743DC41}">
      <dsp:nvSpPr>
        <dsp:cNvPr id="0" name=""/>
        <dsp:cNvSpPr/>
      </dsp:nvSpPr>
      <dsp:spPr>
        <a:xfrm rot="10800000">
          <a:off x="4601728" y="2421309"/>
          <a:ext cx="2055739" cy="205573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Psychological components</a:t>
          </a:r>
        </a:p>
      </dsp:txBody>
      <dsp:txXfrm rot="10800000">
        <a:off x="4601728" y="2421309"/>
        <a:ext cx="1453627" cy="1453627"/>
      </dsp:txXfrm>
    </dsp:sp>
    <dsp:sp modelId="{7026DF53-025D-46B0-9972-C328C7FE865E}">
      <dsp:nvSpPr>
        <dsp:cNvPr id="0" name=""/>
        <dsp:cNvSpPr/>
      </dsp:nvSpPr>
      <dsp:spPr>
        <a:xfrm rot="16200000">
          <a:off x="2451035" y="2421309"/>
          <a:ext cx="2055739" cy="205573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Medication review</a:t>
          </a:r>
        </a:p>
      </dsp:txBody>
      <dsp:txXfrm rot="5400000">
        <a:off x="3053147" y="2421309"/>
        <a:ext cx="1453627" cy="1453627"/>
      </dsp:txXfrm>
    </dsp:sp>
    <dsp:sp modelId="{BDCE25D3-398E-4CC6-800A-7F16456537EA}">
      <dsp:nvSpPr>
        <dsp:cNvPr id="0" name=""/>
        <dsp:cNvSpPr/>
      </dsp:nvSpPr>
      <dsp:spPr>
        <a:xfrm>
          <a:off x="4199363" y="1946543"/>
          <a:ext cx="709776" cy="61719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B1697-06AF-4B0A-BDD2-0406B427BEFF}">
      <dsp:nvSpPr>
        <dsp:cNvPr id="0" name=""/>
        <dsp:cNvSpPr/>
      </dsp:nvSpPr>
      <dsp:spPr>
        <a:xfrm rot="10800000">
          <a:off x="4199363" y="2183926"/>
          <a:ext cx="709776" cy="61719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F5473-7271-413E-89C9-9E0A371DD2D2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DCB63-5F91-4606-808D-941C23D2E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60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Complex concept</a:t>
            </a:r>
          </a:p>
          <a:p>
            <a:r>
              <a:rPr lang="en-GB" dirty="0"/>
              <a:t>Highly prevalent</a:t>
            </a:r>
          </a:p>
          <a:p>
            <a:r>
              <a:rPr lang="en-GB" dirty="0"/>
              <a:t>Not a normal part of ageing</a:t>
            </a:r>
          </a:p>
          <a:p>
            <a:r>
              <a:rPr lang="en-GB" dirty="0"/>
              <a:t>Relevant to almost all specialties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A42E0-9466-40E5-B922-CE2D23D220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228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Impaired balance</a:t>
            </a:r>
          </a:p>
          <a:p>
            <a:pPr eaLnBrk="1" hangingPunct="1"/>
            <a:r>
              <a:rPr lang="en-GB" altLang="en-US" dirty="0"/>
              <a:t>Slowed reaction time</a:t>
            </a:r>
          </a:p>
          <a:p>
            <a:pPr eaLnBrk="1" hangingPunct="1"/>
            <a:r>
              <a:rPr lang="en-GB" altLang="en-US" dirty="0"/>
              <a:t>Increased sway</a:t>
            </a:r>
          </a:p>
          <a:p>
            <a:pPr eaLnBrk="1" hangingPunct="1"/>
            <a:r>
              <a:rPr lang="en-GB" altLang="en-US" dirty="0"/>
              <a:t>Reduced muscle strength</a:t>
            </a:r>
          </a:p>
          <a:p>
            <a:pPr eaLnBrk="1" hangingPunct="1"/>
            <a:r>
              <a:rPr lang="en-GB" altLang="en-US" dirty="0"/>
              <a:t>Reduced flexibility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CB63-5F91-4606-808D-941C23D2E1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49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DCB63-5F91-4606-808D-941C23D2E1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5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NNT 1/140 with </a:t>
            </a:r>
            <a:r>
              <a:rPr lang="en-GB" dirty="0" err="1"/>
              <a:t>antiplatelets</a:t>
            </a:r>
            <a:r>
              <a:rPr lang="en-GB" baseline="0" dirty="0"/>
              <a:t> to prevent stroke, 1/100 antihypertensives to prevent MI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A42E0-9466-40E5-B922-CE2D23D2209B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1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95B2-EAAC-4BEA-A564-1599CF6638B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DF8E-AC8D-4D17-A609-F7ACE5ECF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99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95B2-EAAC-4BEA-A564-1599CF6638B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DF8E-AC8D-4D17-A609-F7ACE5ECF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8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95B2-EAAC-4BEA-A564-1599CF6638B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DF8E-AC8D-4D17-A609-F7ACE5ECF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95B2-EAAC-4BEA-A564-1599CF6638B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DF8E-AC8D-4D17-A609-F7ACE5ECF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05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95B2-EAAC-4BEA-A564-1599CF6638B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DF8E-AC8D-4D17-A609-F7ACE5ECF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95B2-EAAC-4BEA-A564-1599CF6638B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DF8E-AC8D-4D17-A609-F7ACE5ECF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8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95B2-EAAC-4BEA-A564-1599CF6638B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DF8E-AC8D-4D17-A609-F7ACE5ECF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03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95B2-EAAC-4BEA-A564-1599CF6638B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DF8E-AC8D-4D17-A609-F7ACE5ECF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6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95B2-EAAC-4BEA-A564-1599CF6638B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DF8E-AC8D-4D17-A609-F7ACE5ECF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9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95B2-EAAC-4BEA-A564-1599CF6638B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DF8E-AC8D-4D17-A609-F7ACE5ECF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C95B2-EAAC-4BEA-A564-1599CF6638B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6DF8E-AC8D-4D17-A609-F7ACE5ECF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2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95B2-EAAC-4BEA-A564-1599CF6638B9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6DF8E-AC8D-4D17-A609-F7ACE5ECFEE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C:\Users\bsms9758\AppData\Local\Microsoft\Windows\Temporary Internet Files\Content.Outlook\TVXU1MJJ\BSMS_logo_2015_RGB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20584"/>
            <a:ext cx="214014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96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gs.org.uk/sites/default/files/content/resources/files/2019-02-08/BGS%20Toolkit%20-%20FINAL%20FOR%20WEB_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414592" cy="938535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GB" dirty="0"/>
              <a:t>Falls and Immobility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941168"/>
            <a:ext cx="6400800" cy="17526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GB" sz="2300" dirty="0" err="1"/>
              <a:t>Dr.</a:t>
            </a:r>
            <a:r>
              <a:rPr lang="en-GB" sz="2300" dirty="0"/>
              <a:t> Tilottama Barua</a:t>
            </a:r>
          </a:p>
          <a:p>
            <a:r>
              <a:rPr lang="en-GB" dirty="0"/>
              <a:t>Internal Medicine </a:t>
            </a:r>
            <a:r>
              <a:rPr lang="en-GB" dirty="0" err="1"/>
              <a:t>SpR</a:t>
            </a:r>
            <a:endParaRPr lang="en-GB" dirty="0"/>
          </a:p>
          <a:p>
            <a:r>
              <a:rPr lang="en-GB" dirty="0"/>
              <a:t>EDGH </a:t>
            </a:r>
          </a:p>
        </p:txBody>
      </p:sp>
      <p:pic>
        <p:nvPicPr>
          <p:cNvPr id="4" name="Picture 2" descr="Image result for comic geriatric f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24061"/>
            <a:ext cx="3575298" cy="3304442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8026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899592" y="1052736"/>
            <a:ext cx="6624736" cy="4752528"/>
          </a:xfrm>
          <a:prstGeom prst="star5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07704" y="2852936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“Multifactorial”</a:t>
            </a:r>
          </a:p>
        </p:txBody>
      </p:sp>
    </p:spTree>
    <p:extLst>
      <p:ext uri="{BB962C8B-B14F-4D97-AF65-F5344CB8AC3E}">
        <p14:creationId xmlns:p14="http://schemas.microsoft.com/office/powerpoint/2010/main" val="332698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“Mechanical” fall?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An unhelpful term</a:t>
            </a:r>
          </a:p>
          <a:p>
            <a:r>
              <a:rPr lang="en-GB" dirty="0"/>
              <a:t>Doesn’t describe what happened</a:t>
            </a:r>
          </a:p>
          <a:p>
            <a:r>
              <a:rPr lang="en-GB" dirty="0"/>
              <a:t>If truly an accident call it one</a:t>
            </a:r>
          </a:p>
          <a:p>
            <a:pPr lvl="1"/>
            <a:r>
              <a:rPr lang="en-GB" dirty="0"/>
              <a:t>Accidental fall : tripped / Slipped</a:t>
            </a:r>
          </a:p>
          <a:p>
            <a:r>
              <a:rPr lang="en-GB" dirty="0"/>
              <a:t>Otherwise try and describe:</a:t>
            </a:r>
          </a:p>
          <a:p>
            <a:pPr lvl="1"/>
            <a:r>
              <a:rPr lang="en-GB" dirty="0"/>
              <a:t>contributing factors</a:t>
            </a:r>
          </a:p>
          <a:p>
            <a:pPr lvl="2"/>
            <a:r>
              <a:rPr lang="en-GB" dirty="0"/>
              <a:t>Acute medicine  e.g. new </a:t>
            </a:r>
            <a:r>
              <a:rPr lang="en-GB" dirty="0" err="1"/>
              <a:t>doxazosin</a:t>
            </a:r>
            <a:r>
              <a:rPr lang="en-GB" dirty="0"/>
              <a:t> causing postural </a:t>
            </a:r>
            <a:r>
              <a:rPr lang="en-GB" dirty="0" err="1"/>
              <a:t>hypotentsion</a:t>
            </a:r>
            <a:endParaRPr lang="en-GB" dirty="0"/>
          </a:p>
          <a:p>
            <a:pPr lvl="2"/>
            <a:r>
              <a:rPr lang="en-GB" dirty="0"/>
              <a:t>Additional risk factors e.g. poor vision, dementia, OA both knees</a:t>
            </a:r>
          </a:p>
          <a:p>
            <a:pPr lvl="1"/>
            <a:r>
              <a:rPr lang="en-GB" dirty="0"/>
              <a:t>Consequences </a:t>
            </a:r>
          </a:p>
          <a:p>
            <a:pPr lvl="2"/>
            <a:r>
              <a:rPr lang="en-GB" dirty="0"/>
              <a:t>e.g. fractured radius limiting ability to self-care temporarily </a:t>
            </a:r>
          </a:p>
        </p:txBody>
      </p:sp>
    </p:spTree>
    <p:extLst>
      <p:ext uri="{BB962C8B-B14F-4D97-AF65-F5344CB8AC3E}">
        <p14:creationId xmlns:p14="http://schemas.microsoft.com/office/powerpoint/2010/main" val="384984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Falls and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Drugs that change your cognition/alertness</a:t>
            </a:r>
          </a:p>
          <a:p>
            <a:pPr lvl="1"/>
            <a:r>
              <a:rPr lang="en-GB" dirty="0"/>
              <a:t>Anticholinergics</a:t>
            </a:r>
          </a:p>
          <a:p>
            <a:pPr lvl="1"/>
            <a:r>
              <a:rPr lang="en-GB" dirty="0"/>
              <a:t>Benzodiazepines</a:t>
            </a:r>
          </a:p>
          <a:p>
            <a:pPr lvl="1"/>
            <a:r>
              <a:rPr lang="en-GB" dirty="0"/>
              <a:t>Z drugs</a:t>
            </a:r>
          </a:p>
          <a:p>
            <a:pPr lvl="1"/>
            <a:r>
              <a:rPr lang="en-GB" dirty="0"/>
              <a:t>Opiates </a:t>
            </a:r>
          </a:p>
          <a:p>
            <a:r>
              <a:rPr lang="en-GB" dirty="0"/>
              <a:t>Drugs that lower BP</a:t>
            </a:r>
          </a:p>
          <a:p>
            <a:pPr lvl="1"/>
            <a:r>
              <a:rPr lang="en-GB" dirty="0"/>
              <a:t>Antihypertensives/ diuretics/ vasodilators</a:t>
            </a:r>
          </a:p>
          <a:p>
            <a:pPr lvl="1"/>
            <a:r>
              <a:rPr lang="en-GB" dirty="0"/>
              <a:t>alpha-blockers</a:t>
            </a:r>
          </a:p>
          <a:p>
            <a:r>
              <a:rPr lang="en-GB" dirty="0"/>
              <a:t>Drugs that reduce muscle function </a:t>
            </a:r>
            <a:r>
              <a:rPr lang="en-GB" dirty="0" err="1"/>
              <a:t>ie</a:t>
            </a:r>
            <a:r>
              <a:rPr lang="en-GB" dirty="0"/>
              <a:t> steroids</a:t>
            </a:r>
          </a:p>
          <a:p>
            <a:r>
              <a:rPr lang="en-GB" dirty="0"/>
              <a:t>Drugs that cause hypos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09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So…. What do you NEED to do when you are on call in 8 months?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4085"/>
            <a:ext cx="8229600" cy="3273227"/>
          </a:xfrm>
        </p:spPr>
        <p:txBody>
          <a:bodyPr/>
          <a:lstStyle/>
          <a:p>
            <a:r>
              <a:rPr lang="en-GB" dirty="0"/>
              <a:t>1. What to say to the person who has bleeped you…</a:t>
            </a:r>
          </a:p>
          <a:p>
            <a:r>
              <a:rPr lang="en-GB" dirty="0"/>
              <a:t>2. What to do when you arrive…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61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“The Bleeper”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Establish any injuries/ LOC</a:t>
            </a:r>
          </a:p>
          <a:p>
            <a:r>
              <a:rPr lang="en-GB" dirty="0"/>
              <a:t>Are OBS  haemodynamically stable now/ NEWs score?</a:t>
            </a:r>
          </a:p>
          <a:p>
            <a:r>
              <a:rPr lang="en-GB" dirty="0"/>
              <a:t>Ask to do Neuro OBS every 30 minutes until you arrive and bleep sooner if any change in condition or GCS</a:t>
            </a:r>
          </a:p>
          <a:p>
            <a:r>
              <a:rPr lang="en-GB" dirty="0"/>
              <a:t>Estimate the time that you may be there (usually give in terms of 30 minute chunks)</a:t>
            </a:r>
          </a:p>
        </p:txBody>
      </p:sp>
    </p:spTree>
    <p:extLst>
      <p:ext uri="{BB962C8B-B14F-4D97-AF65-F5344CB8AC3E}">
        <p14:creationId xmlns:p14="http://schemas.microsoft.com/office/powerpoint/2010/main" val="120092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“The arrival”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7061" y="1600200"/>
            <a:ext cx="53698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68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9850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ight Arrow 6"/>
          <p:cNvSpPr/>
          <p:nvPr/>
        </p:nvSpPr>
        <p:spPr>
          <a:xfrm>
            <a:off x="611560" y="5589240"/>
            <a:ext cx="8280920" cy="79208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0058" y="580526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	Was it witnessed?? Collateral history is crucial </a:t>
            </a:r>
          </a:p>
        </p:txBody>
      </p:sp>
    </p:spTree>
    <p:extLst>
      <p:ext uri="{BB962C8B-B14F-4D97-AF65-F5344CB8AC3E}">
        <p14:creationId xmlns:p14="http://schemas.microsoft.com/office/powerpoint/2010/main" val="27614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CNS: </a:t>
            </a:r>
          </a:p>
          <a:p>
            <a:pPr lvl="1"/>
            <a:r>
              <a:rPr lang="en-GB" dirty="0"/>
              <a:t>Conscious level: GCS</a:t>
            </a:r>
          </a:p>
          <a:p>
            <a:pPr lvl="1"/>
            <a:r>
              <a:rPr lang="en-GB" dirty="0"/>
              <a:t>Confusion: AMTS</a:t>
            </a:r>
          </a:p>
          <a:p>
            <a:pPr lvl="1"/>
            <a:r>
              <a:rPr lang="en-GB" dirty="0"/>
              <a:t>Focal neurology: Pronator drift, power 4 limbs and </a:t>
            </a:r>
            <a:r>
              <a:rPr lang="en-GB" dirty="0" err="1"/>
              <a:t>plantars</a:t>
            </a:r>
            <a:endParaRPr lang="en-GB" dirty="0"/>
          </a:p>
          <a:p>
            <a:pPr lvl="1"/>
            <a:r>
              <a:rPr lang="en-GB" dirty="0"/>
              <a:t>Evidence of head injury</a:t>
            </a:r>
          </a:p>
          <a:p>
            <a:pPr marL="457200" lvl="1" indent="0">
              <a:buNone/>
            </a:pPr>
            <a:endParaRPr lang="en-GB" dirty="0"/>
          </a:p>
          <a:p>
            <a:pPr marL="0" lvl="1" indent="0">
              <a:buNone/>
            </a:pPr>
            <a:r>
              <a:rPr lang="en-GB" dirty="0"/>
              <a:t>C-Spine</a:t>
            </a:r>
          </a:p>
          <a:p>
            <a:pPr marL="0" lvl="1" indent="0">
              <a:buNone/>
            </a:pPr>
            <a:endParaRPr lang="en-GB" dirty="0"/>
          </a:p>
          <a:p>
            <a:pPr marL="0" lvl="1" indent="0">
              <a:buNone/>
            </a:pPr>
            <a:r>
              <a:rPr lang="en-GB" dirty="0"/>
              <a:t>MSK and Skin: Any injury/bruising – especially focus on hips (straight leg raise and feel over GTs)</a:t>
            </a:r>
          </a:p>
          <a:p>
            <a:pPr marL="0" lvl="1" indent="0">
              <a:buNone/>
            </a:pPr>
            <a:endParaRPr lang="en-GB" dirty="0"/>
          </a:p>
          <a:p>
            <a:pPr marL="0" lvl="1" indent="0">
              <a:buNone/>
            </a:pPr>
            <a:r>
              <a:rPr lang="en-GB" dirty="0"/>
              <a:t>Then: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CVS: Arrhythmia, murmurs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/>
              <a:t>RS: Infection or hypoxia</a:t>
            </a:r>
          </a:p>
          <a:p>
            <a:r>
              <a:rPr lang="en-GB" sz="2900" dirty="0"/>
              <a:t>GI: Constipation</a:t>
            </a:r>
          </a:p>
        </p:txBody>
      </p:sp>
    </p:spTree>
    <p:extLst>
      <p:ext uri="{BB962C8B-B14F-4D97-AF65-F5344CB8AC3E}">
        <p14:creationId xmlns:p14="http://schemas.microsoft.com/office/powerpoint/2010/main" val="1682443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Investigations as inpatient – </a:t>
            </a:r>
            <a:r>
              <a:rPr lang="en-GB" b="1" dirty="0"/>
              <a:t>only if relevant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/>
              <a:t>Bloods </a:t>
            </a:r>
          </a:p>
          <a:p>
            <a:pPr lvl="2"/>
            <a:r>
              <a:rPr lang="en-GB" dirty="0"/>
              <a:t>FBC/</a:t>
            </a:r>
            <a:r>
              <a:rPr lang="en-GB" sz="1200" dirty="0"/>
              <a:t> </a:t>
            </a:r>
            <a:r>
              <a:rPr lang="en-GB" dirty="0"/>
              <a:t>U&amp;E/ LFT / CRP</a:t>
            </a:r>
            <a:endParaRPr lang="en-GB" sz="1200" dirty="0"/>
          </a:p>
          <a:p>
            <a:pPr lvl="2"/>
            <a:r>
              <a:rPr lang="en-GB" dirty="0"/>
              <a:t>Blood cultures if temperature</a:t>
            </a:r>
            <a:endParaRPr lang="en-GB" sz="1200" dirty="0"/>
          </a:p>
          <a:p>
            <a:pPr lvl="2"/>
            <a:r>
              <a:rPr lang="en-GB" dirty="0"/>
              <a:t>(Specific in Elderly medicine: B12/Folate/ TSH/ Ca2+/ </a:t>
            </a:r>
            <a:r>
              <a:rPr lang="en-GB" dirty="0" err="1"/>
              <a:t>Vit</a:t>
            </a:r>
            <a:r>
              <a:rPr lang="en-GB" dirty="0"/>
              <a:t> D)</a:t>
            </a:r>
            <a:endParaRPr lang="en-GB" sz="1000" dirty="0"/>
          </a:p>
          <a:p>
            <a:pPr lvl="1"/>
            <a:r>
              <a:rPr lang="en-GB" dirty="0"/>
              <a:t>Urine dipstick/ M, C+S</a:t>
            </a:r>
            <a:endParaRPr lang="en-GB" sz="1400" dirty="0"/>
          </a:p>
          <a:p>
            <a:pPr lvl="1"/>
            <a:r>
              <a:rPr lang="en-GB" dirty="0"/>
              <a:t>ECG: arrhythmias, ischaemia</a:t>
            </a:r>
            <a:endParaRPr lang="en-GB" sz="1400" dirty="0"/>
          </a:p>
          <a:p>
            <a:pPr lvl="1"/>
            <a:r>
              <a:rPr lang="en-GB" dirty="0"/>
              <a:t>Imaging</a:t>
            </a:r>
            <a:endParaRPr lang="en-GB" sz="1400" dirty="0"/>
          </a:p>
          <a:p>
            <a:pPr lvl="2"/>
            <a:r>
              <a:rPr lang="en-GB" dirty="0"/>
              <a:t>XR: AP and Lateral of anything tender</a:t>
            </a:r>
          </a:p>
          <a:p>
            <a:pPr lvl="2"/>
            <a:r>
              <a:rPr lang="en-GB" dirty="0"/>
              <a:t>CXR: Infection, malignancy</a:t>
            </a:r>
            <a:endParaRPr lang="en-GB" sz="1200" dirty="0"/>
          </a:p>
          <a:p>
            <a:pPr lvl="2"/>
            <a:r>
              <a:rPr lang="en-GB" dirty="0"/>
              <a:t>CT: As per NICE Guidelines</a:t>
            </a:r>
            <a:endParaRPr lang="en-GB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355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500" dirty="0"/>
              <a:t>Bedside:</a:t>
            </a:r>
          </a:p>
          <a:p>
            <a:pPr lvl="1"/>
            <a:r>
              <a:rPr lang="en-GB" sz="1500" dirty="0"/>
              <a:t>ECG – Sinus tachycardia – normal otherwise </a:t>
            </a:r>
          </a:p>
          <a:p>
            <a:pPr lvl="1"/>
            <a:r>
              <a:rPr lang="en-GB" sz="1500" dirty="0"/>
              <a:t>Cap glucose – needed for all falls  – glucose acceptable</a:t>
            </a:r>
          </a:p>
          <a:p>
            <a:pPr lvl="1"/>
            <a:r>
              <a:rPr lang="en-GB" sz="1500" dirty="0"/>
              <a:t>Urine dip – possibly for blood (myoglobin) in rhabdomyolysis</a:t>
            </a:r>
          </a:p>
          <a:p>
            <a:r>
              <a:rPr lang="en-GB" sz="1500" dirty="0"/>
              <a:t>Bloods: </a:t>
            </a:r>
          </a:p>
          <a:p>
            <a:pPr lvl="1"/>
            <a:r>
              <a:rPr lang="en-GB" sz="1500" dirty="0"/>
              <a:t>FBC –white cells/</a:t>
            </a:r>
            <a:r>
              <a:rPr lang="en-GB" sz="1500" dirty="0" err="1"/>
              <a:t>neut</a:t>
            </a:r>
            <a:r>
              <a:rPr lang="en-GB" sz="1500" dirty="0"/>
              <a:t> for diarrhoea, Hb for tachycardia</a:t>
            </a:r>
          </a:p>
          <a:p>
            <a:pPr lvl="1"/>
            <a:r>
              <a:rPr lang="en-GB" sz="1500" dirty="0"/>
              <a:t>U&amp;E – creatinine – AKI? Na/K – loss in diarrhoea, Urea –dehydration </a:t>
            </a:r>
          </a:p>
          <a:p>
            <a:pPr lvl="1"/>
            <a:r>
              <a:rPr lang="en-GB" sz="1500" dirty="0"/>
              <a:t>CRP – infection/inflammation </a:t>
            </a:r>
          </a:p>
          <a:p>
            <a:pPr lvl="1"/>
            <a:r>
              <a:rPr lang="en-GB" sz="1500" dirty="0"/>
              <a:t>VBG – pH for acidosis </a:t>
            </a:r>
          </a:p>
          <a:p>
            <a:pPr lvl="1"/>
            <a:r>
              <a:rPr lang="en-GB" sz="1500" dirty="0" err="1"/>
              <a:t>Creatine</a:t>
            </a:r>
            <a:r>
              <a:rPr lang="en-GB" sz="1500" dirty="0"/>
              <a:t> kinase (CK) –? rhabdomyolysis</a:t>
            </a:r>
          </a:p>
          <a:p>
            <a:pPr lvl="1"/>
            <a:r>
              <a:rPr lang="en-GB" sz="1500" dirty="0"/>
              <a:t>LFT – metabolic state for drugs, </a:t>
            </a:r>
          </a:p>
          <a:p>
            <a:pPr lvl="1"/>
            <a:r>
              <a:rPr lang="en-GB" sz="1500" dirty="0"/>
              <a:t>TFT</a:t>
            </a:r>
          </a:p>
          <a:p>
            <a:pPr lvl="1"/>
            <a:r>
              <a:rPr lang="en-GB" sz="1500" dirty="0"/>
              <a:t>Microbiology:</a:t>
            </a:r>
          </a:p>
          <a:p>
            <a:pPr lvl="1"/>
            <a:r>
              <a:rPr lang="en-GB" sz="1500" dirty="0"/>
              <a:t>M C and S if needed</a:t>
            </a:r>
          </a:p>
          <a:p>
            <a:r>
              <a:rPr lang="en-GB" sz="1500" dirty="0"/>
              <a:t>Imaging/special tests: </a:t>
            </a:r>
          </a:p>
          <a:p>
            <a:pPr lvl="1"/>
            <a:r>
              <a:rPr lang="en-GB" sz="1500" dirty="0"/>
              <a:t>AP and lateral if needed</a:t>
            </a:r>
          </a:p>
        </p:txBody>
      </p:sp>
    </p:spTree>
    <p:extLst>
      <p:ext uri="{BB962C8B-B14F-4D97-AF65-F5344CB8AC3E}">
        <p14:creationId xmlns:p14="http://schemas.microsoft.com/office/powerpoint/2010/main" val="409543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Please join in!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131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NICE Guidelines CT 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If head injury: </a:t>
            </a:r>
          </a:p>
          <a:p>
            <a:pPr lvl="1"/>
            <a:r>
              <a:rPr lang="en-GB" dirty="0"/>
              <a:t>Within 1 hour: </a:t>
            </a:r>
          </a:p>
          <a:p>
            <a:pPr lvl="2"/>
            <a:r>
              <a:rPr lang="en-GB" dirty="0"/>
              <a:t>Glasgow Coma Scale (GCS) &lt;13 when first assessed or GCS &lt;15 two hours after injury</a:t>
            </a:r>
          </a:p>
          <a:p>
            <a:pPr lvl="2"/>
            <a:r>
              <a:rPr lang="en-GB" dirty="0"/>
              <a:t>Suspected open or depressed skull fracture</a:t>
            </a:r>
          </a:p>
          <a:p>
            <a:pPr lvl="2"/>
            <a:r>
              <a:rPr lang="en-GB" dirty="0"/>
              <a:t>Post-traumatic seizure</a:t>
            </a:r>
          </a:p>
          <a:p>
            <a:pPr lvl="2"/>
            <a:r>
              <a:rPr lang="en-GB" dirty="0"/>
              <a:t>Focal neurological deficit</a:t>
            </a:r>
          </a:p>
          <a:p>
            <a:pPr lvl="2"/>
            <a:r>
              <a:rPr lang="en-GB" dirty="0"/>
              <a:t>&gt;1 episode of vomiting</a:t>
            </a:r>
          </a:p>
          <a:p>
            <a:pPr lvl="1"/>
            <a:r>
              <a:rPr lang="en-GB" dirty="0"/>
              <a:t>Within 8 hours:</a:t>
            </a:r>
          </a:p>
          <a:p>
            <a:pPr lvl="2"/>
            <a:r>
              <a:rPr lang="en-GB" dirty="0"/>
              <a:t>All patients with a coagulopathy or on oral anticoagulants</a:t>
            </a:r>
          </a:p>
        </p:txBody>
      </p:sp>
    </p:spTree>
    <p:extLst>
      <p:ext uri="{BB962C8B-B14F-4D97-AF65-F5344CB8AC3E}">
        <p14:creationId xmlns:p14="http://schemas.microsoft.com/office/powerpoint/2010/main" val="2915710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Short-term</a:t>
            </a:r>
          </a:p>
          <a:p>
            <a:pPr lvl="1"/>
            <a:r>
              <a:rPr lang="en-GB" dirty="0"/>
              <a:t>Analgesics</a:t>
            </a:r>
          </a:p>
          <a:p>
            <a:pPr lvl="1"/>
            <a:r>
              <a:rPr lang="en-GB" dirty="0"/>
              <a:t>Supportive therapy: hydration, bowels</a:t>
            </a:r>
          </a:p>
          <a:p>
            <a:pPr lvl="1"/>
            <a:r>
              <a:rPr lang="en-GB" dirty="0"/>
              <a:t>Treat underlying cause </a:t>
            </a:r>
            <a:r>
              <a:rPr lang="en-GB" dirty="0" err="1"/>
              <a:t>eg</a:t>
            </a:r>
            <a:r>
              <a:rPr lang="en-GB" dirty="0"/>
              <a:t> antibiotics, slow heart rate </a:t>
            </a:r>
            <a:r>
              <a:rPr lang="en-GB" dirty="0" err="1"/>
              <a:t>etc</a:t>
            </a:r>
            <a:endParaRPr lang="en-GB" dirty="0"/>
          </a:p>
          <a:p>
            <a:pPr lvl="1"/>
            <a:r>
              <a:rPr lang="en-GB" dirty="0"/>
              <a:t>Ask for L+S BP </a:t>
            </a:r>
          </a:p>
          <a:p>
            <a:pPr lvl="1"/>
            <a:r>
              <a:rPr lang="en-GB" dirty="0"/>
              <a:t>If head injury or LOC: </a:t>
            </a:r>
          </a:p>
          <a:p>
            <a:pPr lvl="2"/>
            <a:r>
              <a:rPr lang="en-GB" dirty="0"/>
              <a:t>GCS 15: Every 30 mins for 2 hours, then 1hrly for 4 hours then every 2 hours “4,4,2”</a:t>
            </a:r>
          </a:p>
          <a:p>
            <a:pPr lvl="2"/>
            <a:r>
              <a:rPr lang="en-GB" dirty="0"/>
              <a:t>If GCS &lt;15: Every 30 minutes</a:t>
            </a:r>
          </a:p>
        </p:txBody>
      </p:sp>
    </p:spTree>
    <p:extLst>
      <p:ext uri="{BB962C8B-B14F-4D97-AF65-F5344CB8AC3E}">
        <p14:creationId xmlns:p14="http://schemas.microsoft.com/office/powerpoint/2010/main" val="2719245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Long-term: </a:t>
            </a:r>
          </a:p>
          <a:p>
            <a:pPr lvl="1"/>
            <a:r>
              <a:rPr lang="en-GB" dirty="0"/>
              <a:t>MDT input</a:t>
            </a:r>
          </a:p>
          <a:p>
            <a:pPr lvl="1"/>
            <a:r>
              <a:rPr lang="en-GB" dirty="0"/>
              <a:t>Review drug chart for offending meds</a:t>
            </a:r>
          </a:p>
          <a:p>
            <a:pPr lvl="1"/>
            <a:r>
              <a:rPr lang="en-GB" dirty="0"/>
              <a:t>Outpatient falls clinic or community team</a:t>
            </a:r>
          </a:p>
          <a:p>
            <a:pPr lvl="1"/>
            <a:r>
              <a:rPr lang="en-GB" dirty="0"/>
              <a:t>Bone protection/</a:t>
            </a:r>
            <a:r>
              <a:rPr lang="en-GB" dirty="0" err="1"/>
              <a:t>Frax</a:t>
            </a:r>
            <a:r>
              <a:rPr lang="en-GB" dirty="0"/>
              <a:t> scores</a:t>
            </a:r>
          </a:p>
          <a:p>
            <a:pPr lvl="1"/>
            <a:r>
              <a:rPr lang="en-GB" dirty="0"/>
              <a:t>Consider Other tests to fully investigate why fell: </a:t>
            </a:r>
          </a:p>
          <a:p>
            <a:pPr lvl="2"/>
            <a:r>
              <a:rPr lang="en-GB" dirty="0"/>
              <a:t>Echo</a:t>
            </a:r>
          </a:p>
          <a:p>
            <a:pPr lvl="2"/>
            <a:r>
              <a:rPr lang="en-GB" dirty="0"/>
              <a:t>24hr tape</a:t>
            </a:r>
          </a:p>
          <a:p>
            <a:pPr lvl="2"/>
            <a:r>
              <a:rPr lang="en-GB" dirty="0"/>
              <a:t>Tilt table </a:t>
            </a:r>
            <a:r>
              <a:rPr lang="en-GB" dirty="0" err="1"/>
              <a:t>etc</a:t>
            </a:r>
            <a:endParaRPr lang="en-GB" dirty="0"/>
          </a:p>
          <a:p>
            <a:pPr lvl="2"/>
            <a:r>
              <a:rPr lang="en-GB" dirty="0"/>
              <a:t>Review drug chart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41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Documenting your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“Imp: Fall likely due to …. No injury sustained</a:t>
            </a:r>
          </a:p>
          <a:p>
            <a:r>
              <a:rPr lang="en-GB" dirty="0"/>
              <a:t>Plan:</a:t>
            </a:r>
          </a:p>
          <a:p>
            <a:pPr lvl="1"/>
            <a:r>
              <a:rPr lang="en-GB" dirty="0"/>
              <a:t>L+S BP</a:t>
            </a:r>
          </a:p>
          <a:p>
            <a:pPr lvl="1"/>
            <a:r>
              <a:rPr lang="en-GB" dirty="0"/>
              <a:t>Analgesics</a:t>
            </a:r>
          </a:p>
          <a:p>
            <a:pPr lvl="1"/>
            <a:r>
              <a:rPr lang="en-GB" dirty="0"/>
              <a:t>Neuro OBS  every 30 minutes for 2h, hourly for 4 h</a:t>
            </a:r>
          </a:p>
          <a:p>
            <a:pPr lvl="2"/>
            <a:r>
              <a:rPr lang="en-GB" dirty="0"/>
              <a:t>Bleep if any concerns or change in GCS by &gt;1</a:t>
            </a:r>
          </a:p>
          <a:p>
            <a:pPr lvl="1"/>
            <a:r>
              <a:rPr lang="en-GB" dirty="0"/>
              <a:t>Aim to move closer to nursing station/ use non slip socks </a:t>
            </a:r>
            <a:r>
              <a:rPr lang="en-GB" dirty="0" err="1"/>
              <a:t>etc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“Team to consider……”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891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summarise for your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 clear plans over the phone and documenting</a:t>
            </a:r>
          </a:p>
          <a:p>
            <a:r>
              <a:rPr lang="en-GB" dirty="0"/>
              <a:t>Specifically remember neck, neuro and hips</a:t>
            </a:r>
          </a:p>
          <a:p>
            <a:r>
              <a:rPr lang="en-GB" dirty="0"/>
              <a:t>Follow NICE guidelines if head injury</a:t>
            </a:r>
          </a:p>
          <a:p>
            <a:r>
              <a:rPr lang="en-GB" dirty="0"/>
              <a:t>Neuro OBS “4,4,2”</a:t>
            </a:r>
          </a:p>
        </p:txBody>
      </p:sp>
    </p:spTree>
    <p:extLst>
      <p:ext uri="{BB962C8B-B14F-4D97-AF65-F5344CB8AC3E}">
        <p14:creationId xmlns:p14="http://schemas.microsoft.com/office/powerpoint/2010/main" val="3497513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785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Case 1 together) Jean </a:t>
            </a:r>
            <a:r>
              <a:rPr lang="en-GB" dirty="0" err="1"/>
              <a:t>Jowers</a:t>
            </a:r>
            <a:r>
              <a:rPr lang="en-GB" dirty="0"/>
              <a:t>, admitted via ambulance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2125266"/>
            <a:ext cx="8119814" cy="360878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88 year old female. </a:t>
            </a:r>
          </a:p>
          <a:p>
            <a:r>
              <a:rPr lang="en-GB" dirty="0"/>
              <a:t>Ambulanced arrival at personal residence 13:00</a:t>
            </a:r>
          </a:p>
          <a:p>
            <a:r>
              <a:rPr lang="en-GB" dirty="0"/>
              <a:t>Patient laying on bathroom floor, carer present, no evidence of injury but diarrhoea noted on floor and clothing. Able to stand with assistance of two. Clothes changed.  </a:t>
            </a:r>
          </a:p>
          <a:p>
            <a:r>
              <a:rPr lang="en-GB" dirty="0"/>
              <a:t>BG: hypertension, early Alzheimer’s dementia, Right #NOF 6/52 ago</a:t>
            </a:r>
          </a:p>
          <a:p>
            <a:r>
              <a:rPr lang="en-GB" dirty="0"/>
              <a:t>Community DNACPR form </a:t>
            </a:r>
          </a:p>
          <a:p>
            <a:r>
              <a:rPr lang="en-GB" dirty="0"/>
              <a:t>Observations: </a:t>
            </a:r>
          </a:p>
          <a:p>
            <a:pPr lvl="1"/>
            <a:r>
              <a:rPr lang="en-GB" dirty="0"/>
              <a:t>RR 24, O</a:t>
            </a:r>
            <a:r>
              <a:rPr lang="en-GB" sz="1500" dirty="0"/>
              <a:t>2</a:t>
            </a:r>
            <a:r>
              <a:rPr lang="en-GB" dirty="0"/>
              <a:t> </a:t>
            </a:r>
            <a:r>
              <a:rPr lang="en-GB" dirty="0" err="1"/>
              <a:t>sats</a:t>
            </a:r>
            <a:r>
              <a:rPr lang="en-GB" dirty="0"/>
              <a:t> 99 on air, HR 100, BP 101/70, temp 37.0, Alert, CBG 5.0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48" y="934339"/>
            <a:ext cx="1587902" cy="11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76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would you like to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50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Clerking: PC = Fall and diarrhoea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/>
              <a:t>When?</a:t>
            </a:r>
          </a:p>
          <a:p>
            <a:r>
              <a:rPr lang="en-GB" dirty="0"/>
              <a:t>9am needed to open bowels – got up from chair and walked to toilet</a:t>
            </a:r>
          </a:p>
          <a:p>
            <a:pPr marL="0" indent="0">
              <a:buNone/>
            </a:pPr>
            <a:r>
              <a:rPr lang="en-GB" b="1" dirty="0"/>
              <a:t>What?</a:t>
            </a:r>
          </a:p>
          <a:p>
            <a:r>
              <a:rPr lang="en-GB" dirty="0"/>
              <a:t>Before:</a:t>
            </a:r>
          </a:p>
          <a:p>
            <a:r>
              <a:rPr lang="en-GB" dirty="0"/>
              <a:t>Felt lightheaded and legs gave way</a:t>
            </a:r>
          </a:p>
          <a:p>
            <a:r>
              <a:rPr lang="en-GB" dirty="0"/>
              <a:t>Fell onto bathroom floor.  </a:t>
            </a:r>
          </a:p>
          <a:p>
            <a:pPr lvl="1"/>
            <a:r>
              <a:rPr lang="en-GB" dirty="0"/>
              <a:t>, no CP, palp, SOB, </a:t>
            </a:r>
          </a:p>
          <a:p>
            <a:pPr lvl="1"/>
            <a:r>
              <a:rPr lang="en-GB" dirty="0"/>
              <a:t>legs felt wobbly, no unilateral weakness/vertigo</a:t>
            </a:r>
          </a:p>
          <a:p>
            <a:r>
              <a:rPr lang="en-GB" dirty="0"/>
              <a:t>During: </a:t>
            </a:r>
          </a:p>
          <a:p>
            <a:pPr lvl="1"/>
            <a:r>
              <a:rPr lang="en-GB" dirty="0"/>
              <a:t>No trip or slip </a:t>
            </a:r>
          </a:p>
          <a:p>
            <a:pPr lvl="1"/>
            <a:r>
              <a:rPr lang="en-GB" dirty="0"/>
              <a:t>No LOC, saw self fall to ground. </a:t>
            </a:r>
          </a:p>
          <a:p>
            <a:r>
              <a:rPr lang="en-GB" dirty="0"/>
              <a:t>After:</a:t>
            </a:r>
          </a:p>
          <a:p>
            <a:pPr lvl="1"/>
            <a:r>
              <a:rPr lang="en-GB" dirty="0"/>
              <a:t>Could not get up </a:t>
            </a:r>
          </a:p>
          <a:p>
            <a:pPr lvl="1"/>
            <a:r>
              <a:rPr lang="en-GB" dirty="0"/>
              <a:t>Bowels opened, and two further times</a:t>
            </a:r>
          </a:p>
          <a:p>
            <a:pPr lvl="1"/>
            <a:r>
              <a:rPr lang="en-GB" dirty="0"/>
              <a:t>No urinary incontinence, tongue bite</a:t>
            </a:r>
          </a:p>
          <a:p>
            <a:pPr lvl="1"/>
            <a:r>
              <a:rPr lang="en-GB" dirty="0"/>
              <a:t>No head, joint, back injury</a:t>
            </a:r>
          </a:p>
          <a:p>
            <a:pPr lvl="1"/>
            <a:r>
              <a:rPr lang="en-GB" dirty="0"/>
              <a:t>On floor until carer arrived at 12pm, no </a:t>
            </a:r>
            <a:r>
              <a:rPr lang="en-GB" dirty="0" err="1"/>
              <a:t>careline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664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599" y="1146008"/>
            <a:ext cx="4363252" cy="4754297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/>
              <a:t>PMHx</a:t>
            </a:r>
            <a:r>
              <a:rPr lang="en-GB" dirty="0"/>
              <a:t>:</a:t>
            </a:r>
          </a:p>
          <a:p>
            <a:pPr lvl="1"/>
            <a:r>
              <a:rPr lang="en-GB" sz="1950" dirty="0"/>
              <a:t>Hypertension</a:t>
            </a:r>
          </a:p>
          <a:p>
            <a:pPr lvl="1"/>
            <a:r>
              <a:rPr lang="en-GB" sz="1950" dirty="0"/>
              <a:t>Alzheimer’s dementia</a:t>
            </a:r>
          </a:p>
          <a:p>
            <a:pPr lvl="1"/>
            <a:r>
              <a:rPr lang="en-GB" sz="1950" dirty="0"/>
              <a:t>Right #NOF – operated 6/52 ago</a:t>
            </a:r>
          </a:p>
          <a:p>
            <a:pPr lvl="1"/>
            <a:r>
              <a:rPr lang="en-GB" sz="1950" dirty="0"/>
              <a:t>Diverticular disease</a:t>
            </a:r>
          </a:p>
          <a:p>
            <a:endParaRPr lang="en-GB" dirty="0"/>
          </a:p>
          <a:p>
            <a:r>
              <a:rPr lang="en-GB" dirty="0"/>
              <a:t>Drug history: </a:t>
            </a:r>
          </a:p>
          <a:p>
            <a:pPr lvl="1"/>
            <a:r>
              <a:rPr lang="en-GB" sz="1950" dirty="0" err="1"/>
              <a:t>Indapamide</a:t>
            </a:r>
            <a:r>
              <a:rPr lang="en-GB" sz="1950" dirty="0"/>
              <a:t> 2.5mg OM </a:t>
            </a:r>
          </a:p>
          <a:p>
            <a:pPr lvl="1"/>
            <a:r>
              <a:rPr lang="en-GB" sz="1950" dirty="0"/>
              <a:t>Donepezil 10mg OM</a:t>
            </a:r>
          </a:p>
          <a:p>
            <a:pPr lvl="1"/>
            <a:r>
              <a:rPr lang="en-GB" sz="1950" dirty="0"/>
              <a:t>Morphine Sulphate MR 10mg BD</a:t>
            </a:r>
          </a:p>
          <a:p>
            <a:pPr lvl="1"/>
            <a:r>
              <a:rPr lang="en-GB" sz="1950" dirty="0"/>
              <a:t>Paracetamol 500mg QDS</a:t>
            </a:r>
          </a:p>
          <a:p>
            <a:pPr lvl="1"/>
            <a:r>
              <a:rPr lang="en-GB" sz="1950" dirty="0" err="1"/>
              <a:t>Macrogol</a:t>
            </a:r>
            <a:r>
              <a:rPr lang="en-GB" sz="1950" dirty="0"/>
              <a:t> 2 sachets at night</a:t>
            </a:r>
          </a:p>
          <a:p>
            <a:pPr lvl="1"/>
            <a:r>
              <a:rPr lang="en-GB" sz="1950" dirty="0"/>
              <a:t>Senna 15mg ON PRN</a:t>
            </a:r>
          </a:p>
          <a:p>
            <a:pPr lvl="1"/>
            <a:r>
              <a:rPr lang="en-GB" sz="1950" i="1" dirty="0"/>
              <a:t>No recent changes</a:t>
            </a:r>
          </a:p>
          <a:p>
            <a:pPr lvl="1"/>
            <a:endParaRPr lang="en-GB" sz="1950" i="1" dirty="0"/>
          </a:p>
          <a:p>
            <a:r>
              <a:rPr lang="en-GB" dirty="0"/>
              <a:t>Allergies: None</a:t>
            </a:r>
            <a:endParaRPr lang="en-GB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369" y="1146008"/>
            <a:ext cx="4293469" cy="475429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900" dirty="0"/>
          </a:p>
          <a:p>
            <a:r>
              <a:rPr lang="en-GB" dirty="0"/>
              <a:t>Family </a:t>
            </a:r>
            <a:r>
              <a:rPr lang="en-GB" dirty="0" err="1"/>
              <a:t>Hx</a:t>
            </a:r>
            <a:r>
              <a:rPr lang="en-GB" dirty="0"/>
              <a:t>: Nil of note </a:t>
            </a:r>
          </a:p>
          <a:p>
            <a:pPr marL="0" indent="0">
              <a:buNone/>
            </a:pPr>
            <a:endParaRPr lang="en-GB" sz="900" dirty="0"/>
          </a:p>
          <a:p>
            <a:r>
              <a:rPr lang="en-GB" dirty="0"/>
              <a:t>Social </a:t>
            </a:r>
            <a:r>
              <a:rPr lang="en-GB" dirty="0" err="1"/>
              <a:t>Hx</a:t>
            </a:r>
            <a:r>
              <a:rPr lang="en-GB" dirty="0"/>
              <a:t>:</a:t>
            </a:r>
          </a:p>
          <a:p>
            <a:pPr lvl="1"/>
            <a:r>
              <a:rPr lang="en-GB" sz="1950" dirty="0"/>
              <a:t>Retired secretary</a:t>
            </a:r>
          </a:p>
          <a:p>
            <a:pPr lvl="1"/>
            <a:r>
              <a:rPr lang="en-GB" sz="1950" dirty="0"/>
              <a:t>Sheltered flat, ground floor</a:t>
            </a:r>
          </a:p>
          <a:p>
            <a:pPr lvl="1"/>
            <a:r>
              <a:rPr lang="en-GB" sz="1950" dirty="0"/>
              <a:t>Interim TDS POC since hip #</a:t>
            </a:r>
          </a:p>
          <a:p>
            <a:pPr lvl="2"/>
            <a:r>
              <a:rPr lang="en-GB" sz="1800" dirty="0"/>
              <a:t>morning wash &amp; dress, midday meal and call at bedtime</a:t>
            </a:r>
          </a:p>
          <a:p>
            <a:pPr lvl="1"/>
            <a:r>
              <a:rPr lang="en-GB" sz="1950" dirty="0"/>
              <a:t>Daughter local and helps</a:t>
            </a:r>
          </a:p>
          <a:p>
            <a:pPr lvl="1"/>
            <a:r>
              <a:rPr lang="en-GB" sz="1950" dirty="0"/>
              <a:t>Mostly continent, pads at night (urine)</a:t>
            </a:r>
          </a:p>
          <a:p>
            <a:pPr lvl="1"/>
            <a:r>
              <a:rPr lang="en-GB" sz="1950" dirty="0"/>
              <a:t>Flat bound</a:t>
            </a:r>
          </a:p>
          <a:p>
            <a:pPr lvl="1"/>
            <a:r>
              <a:rPr lang="en-GB" sz="1950" dirty="0"/>
              <a:t>Zimmer frame mobility – 1 prior fall</a:t>
            </a:r>
          </a:p>
          <a:p>
            <a:pPr lvl="1"/>
            <a:r>
              <a:rPr lang="en-GB" sz="1950" dirty="0"/>
              <a:t>Never smoked</a:t>
            </a:r>
          </a:p>
          <a:p>
            <a:pPr lvl="1"/>
            <a:r>
              <a:rPr lang="en-GB" sz="1950" dirty="0"/>
              <a:t>No alcohol </a:t>
            </a:r>
          </a:p>
          <a:p>
            <a:pPr lvl="1"/>
            <a:endParaRPr lang="en-GB" dirty="0"/>
          </a:p>
          <a:p>
            <a:r>
              <a:rPr lang="en-GB" dirty="0"/>
              <a:t>System review:</a:t>
            </a:r>
          </a:p>
          <a:p>
            <a:pPr lvl="1"/>
            <a:r>
              <a:rPr lang="en-GB" dirty="0"/>
              <a:t>No new findings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0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 lnSpcReduction="10000"/>
          </a:bodyPr>
          <a:lstStyle/>
          <a:p>
            <a:r>
              <a:rPr lang="en-GB" dirty="0"/>
              <a:t>Introductions to topics (frailty, immobility, falls + others)</a:t>
            </a:r>
          </a:p>
          <a:p>
            <a:r>
              <a:rPr lang="en-GB" dirty="0"/>
              <a:t>4 cases - </a:t>
            </a:r>
          </a:p>
          <a:p>
            <a:pPr lvl="1"/>
            <a:r>
              <a:rPr lang="en-GB" dirty="0"/>
              <a:t>1 work through together</a:t>
            </a:r>
          </a:p>
          <a:p>
            <a:pPr lvl="1"/>
            <a:r>
              <a:rPr lang="en-GB" dirty="0"/>
              <a:t>1 work through in pairs</a:t>
            </a:r>
          </a:p>
          <a:p>
            <a:pPr lvl="1"/>
            <a:r>
              <a:rPr lang="en-GB" dirty="0"/>
              <a:t>1 work through alone</a:t>
            </a:r>
          </a:p>
          <a:p>
            <a:r>
              <a:rPr lang="en-GB" dirty="0"/>
              <a:t>Time for questions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Need pen and paper/computer to write notes</a:t>
            </a:r>
          </a:p>
        </p:txBody>
      </p:sp>
    </p:spTree>
    <p:extLst>
      <p:ext uri="{BB962C8B-B14F-4D97-AF65-F5344CB8AC3E}">
        <p14:creationId xmlns:p14="http://schemas.microsoft.com/office/powerpoint/2010/main" val="2162108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will your examination focus on to rule in/out differentials?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777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87" y="1082604"/>
            <a:ext cx="7886700" cy="224264"/>
          </a:xfrm>
        </p:spPr>
        <p:txBody>
          <a:bodyPr>
            <a:normAutofit fontScale="90000"/>
          </a:bodyPr>
          <a:lstStyle/>
          <a:p>
            <a:r>
              <a:rPr lang="en-GB" dirty="0"/>
              <a:t>On examination: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80" y="1571924"/>
            <a:ext cx="4066980" cy="51694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1800" dirty="0"/>
              <a:t>Observations: </a:t>
            </a:r>
            <a:r>
              <a:rPr lang="en-GB" sz="1800" b="1" dirty="0"/>
              <a:t>NEWS = 3</a:t>
            </a:r>
          </a:p>
          <a:p>
            <a:r>
              <a:rPr lang="en-GB" sz="1500" dirty="0"/>
              <a:t>RR 24 	</a:t>
            </a:r>
            <a:r>
              <a:rPr lang="en-GB" sz="1500" dirty="0" err="1"/>
              <a:t>Sats</a:t>
            </a:r>
            <a:r>
              <a:rPr lang="en-GB" sz="1500" dirty="0"/>
              <a:t> 99% on air </a:t>
            </a:r>
          </a:p>
          <a:p>
            <a:r>
              <a:rPr lang="en-GB" sz="1500" dirty="0"/>
              <a:t>HR 100</a:t>
            </a:r>
          </a:p>
          <a:p>
            <a:r>
              <a:rPr lang="en-GB" sz="1500" dirty="0"/>
              <a:t>Lying BP 115/77 Standing BP 94/60</a:t>
            </a:r>
          </a:p>
          <a:p>
            <a:r>
              <a:rPr lang="en-GB" sz="1500" dirty="0"/>
              <a:t>Temp 36.9</a:t>
            </a:r>
          </a:p>
          <a:p>
            <a:r>
              <a:rPr lang="en-GB" sz="1500" dirty="0"/>
              <a:t>CBG 5.0</a:t>
            </a:r>
          </a:p>
          <a:p>
            <a:r>
              <a:rPr lang="en-GB" sz="1500" dirty="0"/>
              <a:t>Alert on AVPU</a:t>
            </a:r>
          </a:p>
          <a:p>
            <a:pPr marL="0" indent="0">
              <a:buNone/>
            </a:pPr>
            <a:endParaRPr lang="en-GB" sz="825" b="1" dirty="0"/>
          </a:p>
          <a:p>
            <a:pPr marL="0" indent="0">
              <a:buNone/>
            </a:pPr>
            <a:r>
              <a:rPr lang="en-GB" sz="1800" dirty="0"/>
              <a:t>General inspection: </a:t>
            </a:r>
          </a:p>
          <a:p>
            <a:r>
              <a:rPr lang="en-GB" sz="1500" dirty="0"/>
              <a:t>Dry mucous membranes </a:t>
            </a:r>
          </a:p>
          <a:p>
            <a:r>
              <a:rPr lang="en-GB" sz="1500" dirty="0"/>
              <a:t>No stigmata of chronic disease	</a:t>
            </a:r>
            <a:r>
              <a:rPr lang="en-GB" sz="1500" b="1" dirty="0"/>
              <a:t> </a:t>
            </a:r>
          </a:p>
          <a:p>
            <a:endParaRPr lang="en-GB" sz="825" b="1" dirty="0"/>
          </a:p>
          <a:p>
            <a:pPr marL="0" indent="0">
              <a:buNone/>
            </a:pPr>
            <a:r>
              <a:rPr lang="en-GB" sz="1800" dirty="0"/>
              <a:t>Cardiovascular</a:t>
            </a:r>
            <a:r>
              <a:rPr lang="en-GB" sz="1500" dirty="0"/>
              <a:t>:</a:t>
            </a:r>
          </a:p>
          <a:p>
            <a:pPr lvl="1"/>
            <a:r>
              <a:rPr lang="en-GB" sz="1575" dirty="0"/>
              <a:t>Pulse regular </a:t>
            </a:r>
          </a:p>
          <a:p>
            <a:pPr lvl="1"/>
            <a:r>
              <a:rPr lang="en-GB" sz="1575" dirty="0"/>
              <a:t>JVP not seen </a:t>
            </a:r>
          </a:p>
          <a:p>
            <a:pPr lvl="1"/>
            <a:r>
              <a:rPr lang="en-GB" sz="1575" dirty="0"/>
              <a:t>HS I-------II-------I no murmurs heard</a:t>
            </a:r>
          </a:p>
          <a:p>
            <a:pPr lvl="1"/>
            <a:r>
              <a:rPr lang="en-GB" sz="1575" dirty="0"/>
              <a:t>No oedema </a:t>
            </a:r>
          </a:p>
          <a:p>
            <a:pPr lvl="1"/>
            <a:r>
              <a:rPr lang="en-GB" sz="1575" dirty="0"/>
              <a:t>No clinical DVT</a:t>
            </a:r>
          </a:p>
          <a:p>
            <a:pPr marL="0" indent="0">
              <a:buNone/>
            </a:pPr>
            <a:endParaRPr lang="en-GB" sz="15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571926"/>
            <a:ext cx="4144573" cy="4953418"/>
          </a:xfrm>
        </p:spPr>
        <p:txBody>
          <a:bodyPr>
            <a:normAutofit fontScale="85000" lnSpcReduction="10000"/>
          </a:bodyPr>
          <a:lstStyle/>
          <a:p>
            <a:r>
              <a:rPr lang="en-GB" sz="1800" dirty="0"/>
              <a:t>Respiratory</a:t>
            </a:r>
            <a:r>
              <a:rPr lang="en-GB" sz="1500" dirty="0"/>
              <a:t>:</a:t>
            </a:r>
          </a:p>
          <a:p>
            <a:pPr lvl="1"/>
            <a:r>
              <a:rPr lang="en-GB" sz="1575" dirty="0"/>
              <a:t>No accessory muscle use, trachea central</a:t>
            </a:r>
          </a:p>
          <a:p>
            <a:pPr lvl="1"/>
            <a:r>
              <a:rPr lang="en-GB" sz="1575" dirty="0"/>
              <a:t>Equal expansion</a:t>
            </a:r>
          </a:p>
          <a:p>
            <a:pPr lvl="1"/>
            <a:r>
              <a:rPr lang="en-GB" sz="1575" dirty="0"/>
              <a:t>Resonant </a:t>
            </a:r>
          </a:p>
          <a:p>
            <a:pPr lvl="1"/>
            <a:r>
              <a:rPr lang="en-GB" sz="1575" dirty="0"/>
              <a:t>AE right =left</a:t>
            </a:r>
          </a:p>
          <a:p>
            <a:pPr lvl="1"/>
            <a:r>
              <a:rPr lang="en-GB" sz="1575" dirty="0"/>
              <a:t>Chest clear </a:t>
            </a:r>
          </a:p>
          <a:p>
            <a:endParaRPr lang="en-GB" sz="825" dirty="0"/>
          </a:p>
          <a:p>
            <a:r>
              <a:rPr lang="en-GB" sz="1800" dirty="0"/>
              <a:t>Abdominal</a:t>
            </a:r>
            <a:r>
              <a:rPr lang="en-GB" sz="1500" dirty="0"/>
              <a:t>:</a:t>
            </a:r>
          </a:p>
          <a:p>
            <a:pPr lvl="1"/>
            <a:r>
              <a:rPr lang="en-GB" sz="1575" dirty="0"/>
              <a:t>Soft, non-tender, non-distended</a:t>
            </a:r>
          </a:p>
          <a:p>
            <a:pPr lvl="1"/>
            <a:r>
              <a:rPr lang="en-GB" sz="1575" dirty="0"/>
              <a:t>No masses, organomegaly, ascites</a:t>
            </a:r>
          </a:p>
          <a:p>
            <a:pPr lvl="1"/>
            <a:r>
              <a:rPr lang="en-GB" sz="1575" dirty="0"/>
              <a:t>Normal bowel sounds</a:t>
            </a:r>
          </a:p>
          <a:p>
            <a:pPr lvl="1"/>
            <a:r>
              <a:rPr lang="en-GB" sz="1575" dirty="0"/>
              <a:t>PR with chaperone </a:t>
            </a:r>
          </a:p>
          <a:p>
            <a:pPr lvl="2"/>
            <a:r>
              <a:rPr lang="en-GB" sz="1275" dirty="0"/>
              <a:t>External nil </a:t>
            </a:r>
          </a:p>
          <a:p>
            <a:pPr lvl="2"/>
            <a:r>
              <a:rPr lang="en-GB" sz="1275" dirty="0"/>
              <a:t>Normal tone and sensation </a:t>
            </a:r>
          </a:p>
          <a:p>
            <a:pPr lvl="2"/>
            <a:r>
              <a:rPr lang="en-GB" sz="1275" dirty="0"/>
              <a:t>Empty rectum, no blood or mucous </a:t>
            </a:r>
          </a:p>
          <a:p>
            <a:endParaRPr lang="en-GB" sz="825" dirty="0"/>
          </a:p>
          <a:p>
            <a:r>
              <a:rPr lang="en-GB" sz="1800" dirty="0"/>
              <a:t>Neuro: </a:t>
            </a:r>
          </a:p>
          <a:p>
            <a:pPr lvl="1"/>
            <a:r>
              <a:rPr lang="en-GB" sz="1400" dirty="0"/>
              <a:t>AMTS 8/10 – no new confusion </a:t>
            </a:r>
          </a:p>
          <a:p>
            <a:pPr lvl="1"/>
            <a:r>
              <a:rPr lang="en-GB" sz="1400" dirty="0"/>
              <a:t>No focal neurology, no CN pathology </a:t>
            </a:r>
          </a:p>
          <a:p>
            <a:endParaRPr lang="en-GB" sz="1800" dirty="0"/>
          </a:p>
          <a:p>
            <a:r>
              <a:rPr lang="en-GB" sz="1800" dirty="0"/>
              <a:t>Joint and skin:</a:t>
            </a:r>
          </a:p>
          <a:p>
            <a:pPr lvl="1"/>
            <a:r>
              <a:rPr lang="en-GB" sz="1400" dirty="0"/>
              <a:t>Normal spine and joint examination </a:t>
            </a:r>
          </a:p>
          <a:p>
            <a:pPr lvl="1"/>
            <a:r>
              <a:rPr lang="en-GB" sz="1400" dirty="0"/>
              <a:t>Pressure areas intact </a:t>
            </a:r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746286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3077565"/>
            <a:ext cx="7886700" cy="213955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your problem list of why she fell based on this information?</a:t>
            </a:r>
            <a:br>
              <a:rPr lang="en-GB" dirty="0"/>
            </a:br>
            <a:endParaRPr lang="en-GB" dirty="0"/>
          </a:p>
        </p:txBody>
      </p:sp>
      <p:sp>
        <p:nvSpPr>
          <p:cNvPr id="6" name="AutoShape 2" descr="Image result for think"/>
          <p:cNvSpPr>
            <a:spLocks noChangeAspect="1" noChangeArrowheads="1"/>
          </p:cNvSpPr>
          <p:nvPr/>
        </p:nvSpPr>
        <p:spPr bwMode="auto">
          <a:xfrm>
            <a:off x="1069583" y="1485236"/>
            <a:ext cx="1500363" cy="15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1284816"/>
            <a:ext cx="1592330" cy="15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93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36" y="964839"/>
            <a:ext cx="7886700" cy="585211"/>
          </a:xfrm>
        </p:spPr>
        <p:txBody>
          <a:bodyPr>
            <a:normAutofit fontScale="90000"/>
          </a:bodyPr>
          <a:lstStyle/>
          <a:p>
            <a:r>
              <a:rPr lang="en-GB" dirty="0"/>
              <a:t>Fall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6036" y="1709305"/>
            <a:ext cx="4348814" cy="415636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Fall: </a:t>
            </a:r>
          </a:p>
          <a:p>
            <a:r>
              <a:rPr lang="en-GB" dirty="0"/>
              <a:t>9am needed to open bowels – </a:t>
            </a:r>
            <a:r>
              <a:rPr lang="en-GB" dirty="0">
                <a:solidFill>
                  <a:srgbClr val="FF0000"/>
                </a:solidFill>
              </a:rPr>
              <a:t>got up from chair and walked to toilet</a:t>
            </a:r>
          </a:p>
          <a:p>
            <a:r>
              <a:rPr lang="en-GB" dirty="0"/>
              <a:t>Felt </a:t>
            </a:r>
            <a:r>
              <a:rPr lang="en-GB" dirty="0">
                <a:solidFill>
                  <a:srgbClr val="FF0000"/>
                </a:solidFill>
              </a:rPr>
              <a:t>lightheaded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legs gave way</a:t>
            </a:r>
          </a:p>
          <a:p>
            <a:r>
              <a:rPr lang="en-GB" dirty="0"/>
              <a:t>Fell onto bathroom floor.  </a:t>
            </a:r>
          </a:p>
          <a:p>
            <a:r>
              <a:rPr lang="en-GB" dirty="0"/>
              <a:t>Before:</a:t>
            </a:r>
          </a:p>
          <a:p>
            <a:pPr lvl="1"/>
            <a:r>
              <a:rPr lang="en-GB" dirty="0"/>
              <a:t>As above, no CP, palp, SOB, </a:t>
            </a:r>
          </a:p>
          <a:p>
            <a:pPr lvl="1"/>
            <a:r>
              <a:rPr lang="en-GB" dirty="0"/>
              <a:t>legs felt wobbly, no unilateral weakness/vertigo</a:t>
            </a:r>
          </a:p>
          <a:p>
            <a:r>
              <a:rPr lang="en-GB" dirty="0"/>
              <a:t>During: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No trip or slip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No LOC</a:t>
            </a:r>
            <a:r>
              <a:rPr lang="en-GB" dirty="0"/>
              <a:t>, saw self fall to ground. </a:t>
            </a:r>
          </a:p>
          <a:p>
            <a:r>
              <a:rPr lang="en-GB" dirty="0"/>
              <a:t>After:</a:t>
            </a:r>
          </a:p>
          <a:p>
            <a:pPr lvl="1"/>
            <a:r>
              <a:rPr lang="en-GB" dirty="0"/>
              <a:t>Could not get up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Bowels opened, and two further times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No urinary incontinence, tongue bite</a:t>
            </a:r>
          </a:p>
          <a:p>
            <a:pPr lvl="1"/>
            <a:r>
              <a:rPr lang="en-GB" dirty="0"/>
              <a:t>No head, joint, back injury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On floor until carer arrived at 12pm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29150" y="1203614"/>
            <a:ext cx="3886200" cy="4662055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/>
              <a:t>PMHx</a:t>
            </a:r>
            <a:r>
              <a:rPr lang="en-GB" dirty="0"/>
              <a:t>:</a:t>
            </a:r>
          </a:p>
          <a:p>
            <a:pPr lvl="1"/>
            <a:r>
              <a:rPr lang="en-GB" sz="1950" dirty="0"/>
              <a:t>Hypertension</a:t>
            </a:r>
          </a:p>
          <a:p>
            <a:pPr lvl="1"/>
            <a:r>
              <a:rPr lang="en-GB" sz="1950" dirty="0">
                <a:solidFill>
                  <a:srgbClr val="FF0000"/>
                </a:solidFill>
              </a:rPr>
              <a:t>Alzheimer’s dementia</a:t>
            </a:r>
          </a:p>
          <a:p>
            <a:pPr lvl="1"/>
            <a:r>
              <a:rPr lang="en-GB" sz="1950" dirty="0">
                <a:solidFill>
                  <a:srgbClr val="FF0000"/>
                </a:solidFill>
              </a:rPr>
              <a:t>Right #NOF – operated 6/52 ago</a:t>
            </a:r>
          </a:p>
          <a:p>
            <a:pPr lvl="1"/>
            <a:r>
              <a:rPr lang="en-GB" sz="1950" dirty="0"/>
              <a:t>Diverticular disease</a:t>
            </a:r>
          </a:p>
          <a:p>
            <a:pPr lvl="1"/>
            <a:r>
              <a:rPr lang="en-GB" sz="1950" i="1" dirty="0"/>
              <a:t>No </a:t>
            </a:r>
            <a:r>
              <a:rPr lang="en-GB" sz="1950" i="1" dirty="0" err="1"/>
              <a:t>Hx</a:t>
            </a:r>
            <a:r>
              <a:rPr lang="en-GB" sz="1950" i="1" dirty="0"/>
              <a:t> of MI, stroke, diabetes, epilepsy </a:t>
            </a:r>
          </a:p>
          <a:p>
            <a:pPr marL="342900" lvl="1" indent="0">
              <a:buNone/>
            </a:pPr>
            <a:endParaRPr lang="en-GB" sz="900" i="1" dirty="0"/>
          </a:p>
          <a:p>
            <a:r>
              <a:rPr lang="en-GB" dirty="0"/>
              <a:t>Drug history: </a:t>
            </a:r>
          </a:p>
          <a:p>
            <a:pPr lvl="1"/>
            <a:r>
              <a:rPr lang="en-GB" sz="1950" dirty="0" err="1">
                <a:solidFill>
                  <a:srgbClr val="FF0000"/>
                </a:solidFill>
              </a:rPr>
              <a:t>Indapamide</a:t>
            </a:r>
            <a:r>
              <a:rPr lang="en-GB" sz="1950" dirty="0">
                <a:solidFill>
                  <a:srgbClr val="FF0000"/>
                </a:solidFill>
              </a:rPr>
              <a:t> 2.5mg OM </a:t>
            </a:r>
          </a:p>
          <a:p>
            <a:pPr lvl="1"/>
            <a:r>
              <a:rPr lang="en-GB" sz="1950" dirty="0">
                <a:solidFill>
                  <a:srgbClr val="FF0000"/>
                </a:solidFill>
              </a:rPr>
              <a:t>Donepezil 10mg OM</a:t>
            </a:r>
          </a:p>
          <a:p>
            <a:pPr lvl="1"/>
            <a:r>
              <a:rPr lang="en-GB" sz="1950" dirty="0">
                <a:solidFill>
                  <a:srgbClr val="FF0000"/>
                </a:solidFill>
              </a:rPr>
              <a:t>Morphine Sulphate MR 10mg BD</a:t>
            </a:r>
          </a:p>
          <a:p>
            <a:pPr lvl="1"/>
            <a:r>
              <a:rPr lang="en-GB" sz="1950" dirty="0"/>
              <a:t>Paracetamol 500mg QDS</a:t>
            </a:r>
          </a:p>
          <a:p>
            <a:pPr lvl="1"/>
            <a:r>
              <a:rPr lang="en-GB" sz="1950" dirty="0" err="1"/>
              <a:t>Macrogol</a:t>
            </a:r>
            <a:r>
              <a:rPr lang="en-GB" sz="1950" dirty="0"/>
              <a:t> 2 sachets at night</a:t>
            </a:r>
          </a:p>
          <a:p>
            <a:pPr lvl="1"/>
            <a:r>
              <a:rPr lang="en-GB" sz="1950" dirty="0"/>
              <a:t>Senna 15mg ON PRN</a:t>
            </a:r>
          </a:p>
          <a:p>
            <a:pPr lvl="1"/>
            <a:r>
              <a:rPr lang="en-GB" sz="1950" i="1" dirty="0"/>
              <a:t>No recent changes</a:t>
            </a:r>
          </a:p>
          <a:p>
            <a:r>
              <a:rPr lang="en-GB" dirty="0"/>
              <a:t>Social </a:t>
            </a:r>
            <a:r>
              <a:rPr lang="en-GB" dirty="0" err="1"/>
              <a:t>Hx</a:t>
            </a:r>
            <a:r>
              <a:rPr lang="en-GB" dirty="0"/>
              <a:t>:</a:t>
            </a:r>
          </a:p>
          <a:p>
            <a:pPr lvl="1"/>
            <a:r>
              <a:rPr lang="en-GB" sz="1950" dirty="0"/>
              <a:t>Interim TDS POC since hip #</a:t>
            </a:r>
          </a:p>
          <a:p>
            <a:pPr lvl="2"/>
            <a:r>
              <a:rPr lang="en-GB" sz="1800" dirty="0"/>
              <a:t>morning wash &amp; dress, midday meal and call at bedtime</a:t>
            </a:r>
          </a:p>
          <a:p>
            <a:pPr lvl="1"/>
            <a:r>
              <a:rPr lang="en-GB" sz="1950" dirty="0"/>
              <a:t>Mostly continent, pads at night (urine)</a:t>
            </a:r>
          </a:p>
          <a:p>
            <a:pPr lvl="1"/>
            <a:r>
              <a:rPr lang="en-GB" sz="1950" dirty="0">
                <a:solidFill>
                  <a:srgbClr val="FF0000"/>
                </a:solidFill>
              </a:rPr>
              <a:t>Zimmer frame mobility – 1 prior fall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437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43575"/>
          </a:xfrm>
        </p:spPr>
        <p:txBody>
          <a:bodyPr>
            <a:normAutofit fontScale="90000"/>
          </a:bodyPr>
          <a:lstStyle/>
          <a:p>
            <a:r>
              <a:rPr lang="en-GB" dirty="0"/>
              <a:t>Problem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5414"/>
            <a:ext cx="7886700" cy="40202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Multifactorial Fall due to</a:t>
            </a:r>
          </a:p>
          <a:p>
            <a:pPr lvl="1"/>
            <a:r>
              <a:rPr lang="en-GB" dirty="0"/>
              <a:t>Postural hypotension </a:t>
            </a:r>
          </a:p>
          <a:p>
            <a:pPr lvl="2"/>
            <a:r>
              <a:rPr lang="en-GB" dirty="0"/>
              <a:t>Diarrhoea, Intravascular depletion </a:t>
            </a:r>
          </a:p>
          <a:p>
            <a:pPr lvl="1"/>
            <a:r>
              <a:rPr lang="en-GB" dirty="0"/>
              <a:t>Interstitial  gastroenteritis</a:t>
            </a:r>
          </a:p>
          <a:p>
            <a:pPr lvl="1"/>
            <a:r>
              <a:rPr lang="en-GB" dirty="0"/>
              <a:t>Contributing falls risk factors 	</a:t>
            </a:r>
          </a:p>
          <a:p>
            <a:pPr lvl="2"/>
            <a:r>
              <a:rPr lang="en-GB" dirty="0"/>
              <a:t>opiates, polypharmacy, hip #, walking aid, Alzheimer’s, Frailty</a:t>
            </a:r>
          </a:p>
          <a:p>
            <a:r>
              <a:rPr lang="en-GB" dirty="0"/>
              <a:t>Long lie </a:t>
            </a:r>
          </a:p>
          <a:p>
            <a:r>
              <a:rPr lang="en-GB" dirty="0"/>
              <a:t>?AKI</a:t>
            </a:r>
          </a:p>
        </p:txBody>
      </p:sp>
    </p:spTree>
    <p:extLst>
      <p:ext uri="{BB962C8B-B14F-4D97-AF65-F5344CB8AC3E}">
        <p14:creationId xmlns:p14="http://schemas.microsoft.com/office/powerpoint/2010/main" val="423335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tests does this person need and why?</a:t>
            </a:r>
          </a:p>
        </p:txBody>
      </p:sp>
      <p:sp>
        <p:nvSpPr>
          <p:cNvPr id="6" name="AutoShape 2" descr="Image result for think"/>
          <p:cNvSpPr>
            <a:spLocks noChangeAspect="1" noChangeArrowheads="1"/>
          </p:cNvSpPr>
          <p:nvPr/>
        </p:nvSpPr>
        <p:spPr bwMode="auto">
          <a:xfrm>
            <a:off x="1069583" y="1485236"/>
            <a:ext cx="1500363" cy="15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1284816"/>
            <a:ext cx="1592330" cy="15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26395"/>
          </a:xfrm>
        </p:spPr>
        <p:txBody>
          <a:bodyPr>
            <a:normAutofit fontScale="90000"/>
          </a:bodyPr>
          <a:lstStyle/>
          <a:p>
            <a:r>
              <a:rPr lang="en-GB" dirty="0"/>
              <a:t>Investigations: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672991"/>
            <a:ext cx="3886200" cy="3816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dirty="0"/>
              <a:t>FBC:</a:t>
            </a:r>
          </a:p>
          <a:p>
            <a:r>
              <a:rPr lang="en-GB" sz="1500" dirty="0"/>
              <a:t>Hb	 136 (115-165)</a:t>
            </a:r>
          </a:p>
          <a:p>
            <a:r>
              <a:rPr lang="en-GB" sz="1500" dirty="0"/>
              <a:t>MCV	 90 (83-101)</a:t>
            </a:r>
          </a:p>
          <a:p>
            <a:r>
              <a:rPr lang="en-GB" sz="1500" dirty="0"/>
              <a:t>WCC	 9.0 (4-10)</a:t>
            </a:r>
          </a:p>
          <a:p>
            <a:r>
              <a:rPr lang="en-GB" sz="1500" dirty="0" err="1"/>
              <a:t>Neut</a:t>
            </a:r>
            <a:r>
              <a:rPr lang="en-GB" sz="1500" dirty="0"/>
              <a:t>	 4.0 (2-7)</a:t>
            </a:r>
          </a:p>
          <a:p>
            <a:r>
              <a:rPr lang="en-GB" sz="1500" dirty="0" err="1"/>
              <a:t>Plts</a:t>
            </a:r>
            <a:r>
              <a:rPr lang="en-GB" sz="1500" dirty="0"/>
              <a:t>	 225 (150-410)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LFT:</a:t>
            </a:r>
          </a:p>
          <a:p>
            <a:r>
              <a:rPr lang="en-GB" sz="1575" dirty="0"/>
              <a:t>Albumin 	41 (35-52)</a:t>
            </a:r>
          </a:p>
          <a:p>
            <a:r>
              <a:rPr lang="en-GB" sz="1575" dirty="0"/>
              <a:t>Total protein	70 (66-87)</a:t>
            </a:r>
          </a:p>
          <a:p>
            <a:r>
              <a:rPr lang="en-GB" sz="1575" dirty="0"/>
              <a:t>Globulin	20 (18-36)</a:t>
            </a:r>
          </a:p>
          <a:p>
            <a:r>
              <a:rPr lang="en-GB" sz="1575" dirty="0"/>
              <a:t>ALP		60 (35-104)</a:t>
            </a:r>
          </a:p>
          <a:p>
            <a:r>
              <a:rPr lang="en-GB" sz="1575" dirty="0"/>
              <a:t>Bilirubin	5 (0-21)</a:t>
            </a:r>
          </a:p>
          <a:p>
            <a:r>
              <a:rPr lang="en-GB" sz="1575" dirty="0"/>
              <a:t>ALT		18 (0-33)</a:t>
            </a:r>
          </a:p>
          <a:p>
            <a:pPr marL="0" indent="0">
              <a:buNone/>
            </a:pPr>
            <a:endParaRPr lang="en-GB" sz="1800" dirty="0"/>
          </a:p>
          <a:p>
            <a:endParaRPr lang="en-GB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88230" y="1672991"/>
            <a:ext cx="3886200" cy="38169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CRP:</a:t>
            </a:r>
          </a:p>
          <a:p>
            <a:r>
              <a:rPr lang="en-GB" sz="1500" dirty="0"/>
              <a:t>CRP	 4 (0-5)</a:t>
            </a:r>
          </a:p>
          <a:p>
            <a:pPr marL="0" indent="0">
              <a:buNone/>
            </a:pPr>
            <a:r>
              <a:rPr lang="en-GB" sz="1800" dirty="0" err="1"/>
              <a:t>Creatine</a:t>
            </a:r>
            <a:r>
              <a:rPr lang="en-GB" sz="1800" dirty="0"/>
              <a:t> Kinase:</a:t>
            </a:r>
          </a:p>
          <a:p>
            <a:r>
              <a:rPr lang="en-GB" sz="1500" dirty="0"/>
              <a:t>CK	 100 (30-300)</a:t>
            </a:r>
          </a:p>
          <a:p>
            <a:pPr marL="0" indent="0">
              <a:buNone/>
            </a:pPr>
            <a:r>
              <a:rPr lang="en-GB" sz="1800" dirty="0"/>
              <a:t>INR:</a:t>
            </a:r>
          </a:p>
          <a:p>
            <a:r>
              <a:rPr lang="en-GB" sz="1500" dirty="0"/>
              <a:t>INR	1.0 </a:t>
            </a:r>
          </a:p>
          <a:p>
            <a:pPr marL="0" indent="0">
              <a:buNone/>
            </a:pPr>
            <a:r>
              <a:rPr lang="en-GB" sz="1800" dirty="0"/>
              <a:t>TFT:</a:t>
            </a:r>
          </a:p>
          <a:p>
            <a:r>
              <a:rPr lang="en-GB" sz="1500" dirty="0"/>
              <a:t>Normal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1800" dirty="0"/>
              <a:t>Urine dip: </a:t>
            </a:r>
          </a:p>
          <a:p>
            <a:r>
              <a:rPr lang="en-GB" sz="1500" dirty="0"/>
              <a:t>Normal 	</a:t>
            </a:r>
            <a:endParaRPr lang="en-GB" sz="21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947811" y="1672991"/>
            <a:ext cx="3886200" cy="38169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5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947811" y="1672991"/>
            <a:ext cx="3886200" cy="381698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50" dirty="0"/>
              <a:t>U&amp;E now:</a:t>
            </a:r>
          </a:p>
          <a:p>
            <a:pPr>
              <a:lnSpc>
                <a:spcPct val="70000"/>
              </a:lnSpc>
            </a:pPr>
            <a:r>
              <a:rPr lang="en-GB" sz="1650" b="1" dirty="0"/>
              <a:t>Na	 128 (136-145)</a:t>
            </a:r>
          </a:p>
          <a:p>
            <a:pPr>
              <a:lnSpc>
                <a:spcPct val="70000"/>
              </a:lnSpc>
            </a:pPr>
            <a:r>
              <a:rPr lang="en-GB" sz="1650" b="1" dirty="0"/>
              <a:t>K	 2.8 (3.5-5.1)</a:t>
            </a:r>
          </a:p>
          <a:p>
            <a:pPr>
              <a:lnSpc>
                <a:spcPct val="70000"/>
              </a:lnSpc>
            </a:pPr>
            <a:r>
              <a:rPr lang="en-GB" sz="1650" b="1" dirty="0"/>
              <a:t>Urea	 10.6 (2.8-8.1)</a:t>
            </a:r>
          </a:p>
          <a:p>
            <a:pPr>
              <a:lnSpc>
                <a:spcPct val="70000"/>
              </a:lnSpc>
            </a:pPr>
            <a:r>
              <a:rPr lang="en-GB" sz="1650" b="1" dirty="0" err="1"/>
              <a:t>Creat</a:t>
            </a:r>
            <a:r>
              <a:rPr lang="en-GB" sz="1650" b="1" dirty="0"/>
              <a:t>	 120 (44-80)</a:t>
            </a:r>
          </a:p>
          <a:p>
            <a:pPr>
              <a:lnSpc>
                <a:spcPct val="70000"/>
              </a:lnSpc>
            </a:pPr>
            <a:r>
              <a:rPr lang="en-GB" sz="1650" b="1" dirty="0"/>
              <a:t>eGFR	 40 (60-80)</a:t>
            </a:r>
          </a:p>
          <a:p>
            <a:pPr>
              <a:lnSpc>
                <a:spcPct val="70000"/>
              </a:lnSpc>
            </a:pPr>
            <a:endParaRPr lang="en-GB" sz="1650" dirty="0"/>
          </a:p>
          <a:p>
            <a:pPr marL="0" indent="0">
              <a:buNone/>
            </a:pPr>
            <a:r>
              <a:rPr lang="en-GB" sz="1650" dirty="0"/>
              <a:t>U&amp;E 6/52 ago:</a:t>
            </a:r>
          </a:p>
          <a:p>
            <a:pPr>
              <a:lnSpc>
                <a:spcPct val="70000"/>
              </a:lnSpc>
            </a:pPr>
            <a:r>
              <a:rPr lang="en-GB" sz="1650" dirty="0"/>
              <a:t>Na	 136 (136-145)</a:t>
            </a:r>
          </a:p>
          <a:p>
            <a:pPr>
              <a:lnSpc>
                <a:spcPct val="70000"/>
              </a:lnSpc>
            </a:pPr>
            <a:r>
              <a:rPr lang="en-GB" sz="1650" dirty="0"/>
              <a:t>K	 3.5 (3.5-5.1)</a:t>
            </a:r>
          </a:p>
          <a:p>
            <a:pPr>
              <a:lnSpc>
                <a:spcPct val="70000"/>
              </a:lnSpc>
            </a:pPr>
            <a:r>
              <a:rPr lang="en-GB" sz="1650" dirty="0"/>
              <a:t>Urea	 7.0 (2.8-8.1)</a:t>
            </a:r>
          </a:p>
          <a:p>
            <a:pPr>
              <a:lnSpc>
                <a:spcPct val="70000"/>
              </a:lnSpc>
            </a:pPr>
            <a:r>
              <a:rPr lang="en-GB" sz="1650" dirty="0" err="1"/>
              <a:t>Creat</a:t>
            </a:r>
            <a:r>
              <a:rPr lang="en-GB" sz="1650" dirty="0"/>
              <a:t>	 50 (44-80)</a:t>
            </a:r>
          </a:p>
          <a:p>
            <a:pPr>
              <a:lnSpc>
                <a:spcPct val="70000"/>
              </a:lnSpc>
            </a:pPr>
            <a:r>
              <a:rPr lang="en-GB" sz="1650" dirty="0"/>
              <a:t>eGFR	 &gt;60 (60-80)</a:t>
            </a:r>
          </a:p>
          <a:p>
            <a:pPr marL="0" indent="0">
              <a:lnSpc>
                <a:spcPct val="70000"/>
              </a:lnSpc>
              <a:buNone/>
            </a:pPr>
            <a:endParaRPr lang="en-GB" sz="1650" dirty="0"/>
          </a:p>
        </p:txBody>
      </p:sp>
    </p:spTree>
    <p:extLst>
      <p:ext uri="{BB962C8B-B14F-4D97-AF65-F5344CB8AC3E}">
        <p14:creationId xmlns:p14="http://schemas.microsoft.com/office/powerpoint/2010/main" val="40313177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might this have happened?</a:t>
            </a:r>
            <a:br>
              <a:rPr lang="en-GB" dirty="0"/>
            </a:br>
            <a:r>
              <a:rPr lang="en-GB" dirty="0"/>
              <a:t>Would you like any more bloods?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21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Venous blood gas: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pH: 		7.28 (7.35-7.45)</a:t>
            </a:r>
          </a:p>
          <a:p>
            <a:pPr marL="0" indent="0">
              <a:buNone/>
            </a:pPr>
            <a:r>
              <a:rPr lang="en-GB" dirty="0"/>
              <a:t>pCO2:		3.6 (4.6 – 6.4 </a:t>
            </a:r>
            <a:r>
              <a:rPr lang="en-GB" dirty="0" err="1"/>
              <a:t>kPa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pO2: 		8.0 (11.0 – 14.4 </a:t>
            </a:r>
            <a:r>
              <a:rPr lang="en-GB" dirty="0" err="1"/>
              <a:t>kPa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BE		-6.4 (-2– 2)	</a:t>
            </a:r>
          </a:p>
          <a:p>
            <a:pPr marL="0" indent="0">
              <a:buNone/>
            </a:pPr>
            <a:r>
              <a:rPr lang="en-GB" dirty="0"/>
              <a:t>HCO3		18 (22-26 </a:t>
            </a:r>
            <a:r>
              <a:rPr lang="en-GB" dirty="0" err="1"/>
              <a:t>mEq</a:t>
            </a:r>
            <a:r>
              <a:rPr lang="en-GB" dirty="0"/>
              <a:t>/L)</a:t>
            </a:r>
          </a:p>
          <a:p>
            <a:pPr marL="0" indent="0">
              <a:buNone/>
            </a:pPr>
            <a:r>
              <a:rPr lang="en-GB" dirty="0"/>
              <a:t>Lactate	2.8 (&lt;2)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177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Venous blood gas: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68976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pH: 		7.28 (7.35-7.45)</a:t>
            </a:r>
          </a:p>
          <a:p>
            <a:pPr marL="0" indent="0">
              <a:buNone/>
            </a:pPr>
            <a:r>
              <a:rPr lang="en-GB" dirty="0"/>
              <a:t>pCO2:		3.6 (4.6 – 6.4 </a:t>
            </a:r>
            <a:r>
              <a:rPr lang="en-GB" dirty="0" err="1"/>
              <a:t>kPa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pO2: 		8.0 (11.0 – 14.4 </a:t>
            </a:r>
            <a:r>
              <a:rPr lang="en-GB" dirty="0" err="1"/>
              <a:t>kPa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BE		-6.4 (-2– 2)	</a:t>
            </a:r>
          </a:p>
          <a:p>
            <a:pPr marL="0" indent="0">
              <a:buNone/>
            </a:pPr>
            <a:r>
              <a:rPr lang="en-GB" dirty="0"/>
              <a:t>HCO3		18 (22-26 </a:t>
            </a:r>
            <a:r>
              <a:rPr lang="en-GB" dirty="0" err="1"/>
              <a:t>mEq</a:t>
            </a:r>
            <a:r>
              <a:rPr lang="en-GB" dirty="0"/>
              <a:t>/L)</a:t>
            </a:r>
          </a:p>
          <a:p>
            <a:pPr marL="0" indent="0">
              <a:buNone/>
            </a:pPr>
            <a:r>
              <a:rPr lang="en-GB" dirty="0"/>
              <a:t>Lactate	2.8 (&lt;2)</a:t>
            </a:r>
          </a:p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818909" y="1772816"/>
            <a:ext cx="2867891" cy="3228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50" dirty="0"/>
              <a:t>Uncompensated metabolic acidosis </a:t>
            </a:r>
          </a:p>
          <a:p>
            <a:pPr algn="ctr"/>
            <a:endParaRPr lang="en-GB" sz="1650" dirty="0"/>
          </a:p>
          <a:p>
            <a:pPr algn="ctr"/>
            <a:r>
              <a:rPr lang="en-GB" sz="1650" dirty="0"/>
              <a:t>Partial compensation with low PaCO2 but not able to correct pH to normal</a:t>
            </a:r>
          </a:p>
          <a:p>
            <a:pPr algn="ctr"/>
            <a:endParaRPr lang="en-GB" sz="1650" dirty="0"/>
          </a:p>
          <a:p>
            <a:pPr algn="ctr"/>
            <a:r>
              <a:rPr lang="en-GB" sz="1650" dirty="0"/>
              <a:t>High lactate reflects poor tissue perfusion</a:t>
            </a:r>
          </a:p>
        </p:txBody>
      </p:sp>
    </p:spTree>
    <p:extLst>
      <p:ext uri="{BB962C8B-B14F-4D97-AF65-F5344CB8AC3E}">
        <p14:creationId xmlns:p14="http://schemas.microsoft.com/office/powerpoint/2010/main" val="1798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frailty?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4121770" cy="3263504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No universal definition</a:t>
            </a:r>
          </a:p>
          <a:p>
            <a:r>
              <a:rPr lang="en-GB" dirty="0"/>
              <a:t>Widely accepted to be:</a:t>
            </a:r>
          </a:p>
          <a:p>
            <a:pPr lvl="1"/>
            <a:r>
              <a:rPr lang="en-GB" dirty="0"/>
              <a:t>Reduced physiological reserve</a:t>
            </a:r>
          </a:p>
          <a:p>
            <a:pPr lvl="1"/>
            <a:r>
              <a:rPr lang="en-GB" dirty="0"/>
              <a:t>Related to ageing</a:t>
            </a:r>
          </a:p>
          <a:p>
            <a:pPr lvl="1"/>
            <a:r>
              <a:rPr lang="en-GB" dirty="0"/>
              <a:t>Increased vulnerability to outcomes</a:t>
            </a:r>
          </a:p>
          <a:p>
            <a:r>
              <a:rPr lang="en-GB" dirty="0"/>
              <a:t>Dynamic and reversible (to an extent…)</a:t>
            </a:r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027367"/>
            <a:ext cx="4038600" cy="167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11839"/>
            <a:ext cx="7886700" cy="543575"/>
          </a:xfrm>
        </p:spPr>
        <p:txBody>
          <a:bodyPr>
            <a:normAutofit fontScale="90000"/>
          </a:bodyPr>
          <a:lstStyle/>
          <a:p>
            <a:r>
              <a:rPr lang="en-GB" dirty="0"/>
              <a:t>Final Problem list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5414"/>
            <a:ext cx="7886700" cy="402020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Fall </a:t>
            </a:r>
          </a:p>
          <a:p>
            <a:pPr lvl="1"/>
            <a:r>
              <a:rPr lang="en-GB" dirty="0"/>
              <a:t>Postural hypotension </a:t>
            </a:r>
          </a:p>
          <a:p>
            <a:pPr lvl="2"/>
            <a:r>
              <a:rPr lang="en-GB" dirty="0"/>
              <a:t>Diarrhoea leading to intravascular volume depletion</a:t>
            </a:r>
          </a:p>
          <a:p>
            <a:pPr lvl="2"/>
            <a:r>
              <a:rPr lang="en-GB" dirty="0"/>
              <a:t>Exacerbated by </a:t>
            </a:r>
            <a:r>
              <a:rPr lang="en-GB" dirty="0" err="1"/>
              <a:t>indapamide</a:t>
            </a:r>
            <a:r>
              <a:rPr lang="en-GB" dirty="0"/>
              <a:t> and possibly </a:t>
            </a:r>
            <a:r>
              <a:rPr lang="en-GB" dirty="0" err="1"/>
              <a:t>denepezil</a:t>
            </a:r>
            <a:endParaRPr lang="en-GB" dirty="0"/>
          </a:p>
          <a:p>
            <a:pPr lvl="1"/>
            <a:r>
              <a:rPr lang="en-GB" dirty="0"/>
              <a:t>Inter-current illness – gastroenteritis  </a:t>
            </a:r>
          </a:p>
          <a:p>
            <a:pPr lvl="1"/>
            <a:r>
              <a:rPr lang="en-GB" dirty="0"/>
              <a:t>Hyponatraemia </a:t>
            </a:r>
          </a:p>
          <a:p>
            <a:pPr lvl="1"/>
            <a:r>
              <a:rPr lang="en-GB" dirty="0"/>
              <a:t>(Contributing falls risk factors -opiates, polypharmacy, hip #, walking aid, Alzheimer’s) </a:t>
            </a:r>
          </a:p>
          <a:p>
            <a:r>
              <a:rPr lang="en-GB" dirty="0"/>
              <a:t>Long lie with no evidence rhabdomyolysis</a:t>
            </a:r>
          </a:p>
          <a:p>
            <a:r>
              <a:rPr lang="en-GB" dirty="0"/>
              <a:t>Acute kidney injury with metabolic acidosis</a:t>
            </a:r>
          </a:p>
          <a:p>
            <a:pPr lvl="1"/>
            <a:r>
              <a:rPr lang="en-GB" dirty="0"/>
              <a:t>Pre-renal – volume loss from diarrhoea (+ </a:t>
            </a:r>
            <a:r>
              <a:rPr lang="en-GB" dirty="0" err="1"/>
              <a:t>indapamide</a:t>
            </a:r>
            <a:r>
              <a:rPr lang="en-GB" dirty="0"/>
              <a:t>)</a:t>
            </a:r>
          </a:p>
          <a:p>
            <a:r>
              <a:rPr lang="en-GB" dirty="0"/>
              <a:t>Hyponatraemia and hypokalaemia </a:t>
            </a:r>
          </a:p>
          <a:p>
            <a:pPr lvl="1"/>
            <a:r>
              <a:rPr lang="en-GB" dirty="0"/>
              <a:t>Electrolyte loss from diarrhoea (+ </a:t>
            </a:r>
            <a:r>
              <a:rPr lang="en-GB" dirty="0" err="1"/>
              <a:t>indapamide</a:t>
            </a:r>
            <a:r>
              <a:rPr lang="en-GB" dirty="0"/>
              <a:t>)</a:t>
            </a:r>
          </a:p>
          <a:p>
            <a:r>
              <a:rPr lang="en-GB" dirty="0"/>
              <a:t>High lactate – dehydration and poor tissue perfusion </a:t>
            </a:r>
          </a:p>
        </p:txBody>
      </p:sp>
    </p:spTree>
    <p:extLst>
      <p:ext uri="{BB962C8B-B14F-4D97-AF65-F5344CB8AC3E}">
        <p14:creationId xmlns:p14="http://schemas.microsoft.com/office/powerpoint/2010/main" val="42132135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888" y="2139554"/>
            <a:ext cx="7886700" cy="2462761"/>
          </a:xfrm>
        </p:spPr>
        <p:txBody>
          <a:bodyPr>
            <a:normAutofit/>
          </a:bodyPr>
          <a:lstStyle/>
          <a:p>
            <a:r>
              <a:rPr lang="en-GB" dirty="0"/>
              <a:t>What should we do for this person and why?</a:t>
            </a:r>
          </a:p>
        </p:txBody>
      </p:sp>
      <p:sp>
        <p:nvSpPr>
          <p:cNvPr id="6" name="AutoShape 2" descr="Image result for think"/>
          <p:cNvSpPr>
            <a:spLocks noChangeAspect="1" noChangeArrowheads="1"/>
          </p:cNvSpPr>
          <p:nvPr/>
        </p:nvSpPr>
        <p:spPr bwMode="auto">
          <a:xfrm>
            <a:off x="1069583" y="1485236"/>
            <a:ext cx="1500363" cy="15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13176"/>
            <a:ext cx="1592330" cy="15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47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3196" y="1068749"/>
            <a:ext cx="7886700" cy="578211"/>
          </a:xfrm>
        </p:spPr>
        <p:txBody>
          <a:bodyPr>
            <a:normAutofit fontScale="90000"/>
          </a:bodyPr>
          <a:lstStyle/>
          <a:p>
            <a:r>
              <a:rPr lang="en-GB" dirty="0"/>
              <a:t>Management: should reflect your problem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303196" y="1799359"/>
            <a:ext cx="8475044" cy="399011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Diarrhoea:</a:t>
            </a:r>
          </a:p>
          <a:p>
            <a:pPr lvl="1"/>
            <a:r>
              <a:rPr lang="en-GB" dirty="0"/>
              <a:t>Admit – side room, barrier nursing – diarrhoea may be infectious</a:t>
            </a:r>
          </a:p>
          <a:p>
            <a:pPr lvl="1"/>
            <a:r>
              <a:rPr lang="en-GB" dirty="0"/>
              <a:t>Await stool cultures – no antibiotics indicated</a:t>
            </a:r>
          </a:p>
          <a:p>
            <a:pPr lvl="1"/>
            <a:r>
              <a:rPr lang="en-GB" dirty="0"/>
              <a:t>Stop laxatives</a:t>
            </a:r>
          </a:p>
          <a:p>
            <a:pPr marL="0" indent="0">
              <a:buNone/>
            </a:pPr>
            <a:r>
              <a:rPr lang="en-GB" dirty="0"/>
              <a:t>Hyponatraemia, hypokalaemia, AKI and metabolic acidosis: </a:t>
            </a:r>
          </a:p>
          <a:p>
            <a:pPr lvl="1"/>
            <a:r>
              <a:rPr lang="en-GB" dirty="0"/>
              <a:t>Low Na - extra tests may help</a:t>
            </a:r>
          </a:p>
          <a:p>
            <a:pPr lvl="2"/>
            <a:r>
              <a:rPr lang="en-GB" dirty="0"/>
              <a:t>Blood: serum osmolality, cortisol, thyroid function</a:t>
            </a:r>
          </a:p>
          <a:p>
            <a:pPr lvl="2"/>
            <a:r>
              <a:rPr lang="en-GB" dirty="0"/>
              <a:t>Urine: osmolality, sodium (paired with blood) </a:t>
            </a:r>
          </a:p>
          <a:p>
            <a:pPr lvl="1"/>
            <a:r>
              <a:rPr lang="en-GB" dirty="0"/>
              <a:t>Stop </a:t>
            </a:r>
            <a:r>
              <a:rPr lang="en-GB" dirty="0" err="1"/>
              <a:t>indapamide</a:t>
            </a:r>
            <a:r>
              <a:rPr lang="en-GB" dirty="0"/>
              <a:t> (postural hypotension, lowers Na and K, nephrotoxic)</a:t>
            </a:r>
          </a:p>
          <a:p>
            <a:pPr lvl="1"/>
            <a:r>
              <a:rPr lang="en-GB" dirty="0"/>
              <a:t>Volume deplete so give fluids – 0.9% sodium chloride – will help postural BP</a:t>
            </a:r>
          </a:p>
          <a:p>
            <a:pPr lvl="1"/>
            <a:r>
              <a:rPr lang="en-GB" dirty="0"/>
              <a:t>Add potassium chloride (</a:t>
            </a:r>
            <a:r>
              <a:rPr lang="en-GB" dirty="0" err="1"/>
              <a:t>KCl</a:t>
            </a:r>
            <a:r>
              <a:rPr lang="en-GB" dirty="0"/>
              <a:t>) 40mmol to the fluids</a:t>
            </a:r>
          </a:p>
          <a:p>
            <a:pPr lvl="1"/>
            <a:r>
              <a:rPr lang="en-GB" dirty="0"/>
              <a:t>Daily U&amp;E to check resolution of AKI </a:t>
            </a:r>
          </a:p>
          <a:p>
            <a:pPr lvl="2"/>
            <a:r>
              <a:rPr lang="en-GB" dirty="0"/>
              <a:t>if no improvement USS KUB to exclude obstruction (bladder scan on ward to exclude retention)</a:t>
            </a:r>
          </a:p>
          <a:p>
            <a:pPr marL="0" indent="0">
              <a:buNone/>
            </a:pPr>
            <a:r>
              <a:rPr lang="en-GB" dirty="0"/>
              <a:t>MDT input regarding fall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8104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2 in pairs: Inpatient 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You are the F1 on call. You are called by nurses at 01.00 as they heard a noise and found a patient lying on the floor.  Patient appears confused and nurses say he has been more confused throughout the day. </a:t>
            </a:r>
          </a:p>
          <a:p>
            <a:r>
              <a:rPr lang="en-GB" dirty="0"/>
              <a:t>Fred Jones, 84Male. Admitted with 4 days shortness of breath and wheeze, treated for an exacerbation of COPD. </a:t>
            </a:r>
          </a:p>
          <a:p>
            <a:r>
              <a:rPr lang="en-GB" dirty="0"/>
              <a:t>PMH: COPD, Osteoarthritis, T2DM, Hypertension, Aortic stenosis. IHD</a:t>
            </a:r>
          </a:p>
          <a:p>
            <a:r>
              <a:rPr lang="en-GB" dirty="0"/>
              <a:t>SH: Lives at home, has TDS package of care, walks with a stick, needs assistance with washing and dressing. </a:t>
            </a:r>
          </a:p>
          <a:p>
            <a:r>
              <a:rPr lang="en-GB" dirty="0"/>
              <a:t>DH: Salbutamol neb 0.5mg QDS, Ipratropium 500microgram neb QDS, Prednisolone 40mg OD for 5 days, doxycycline 100mg OD for 5 days,  Furosemide 40mg OD, </a:t>
            </a:r>
            <a:r>
              <a:rPr lang="en-GB" dirty="0" err="1"/>
              <a:t>Bisoprolol</a:t>
            </a:r>
            <a:r>
              <a:rPr lang="en-GB" dirty="0"/>
              <a:t> 5mg OD, Ramipril 2.5mg OD, metformin 500mg BD, aspirin 75mg OD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854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364" y="846138"/>
            <a:ext cx="8363272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might he have fallen?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initial management?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long term management?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patient have frailty syndrome?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scoring systems are you aware of to assess for this?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a comprehensive geriatric assessment (CGA) as part of his management, which areas should be covered?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227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You are the F1 on call. You are called by nurses at 01.00 as they heard a noise and found a patient lying on the floor.  Patient appears confused and nurses say he has been more confused throughout the day. </a:t>
            </a:r>
          </a:p>
          <a:p>
            <a:r>
              <a:rPr lang="en-GB" dirty="0"/>
              <a:t>Fred Jones, 84Male. Admitted with 4 days shortness of breath and wheeze, treated for an exacerbation of COPD. </a:t>
            </a:r>
          </a:p>
          <a:p>
            <a:r>
              <a:rPr lang="en-GB" dirty="0"/>
              <a:t>PMH: COPD, Osteoarthritis, T2DM, Hypertension, Aortic stenosis. IHD</a:t>
            </a:r>
          </a:p>
          <a:p>
            <a:r>
              <a:rPr lang="en-GB" dirty="0"/>
              <a:t>SH: Lives at home, has TDS package of care, walks with a stick, needs assistance with washing and dressing. </a:t>
            </a:r>
          </a:p>
          <a:p>
            <a:r>
              <a:rPr lang="en-GB" dirty="0"/>
              <a:t>DH: Salbutamol neb 0.5mg QDS, Ipratropium 500microgram neb QDS, Prednisolone 40mg OD for 5 days, doxycycline 100mg OD for 5 days,  Furosemide 40mg OD, </a:t>
            </a:r>
            <a:r>
              <a:rPr lang="en-GB" dirty="0" err="1"/>
              <a:t>Bisoprolol</a:t>
            </a:r>
            <a:r>
              <a:rPr lang="en-GB" dirty="0"/>
              <a:t> 5mg OD, Ramipril 2.5mg OD, metformin 500mg BD, aspirin 75mg OD</a:t>
            </a:r>
          </a:p>
          <a:p>
            <a:pPr lvl="0"/>
            <a:r>
              <a:rPr lang="en-GB" dirty="0" err="1"/>
              <a:t>Obs</a:t>
            </a:r>
            <a:r>
              <a:rPr lang="en-GB" dirty="0"/>
              <a:t>: </a:t>
            </a:r>
            <a:r>
              <a:rPr lang="en-GB" dirty="0" err="1"/>
              <a:t>bp</a:t>
            </a:r>
            <a:r>
              <a:rPr lang="en-GB" dirty="0"/>
              <a:t> 110/70, HR 60, T36.9, </a:t>
            </a:r>
            <a:r>
              <a:rPr lang="en-GB" dirty="0" err="1"/>
              <a:t>Sats</a:t>
            </a:r>
            <a:r>
              <a:rPr lang="en-GB" dirty="0"/>
              <a:t> 92% 28%oxygen, BM 5.3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might he have fallen?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initial management?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long term management?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patient have frailty syndrome?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scoring systems are you aware of to assess for this?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a comprehensive geriatric assessment (CGA) as part of his management, which areas should be covered?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875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54868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Why might he have fallen?</a:t>
            </a:r>
          </a:p>
          <a:p>
            <a:endParaRPr lang="en-GB" sz="28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Postural hypotension: </a:t>
            </a:r>
            <a:r>
              <a:rPr lang="en-GB" sz="2800" dirty="0"/>
              <a:t>Drinking less in hospital, </a:t>
            </a:r>
            <a:r>
              <a:rPr lang="en-GB" sz="2800" dirty="0" err="1"/>
              <a:t>hypoadrenalism</a:t>
            </a:r>
            <a:r>
              <a:rPr lang="en-GB" sz="2800" dirty="0"/>
              <a:t> on </a:t>
            </a:r>
            <a:r>
              <a:rPr lang="en-GB" sz="2800" dirty="0" err="1"/>
              <a:t>longterm</a:t>
            </a:r>
            <a:r>
              <a:rPr lang="en-GB" sz="2800" dirty="0"/>
              <a:t> steroids, dehydrated if has infection (insensible loss)/ confused and not drinking, ? diarrhoea from antibiotics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Delirium:  </a:t>
            </a:r>
            <a:r>
              <a:rPr lang="en-GB" sz="2800" dirty="0"/>
              <a:t>?hypoxia ? retention/constipation as on anticholinergics and steroids, ?related to infection ? related to pain ?electrolyte disturbance/AKI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Deconditioning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Myocardial infarction/ arrhythmia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0281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GB" b="1" dirty="0"/>
              <a:t>Initial management</a:t>
            </a:r>
          </a:p>
          <a:p>
            <a:pPr lvl="0"/>
            <a:r>
              <a:rPr lang="en-GB" dirty="0"/>
              <a:t>How do you get someone onto the bed: Hoists, chair</a:t>
            </a:r>
          </a:p>
          <a:p>
            <a:pPr lvl="0"/>
            <a:r>
              <a:rPr lang="en-GB" dirty="0"/>
              <a:t>When do we put out a trauma call?</a:t>
            </a:r>
          </a:p>
          <a:p>
            <a:pPr lvl="0"/>
            <a:r>
              <a:rPr lang="en-GB" dirty="0"/>
              <a:t>What examination do you do: head CN, peripheral neuro, chest, abdomen, joints</a:t>
            </a:r>
          </a:p>
          <a:p>
            <a:pPr lvl="0"/>
            <a:r>
              <a:rPr lang="en-GB" dirty="0"/>
              <a:t>What investigations: Bloods (?AKI), XR anything tender</a:t>
            </a:r>
          </a:p>
          <a:p>
            <a:pPr lvl="0"/>
            <a:r>
              <a:rPr lang="en-GB" dirty="0"/>
              <a:t>When do you CT: NICE guidelines</a:t>
            </a:r>
          </a:p>
          <a:p>
            <a:pPr lvl="0"/>
            <a:r>
              <a:rPr lang="en-GB" dirty="0"/>
              <a:t>Neuro </a:t>
            </a:r>
            <a:r>
              <a:rPr lang="en-GB" dirty="0" err="1"/>
              <a:t>obs</a:t>
            </a:r>
            <a:r>
              <a:rPr lang="en-GB" dirty="0"/>
              <a:t>/ advice to nurses: No published consensus. Advise 15mins for 1hr then every 1hr for 4 hr then every 2- 4hr until 12h. Bleep if GCS change by &gt;1. </a:t>
            </a:r>
          </a:p>
          <a:p>
            <a:pPr lvl="0"/>
            <a:r>
              <a:rPr lang="en-GB" dirty="0"/>
              <a:t>What to document</a:t>
            </a:r>
          </a:p>
          <a:p>
            <a:pPr lvl="0"/>
            <a:r>
              <a:rPr lang="en-GB" dirty="0"/>
              <a:t>Medication review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/>
              <a:t>What is the long term management?</a:t>
            </a:r>
          </a:p>
          <a:p>
            <a:pPr lvl="0"/>
            <a:r>
              <a:rPr lang="en-GB" dirty="0"/>
              <a:t>MDT input</a:t>
            </a:r>
          </a:p>
          <a:p>
            <a:pPr lvl="0"/>
            <a:r>
              <a:rPr lang="en-GB" dirty="0"/>
              <a:t>Outpatient falls clinic</a:t>
            </a:r>
          </a:p>
          <a:p>
            <a:pPr lvl="0"/>
            <a:r>
              <a:rPr lang="en-GB" dirty="0"/>
              <a:t>Echo</a:t>
            </a:r>
          </a:p>
          <a:p>
            <a:pPr lvl="0"/>
            <a:r>
              <a:rPr lang="en-GB" dirty="0"/>
              <a:t>24hr tape</a:t>
            </a:r>
          </a:p>
          <a:p>
            <a:r>
              <a:rPr lang="en-GB" dirty="0"/>
              <a:t>Other tests: Tilt table </a:t>
            </a:r>
            <a:r>
              <a:rPr lang="en-GB" dirty="0" err="1"/>
              <a:t>etc</a:t>
            </a:r>
            <a:r>
              <a:rPr lang="en-GB" dirty="0"/>
              <a:t> ? needs SST</a:t>
            </a:r>
          </a:p>
          <a:p>
            <a:r>
              <a:rPr lang="en-GB" dirty="0"/>
              <a:t>Bone protection/</a:t>
            </a:r>
            <a:r>
              <a:rPr lang="en-GB" dirty="0" err="1"/>
              <a:t>Frax</a:t>
            </a:r>
            <a:r>
              <a:rPr lang="en-GB" dirty="0"/>
              <a:t> scores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7010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patient have frailty syndrome?  Yes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scoring systems are you aware of to assess for this?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50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FF21D5-EF85-A436-383D-0C7E7327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00"/>
            <a:ext cx="9468544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3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Why is frailty relevant to this talk?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Conditions present atypically </a:t>
            </a:r>
          </a:p>
          <a:p>
            <a:pPr lvl="1"/>
            <a:r>
              <a:rPr lang="en-GB" b="1" dirty="0"/>
              <a:t>Falls</a:t>
            </a:r>
          </a:p>
          <a:p>
            <a:pPr lvl="1"/>
            <a:r>
              <a:rPr lang="en-GB" b="1" dirty="0"/>
              <a:t>Immobility</a:t>
            </a:r>
          </a:p>
          <a:p>
            <a:pPr lvl="1"/>
            <a:r>
              <a:rPr lang="en-GB" dirty="0"/>
              <a:t>Delirium</a:t>
            </a:r>
          </a:p>
          <a:p>
            <a:pPr lvl="1"/>
            <a:r>
              <a:rPr lang="en-GB" dirty="0"/>
              <a:t>Incontinence</a:t>
            </a:r>
          </a:p>
        </p:txBody>
      </p:sp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840" y="1581160"/>
            <a:ext cx="33401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5293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Management: CGA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098578"/>
          </a:xfrm>
        </p:spPr>
        <p:txBody>
          <a:bodyPr>
            <a:normAutofit fontScale="70000" lnSpcReduction="20000"/>
          </a:bodyPr>
          <a:lstStyle/>
          <a:p>
            <a:r>
              <a:rPr lang="en-GB" sz="2850" dirty="0"/>
              <a:t>Gold standard intervention for frailty</a:t>
            </a:r>
          </a:p>
          <a:p>
            <a:r>
              <a:rPr lang="en-GB" sz="2850" dirty="0"/>
              <a:t>Is interdisciplinary and </a:t>
            </a:r>
            <a:r>
              <a:rPr lang="en-GB" sz="2850" dirty="0" err="1"/>
              <a:t>mutidimentional</a:t>
            </a:r>
            <a:r>
              <a:rPr lang="en-GB" sz="2850" dirty="0"/>
              <a:t> (medical, psychological, social, functional)</a:t>
            </a:r>
          </a:p>
          <a:p>
            <a:r>
              <a:rPr lang="en-GB" sz="2850" dirty="0"/>
              <a:t>Produces problem lists and integrates plan for treatment, rehab, long term care</a:t>
            </a:r>
          </a:p>
          <a:p>
            <a:r>
              <a:rPr lang="en-GB" sz="2850" dirty="0"/>
              <a:t>Person with frailty who receives CGA by MDT more likely to be alive and living in own home 6 months after acute illness ( as well as less falls)</a:t>
            </a:r>
          </a:p>
          <a:p>
            <a:r>
              <a:rPr lang="en-GB" sz="2850" dirty="0"/>
              <a:t>(NNT 33 to prevent one unnecessary death or institutionalisation compared to general medical care)</a:t>
            </a:r>
          </a:p>
          <a:p>
            <a:r>
              <a:rPr lang="en-GB" sz="2850" dirty="0"/>
              <a:t>(Compared to NNT 79 aspirin/ischaemic stroke to avoid death and dependency avoided or NNT 143 to prevent repeat stroke)</a:t>
            </a:r>
          </a:p>
          <a:p>
            <a:endParaRPr lang="en-GB" sz="2325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See: BGS Comprehensive Geriatric Assessment Tool Kit for Primary Care Practitioners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https://www.bgs.org.uk/sites/default/files/content/resources/files/2019-02-08/BGS%20Toolkit%20-%20FINAL%20FOR%20WEB_0.pdf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5143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CGA Template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6673085"/>
              </p:ext>
            </p:extLst>
          </p:nvPr>
        </p:nvGraphicFramePr>
        <p:xfrm>
          <a:off x="35496" y="1417638"/>
          <a:ext cx="9108504" cy="4747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327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76M, admitted following a fall when shopping</a:t>
            </a:r>
          </a:p>
          <a:p>
            <a:r>
              <a:rPr lang="en-GB" dirty="0"/>
              <a:t>Known Parkinson's disease 3 years, recent </a:t>
            </a:r>
            <a:r>
              <a:rPr lang="en-GB" dirty="0" err="1"/>
              <a:t>covid</a:t>
            </a:r>
            <a:r>
              <a:rPr lang="en-GB" dirty="0"/>
              <a:t> vaccination 4 days ago</a:t>
            </a:r>
          </a:p>
          <a:p>
            <a:r>
              <a:rPr lang="en-GB" dirty="0"/>
              <a:t>PMH: Parkinson's disease, reflux, T2DM</a:t>
            </a:r>
          </a:p>
          <a:p>
            <a:r>
              <a:rPr lang="en-GB" dirty="0"/>
              <a:t>DH: </a:t>
            </a:r>
            <a:r>
              <a:rPr lang="en-GB" dirty="0" err="1"/>
              <a:t>Madopar</a:t>
            </a:r>
            <a:r>
              <a:rPr lang="en-GB" dirty="0"/>
              <a:t> 62.5mg </a:t>
            </a:r>
            <a:r>
              <a:rPr lang="en-GB" dirty="0" err="1"/>
              <a:t>TDS,Gliclazide</a:t>
            </a:r>
            <a:r>
              <a:rPr lang="en-GB" dirty="0"/>
              <a:t> 80mg BD, </a:t>
            </a:r>
            <a:r>
              <a:rPr lang="en-GB" dirty="0" err="1"/>
              <a:t>Metofrmin</a:t>
            </a:r>
            <a:r>
              <a:rPr lang="en-GB" dirty="0"/>
              <a:t> 1g BD, omeprazole 20mg OD</a:t>
            </a:r>
          </a:p>
          <a:p>
            <a:r>
              <a:rPr lang="en-GB" dirty="0"/>
              <a:t>SH: Lives with wife, BD POC to assists with dressing/washing, CFS 5</a:t>
            </a:r>
          </a:p>
        </p:txBody>
      </p:sp>
    </p:spTree>
    <p:extLst>
      <p:ext uri="{BB962C8B-B14F-4D97-AF65-F5344CB8AC3E}">
        <p14:creationId xmlns:p14="http://schemas.microsoft.com/office/powerpoint/2010/main" val="499728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else would you like to know?</a:t>
            </a:r>
          </a:p>
          <a:p>
            <a:r>
              <a:rPr lang="en-GB" dirty="0"/>
              <a:t>Which key parts to examine?</a:t>
            </a:r>
          </a:p>
          <a:p>
            <a:r>
              <a:rPr lang="en-GB" dirty="0"/>
              <a:t>Which investigations?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31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Uh Oh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438035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618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EF741D-14E4-B37C-E8D2-560D00F08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61" y="0"/>
            <a:ext cx="8379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535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 the NOF #</a:t>
            </a:r>
          </a:p>
          <a:p>
            <a:r>
              <a:rPr lang="en-GB" dirty="0"/>
              <a:t>Of the fall acutely</a:t>
            </a:r>
          </a:p>
          <a:p>
            <a:r>
              <a:rPr lang="en-GB" dirty="0" err="1"/>
              <a:t>Longterm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69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Osteoporosis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Reduced bone density and micro-architectural deterioration of bone</a:t>
            </a:r>
          </a:p>
          <a:p>
            <a:r>
              <a:rPr lang="en-GB" dirty="0"/>
              <a:t>Primary and secondary prevention</a:t>
            </a:r>
          </a:p>
          <a:p>
            <a:r>
              <a:rPr lang="en-GB" dirty="0"/>
              <a:t>FRAX scores</a:t>
            </a:r>
          </a:p>
          <a:p>
            <a:r>
              <a:rPr lang="en-GB" dirty="0"/>
              <a:t>DEXAs: T scores and Z scores</a:t>
            </a:r>
          </a:p>
          <a:p>
            <a:r>
              <a:rPr lang="en-GB" dirty="0"/>
              <a:t>NOGG – look up summary</a:t>
            </a:r>
          </a:p>
          <a:p>
            <a:r>
              <a:rPr lang="en-GB" dirty="0"/>
              <a:t>Options put simply are treat, don’t treat, scan and then decide</a:t>
            </a:r>
          </a:p>
          <a:p>
            <a:pPr lvl="1"/>
            <a:r>
              <a:rPr lang="en-GB" dirty="0"/>
              <a:t>Age, </a:t>
            </a:r>
            <a:r>
              <a:rPr lang="en-GB" dirty="0" err="1"/>
              <a:t>frax</a:t>
            </a:r>
            <a:r>
              <a:rPr lang="en-GB" dirty="0"/>
              <a:t> score and life expectancy as well as Cis to medications play into these decisions</a:t>
            </a:r>
          </a:p>
          <a:p>
            <a:r>
              <a:rPr lang="en-GB" dirty="0"/>
              <a:t>Bisphosphonates (inhibit osteoclasts)</a:t>
            </a:r>
          </a:p>
          <a:p>
            <a:pPr lvl="1"/>
            <a:r>
              <a:rPr lang="en-GB" dirty="0"/>
              <a:t>CI CKD, oesophageal </a:t>
            </a:r>
            <a:r>
              <a:rPr lang="en-GB" dirty="0" err="1"/>
              <a:t>diseas</a:t>
            </a:r>
            <a:endParaRPr lang="en-GB" dirty="0"/>
          </a:p>
          <a:p>
            <a:r>
              <a:rPr lang="en-GB" dirty="0" err="1"/>
              <a:t>Denusomab</a:t>
            </a:r>
            <a:r>
              <a:rPr lang="en-GB" dirty="0"/>
              <a:t> (rank ligand inhibitor)</a:t>
            </a:r>
          </a:p>
        </p:txBody>
      </p:sp>
    </p:spTree>
    <p:extLst>
      <p:ext uri="{BB962C8B-B14F-4D97-AF65-F5344CB8AC3E}">
        <p14:creationId xmlns:p14="http://schemas.microsoft.com/office/powerpoint/2010/main" val="40074518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Frax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297" y="1600200"/>
            <a:ext cx="680940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629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Whether a patient presents with fall or immobility or another frailty syndrome, that is not the diagnosis and you need to find the reason(s) why. </a:t>
            </a:r>
          </a:p>
        </p:txBody>
      </p:sp>
    </p:spTree>
    <p:extLst>
      <p:ext uri="{BB962C8B-B14F-4D97-AF65-F5344CB8AC3E}">
        <p14:creationId xmlns:p14="http://schemas.microsoft.com/office/powerpoint/2010/main" val="217263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fall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According to Public Health England….</a:t>
            </a:r>
          </a:p>
          <a:p>
            <a:endParaRPr lang="en-US" dirty="0"/>
          </a:p>
          <a:p>
            <a:r>
              <a:rPr lang="en-US" dirty="0"/>
              <a:t>A fall is defined as an event which causes a person to </a:t>
            </a:r>
            <a:r>
              <a:rPr lang="en-US" b="1" dirty="0"/>
              <a:t>unintentionally rest on the ground or lower level</a:t>
            </a:r>
            <a:r>
              <a:rPr lang="en-US" dirty="0"/>
              <a:t>, and is not result of a major intrinsic event (such as a stroke) or overwhelming hazard.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7311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Falls</a:t>
            </a:r>
          </a:p>
          <a:p>
            <a:pPr lvl="1"/>
            <a:r>
              <a:rPr lang="en-GB" dirty="0"/>
              <a:t>Before, during, after</a:t>
            </a:r>
          </a:p>
          <a:p>
            <a:pPr lvl="1"/>
            <a:r>
              <a:rPr lang="en-GB" dirty="0"/>
              <a:t>Remember people with frailty have atypical symptoms </a:t>
            </a:r>
            <a:r>
              <a:rPr lang="en-GB" dirty="0" err="1"/>
              <a:t>ie</a:t>
            </a:r>
            <a:r>
              <a:rPr lang="en-GB" dirty="0"/>
              <a:t> a NOF or injury may not be obvious</a:t>
            </a:r>
          </a:p>
          <a:p>
            <a:pPr lvl="1"/>
            <a:r>
              <a:rPr lang="en-GB" dirty="0"/>
              <a:t>Management is </a:t>
            </a:r>
            <a:r>
              <a:rPr lang="en-GB" dirty="0" err="1"/>
              <a:t>hyperacute</a:t>
            </a:r>
            <a:r>
              <a:rPr lang="en-GB" dirty="0"/>
              <a:t>, acute and </a:t>
            </a:r>
            <a:r>
              <a:rPr lang="en-GB" dirty="0" err="1"/>
              <a:t>longterm</a:t>
            </a:r>
            <a:endParaRPr lang="en-GB" dirty="0"/>
          </a:p>
          <a:p>
            <a:pPr lvl="1"/>
            <a:r>
              <a:rPr lang="en-GB" dirty="0"/>
              <a:t>Make your problem list using information you have</a:t>
            </a:r>
          </a:p>
          <a:p>
            <a:pPr lvl="1"/>
            <a:r>
              <a:rPr lang="en-GB" dirty="0"/>
              <a:t>Make your management plan based on your problem list</a:t>
            </a:r>
          </a:p>
          <a:p>
            <a:pPr lvl="1"/>
            <a:r>
              <a:rPr lang="en-GB" dirty="0"/>
              <a:t>You will see many people with falls</a:t>
            </a:r>
          </a:p>
        </p:txBody>
      </p:sp>
    </p:spTree>
    <p:extLst>
      <p:ext uri="{BB962C8B-B14F-4D97-AF65-F5344CB8AC3E}">
        <p14:creationId xmlns:p14="http://schemas.microsoft.com/office/powerpoint/2010/main" val="9494531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Any questions? 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49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falls important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altLang="en-US" b="1" dirty="0"/>
              <a:t>Common problem: </a:t>
            </a:r>
          </a:p>
          <a:p>
            <a:r>
              <a:rPr lang="en-GB" dirty="0"/>
              <a:t>600 inpatient falls per day in England (5 falls in hospital/day)</a:t>
            </a:r>
          </a:p>
          <a:p>
            <a:r>
              <a:rPr lang="en-US" dirty="0"/>
              <a:t>1/3 &gt;65 and ½ &gt;80 fall at least once a year </a:t>
            </a:r>
          </a:p>
          <a:p>
            <a:r>
              <a:rPr lang="en-US" dirty="0"/>
              <a:t>½ of fallers will fall again in the next year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altLang="en-US" dirty="0"/>
              <a:t>Why? </a:t>
            </a:r>
          </a:p>
          <a:p>
            <a:pPr lvl="1"/>
            <a:r>
              <a:rPr lang="en-GB" altLang="en-US" dirty="0"/>
              <a:t>Unfamiliar environments</a:t>
            </a:r>
          </a:p>
          <a:p>
            <a:pPr lvl="1"/>
            <a:r>
              <a:rPr lang="en-GB" altLang="en-US" dirty="0"/>
              <a:t>Acute illnesses</a:t>
            </a:r>
          </a:p>
          <a:p>
            <a:pPr lvl="2"/>
            <a:r>
              <a:rPr lang="en-GB" altLang="en-US" dirty="0"/>
              <a:t>Decompensation of frailty</a:t>
            </a:r>
          </a:p>
          <a:p>
            <a:pPr lvl="1"/>
            <a:r>
              <a:rPr lang="en-GB" altLang="en-US" dirty="0"/>
              <a:t>Slowed reaction time, slowed walking speed</a:t>
            </a:r>
          </a:p>
          <a:p>
            <a:pPr lvl="1"/>
            <a:r>
              <a:rPr lang="en-GB" altLang="en-US" dirty="0"/>
              <a:t>Reduced muscle strength/mass</a:t>
            </a:r>
          </a:p>
          <a:p>
            <a:pPr lvl="1"/>
            <a:r>
              <a:rPr lang="en-GB" altLang="en-US" dirty="0"/>
              <a:t>Reduced flexibility</a:t>
            </a:r>
          </a:p>
          <a:p>
            <a:pPr lvl="1"/>
            <a:r>
              <a:rPr lang="en-GB" altLang="en-US" dirty="0"/>
              <a:t>Poor vision/ hearing impairment</a:t>
            </a:r>
          </a:p>
          <a:p>
            <a:pPr lvl="1"/>
            <a:r>
              <a:rPr lang="en-GB" altLang="en-US" dirty="0"/>
              <a:t>Cognitive impairment</a:t>
            </a:r>
          </a:p>
          <a:p>
            <a:pPr lvl="1"/>
            <a:r>
              <a:rPr lang="en-GB" altLang="en-US" dirty="0"/>
              <a:t>Loss of proprioception</a:t>
            </a:r>
          </a:p>
          <a:p>
            <a:pPr lvl="1"/>
            <a:r>
              <a:rPr lang="en-GB" altLang="en-US" dirty="0"/>
              <a:t>Postural hypotension</a:t>
            </a:r>
          </a:p>
          <a:p>
            <a:pPr lvl="2"/>
            <a:r>
              <a:rPr lang="en-GB" dirty="0"/>
              <a:t>Intravascular volume depletion</a:t>
            </a:r>
          </a:p>
          <a:p>
            <a:pPr lvl="2"/>
            <a:r>
              <a:rPr lang="en-GB" dirty="0"/>
              <a:t>Changes to vascular compliance</a:t>
            </a:r>
          </a:p>
          <a:p>
            <a:pPr lvl="2"/>
            <a:r>
              <a:rPr lang="en-GB" dirty="0"/>
              <a:t>Polypharmacy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33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are falls important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altLang="en-US" sz="3300" dirty="0"/>
              <a:t>2. Significant effects: </a:t>
            </a:r>
          </a:p>
          <a:p>
            <a:pPr lvl="1"/>
            <a:r>
              <a:rPr lang="en-GB" altLang="en-US" sz="2800" dirty="0"/>
              <a:t>Medical: </a:t>
            </a:r>
          </a:p>
          <a:p>
            <a:pPr lvl="2"/>
            <a:r>
              <a:rPr lang="en-GB" altLang="en-US" dirty="0"/>
              <a:t>10% of falls lead to fractures</a:t>
            </a:r>
          </a:p>
          <a:p>
            <a:pPr lvl="3"/>
            <a:r>
              <a:rPr lang="en-GB" altLang="en-US" dirty="0"/>
              <a:t>30% of those who fracture their hip die within a year</a:t>
            </a:r>
          </a:p>
          <a:p>
            <a:pPr lvl="2"/>
            <a:r>
              <a:rPr lang="en-GB" altLang="en-US" dirty="0"/>
              <a:t>Death</a:t>
            </a:r>
          </a:p>
          <a:p>
            <a:pPr lvl="3"/>
            <a:r>
              <a:rPr lang="en-GB" altLang="en-US" dirty="0"/>
              <a:t>over 1,500 people &gt;65y die from accidental fall each year</a:t>
            </a:r>
          </a:p>
          <a:p>
            <a:pPr lvl="1"/>
            <a:r>
              <a:rPr lang="en-GB" altLang="en-US" sz="2800" dirty="0"/>
              <a:t>Psychological:</a:t>
            </a:r>
          </a:p>
          <a:p>
            <a:pPr lvl="2"/>
            <a:r>
              <a:rPr lang="en-GB" altLang="en-US" dirty="0"/>
              <a:t>Loss of confidence</a:t>
            </a:r>
          </a:p>
          <a:p>
            <a:pPr lvl="2"/>
            <a:r>
              <a:rPr lang="en-GB" altLang="en-US" dirty="0"/>
              <a:t>Fear of falling</a:t>
            </a:r>
          </a:p>
          <a:p>
            <a:pPr lvl="1"/>
            <a:r>
              <a:rPr lang="en-GB" altLang="en-US" sz="2800" dirty="0"/>
              <a:t>Social: </a:t>
            </a:r>
          </a:p>
          <a:p>
            <a:pPr lvl="2"/>
            <a:r>
              <a:rPr lang="en-GB" altLang="en-US" dirty="0"/>
              <a:t>Need for equipment</a:t>
            </a:r>
          </a:p>
          <a:p>
            <a:pPr lvl="2"/>
            <a:r>
              <a:rPr lang="en-GB" altLang="en-US" dirty="0"/>
              <a:t>Need for services/carers</a:t>
            </a:r>
          </a:p>
          <a:p>
            <a:pPr lvl="2"/>
            <a:r>
              <a:rPr lang="en-GB" altLang="en-US" dirty="0"/>
              <a:t>Loss of independence: RH/NH/ Carers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1750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Causes of falls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959566"/>
              </p:ext>
            </p:extLst>
          </p:nvPr>
        </p:nvGraphicFramePr>
        <p:xfrm>
          <a:off x="457200" y="1600200"/>
          <a:ext cx="8291264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Sensory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Visual loss, hearing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Delirium,</a:t>
                      </a:r>
                      <a:r>
                        <a:rPr lang="en-GB" baseline="0" dirty="0"/>
                        <a:t> dementia, stroke, peripheral neuropathy, Parkinsonism, seizures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Cardiovascular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Postural hypotension, arrhythmias,  </a:t>
                      </a:r>
                      <a:r>
                        <a:rPr lang="en-GB" dirty="0" err="1"/>
                        <a:t>valvular</a:t>
                      </a:r>
                      <a:r>
                        <a:rPr lang="en-GB" dirty="0"/>
                        <a:t> heart disease,  Ischaemic heart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Respiratory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Infection, 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Constipation,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Sarcopenia, myopathies, arthritis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Endocrine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Hypoglycaemia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Iatrogenic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Polypharmacy, specific drugs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Carpets, lighting, furniture, footwear, toenails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6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A46CD4D231374AAA94F0C0B222D1E2" ma:contentTypeVersion="3" ma:contentTypeDescription="Create a new document." ma:contentTypeScope="" ma:versionID="3c8a20d661bcc93647b773da24d2a7b9">
  <xsd:schema xmlns:xsd="http://www.w3.org/2001/XMLSchema" xmlns:xs="http://www.w3.org/2001/XMLSchema" xmlns:p="http://schemas.microsoft.com/office/2006/metadata/properties" xmlns:ns2="44e9fc89-8474-477f-ae2a-48e32943511d" targetNamespace="http://schemas.microsoft.com/office/2006/metadata/properties" ma:root="true" ma:fieldsID="55d8d53728c187941651ec115d6732e2" ns2:_="">
    <xsd:import namespace="44e9fc89-8474-477f-ae2a-48e3294351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9fc89-8474-477f-ae2a-48e329435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3012BE-6B5D-4226-9029-9832F030C7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D051B3-7685-4B8C-8002-56E685CA9E6C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4e9fc89-8474-477f-ae2a-48e32943511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661DAC-D07C-49D3-A00D-A9BE2A6BD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e9fc89-8474-477f-ae2a-48e3294351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</TotalTime>
  <Words>3597</Words>
  <Application>Microsoft Office PowerPoint</Application>
  <PresentationFormat>On-screen Show (4:3)</PresentationFormat>
  <Paragraphs>591</Paragraphs>
  <Slides>61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Arial</vt:lpstr>
      <vt:lpstr>Calibri</vt:lpstr>
      <vt:lpstr>Office Theme</vt:lpstr>
      <vt:lpstr>Falls and Immobility</vt:lpstr>
      <vt:lpstr>Please join in!</vt:lpstr>
      <vt:lpstr>PowerPoint Presentation</vt:lpstr>
      <vt:lpstr>What is frailty?</vt:lpstr>
      <vt:lpstr>Why is frailty relevant to this talk?</vt:lpstr>
      <vt:lpstr>What is a fall</vt:lpstr>
      <vt:lpstr>Why are falls important</vt:lpstr>
      <vt:lpstr>Why are falls important</vt:lpstr>
      <vt:lpstr>Causes of falls</vt:lpstr>
      <vt:lpstr>PowerPoint Presentation</vt:lpstr>
      <vt:lpstr>“Mechanical” fall?</vt:lpstr>
      <vt:lpstr>Falls and medications</vt:lpstr>
      <vt:lpstr>So…. What do you NEED to do when you are on call in 8 months?</vt:lpstr>
      <vt:lpstr>“The Bleeper”</vt:lpstr>
      <vt:lpstr>“The arrival”</vt:lpstr>
      <vt:lpstr>History</vt:lpstr>
      <vt:lpstr>Examination</vt:lpstr>
      <vt:lpstr>Investigations as inpatient – only if relevant</vt:lpstr>
      <vt:lpstr>PowerPoint Presentation</vt:lpstr>
      <vt:lpstr>NICE Guidelines CT Head</vt:lpstr>
      <vt:lpstr>Management</vt:lpstr>
      <vt:lpstr>Management</vt:lpstr>
      <vt:lpstr>Documenting your plan</vt:lpstr>
      <vt:lpstr>To summarise for your review</vt:lpstr>
      <vt:lpstr>Cases</vt:lpstr>
      <vt:lpstr>Case 1 together) Jean Jowers, admitted via ambulance</vt:lpstr>
      <vt:lpstr>What would you like to know?</vt:lpstr>
      <vt:lpstr>Clerking: PC = Fall and diarrhoea</vt:lpstr>
      <vt:lpstr>PowerPoint Presentation</vt:lpstr>
      <vt:lpstr>What will your examination focus on to rule in/out differentials?</vt:lpstr>
      <vt:lpstr>On examination:</vt:lpstr>
      <vt:lpstr>What is your problem list of why she fell based on this information? </vt:lpstr>
      <vt:lpstr>Fall </vt:lpstr>
      <vt:lpstr>Problem list </vt:lpstr>
      <vt:lpstr>What tests does this person need and why?</vt:lpstr>
      <vt:lpstr>Investigations: </vt:lpstr>
      <vt:lpstr>Why might this have happened? Would you like any more bloods? </vt:lpstr>
      <vt:lpstr>Venous blood gas: </vt:lpstr>
      <vt:lpstr>Venous blood gas: </vt:lpstr>
      <vt:lpstr>Final Problem list </vt:lpstr>
      <vt:lpstr>What should we do for this person and why?</vt:lpstr>
      <vt:lpstr>Management: should reflect your problem list</vt:lpstr>
      <vt:lpstr>Case 2 in pairs: Inpatient fall</vt:lpstr>
      <vt:lpstr>PowerPoint Presentation</vt:lpstr>
      <vt:lpstr>PowerPoint Presentation</vt:lpstr>
      <vt:lpstr>PowerPoint Presentation</vt:lpstr>
      <vt:lpstr>Management</vt:lpstr>
      <vt:lpstr>PowerPoint Presentation</vt:lpstr>
      <vt:lpstr>PowerPoint Presentation</vt:lpstr>
      <vt:lpstr>Management: CGA</vt:lpstr>
      <vt:lpstr>CGA Template</vt:lpstr>
      <vt:lpstr>Case 3</vt:lpstr>
      <vt:lpstr>PowerPoint Presentation</vt:lpstr>
      <vt:lpstr>Uh Oh</vt:lpstr>
      <vt:lpstr>PowerPoint Presentation</vt:lpstr>
      <vt:lpstr>Management</vt:lpstr>
      <vt:lpstr>Osteoporosis</vt:lpstr>
      <vt:lpstr>Frax</vt:lpstr>
      <vt:lpstr>Take home message</vt:lpstr>
      <vt:lpstr>Summary</vt:lpstr>
      <vt:lpstr>PowerPoint Presentation</vt:lpstr>
    </vt:vector>
  </TitlesOfParts>
  <Company>University of Brighton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Elderly medicine</dc:title>
  <dc:creator>Rebecca Winter</dc:creator>
  <cp:lastModifiedBy>Tilottama Barua</cp:lastModifiedBy>
  <cp:revision>98</cp:revision>
  <dcterms:created xsi:type="dcterms:W3CDTF">2016-10-07T08:34:45Z</dcterms:created>
  <dcterms:modified xsi:type="dcterms:W3CDTF">2024-11-20T07:54:43Z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0x0101005AA46CD4D231374AAA94F0C0B222D1E2</vt:lpwstr>
  </property>
  <property fmtid="{D5CDD505-2E9C-101B-9397-08002B2CF9AE}" pid="3" name="Order">
    <vt:r8>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</Properties>
</file>