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796" r:id="rId2"/>
  </p:sldMasterIdLst>
  <p:notesMasterIdLst>
    <p:notesMasterId r:id="rId15"/>
  </p:notesMasterIdLst>
  <p:handoutMasterIdLst>
    <p:handoutMasterId r:id="rId16"/>
  </p:handoutMasterIdLst>
  <p:sldIdLst>
    <p:sldId id="278" r:id="rId3"/>
    <p:sldId id="294" r:id="rId4"/>
    <p:sldId id="299" r:id="rId5"/>
    <p:sldId id="309" r:id="rId6"/>
    <p:sldId id="306" r:id="rId7"/>
    <p:sldId id="296" r:id="rId8"/>
    <p:sldId id="303" r:id="rId9"/>
    <p:sldId id="305" r:id="rId10"/>
    <p:sldId id="298" r:id="rId11"/>
    <p:sldId id="295" r:id="rId12"/>
    <p:sldId id="297" r:id="rId13"/>
    <p:sldId id="304" r:id="rId14"/>
  </p:sldIdLst>
  <p:sldSz cx="12192000" cy="68580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220463E5-F4FC-524F-8841-DF4B78615311}">
          <p14:sldIdLst>
            <p14:sldId id="278"/>
            <p14:sldId id="294"/>
            <p14:sldId id="299"/>
            <p14:sldId id="309"/>
            <p14:sldId id="306"/>
            <p14:sldId id="296"/>
            <p14:sldId id="303"/>
            <p14:sldId id="305"/>
          </p14:sldIdLst>
        </p14:section>
        <p14:section name="Hospitality" id="{31EA6C0C-6402-3643-9688-489AE621F1F0}">
          <p14:sldIdLst>
            <p14:sldId id="298"/>
            <p14:sldId id="295"/>
            <p14:sldId id="297"/>
            <p14:sldId id="304"/>
          </p14:sldIdLst>
        </p14:section>
        <p14:section name="Company Info" id="{F186A770-71BC-E242-8759-5F2D01B6E659}">
          <p14:sldIdLst/>
        </p14:section>
        <p14:section name="Executives" id="{19EC85DE-0501-4249-945F-AC1FD6E89BA7}">
          <p14:sldIdLst/>
        </p14:section>
        <p14:section name="Wrap Up" id="{5B9AF4C2-3584-2249-BB7D-8B0465FFF3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51A"/>
    <a:srgbClr val="F6E5D0"/>
    <a:srgbClr val="5C5859"/>
    <a:srgbClr val="922988"/>
    <a:srgbClr val="979892"/>
    <a:srgbClr val="989895"/>
    <a:srgbClr val="F3EBA2"/>
    <a:srgbClr val="5E2D8C"/>
    <a:srgbClr val="CD6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/>
    <p:restoredTop sz="95070"/>
  </p:normalViewPr>
  <p:slideViewPr>
    <p:cSldViewPr snapToObjects="1">
      <p:cViewPr varScale="1">
        <p:scale>
          <a:sx n="115" d="100"/>
          <a:sy n="115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4" y="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7172A555-CCFA-41A9-B5FD-1FE1B55CC67A}" type="datetimeFigureOut">
              <a:rPr lang="en-GB" smtClean="0"/>
              <a:t>19/12/2024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4" y="6387251"/>
            <a:ext cx="4235503" cy="336233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36B68D36-C5A3-4758-9B09-F6C27E36F10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4" y="1"/>
            <a:ext cx="4235503" cy="337400"/>
          </a:xfrm>
          <a:prstGeom prst="rect">
            <a:avLst/>
          </a:prstGeom>
        </p:spPr>
        <p:txBody>
          <a:bodyPr vert="horz" lIns="90189" tIns="45094" rIns="90189" bIns="45094" rtlCol="0"/>
          <a:lstStyle>
            <a:lvl1pPr algn="r">
              <a:defRPr sz="1200"/>
            </a:lvl1pPr>
          </a:lstStyle>
          <a:p>
            <a:fld id="{1B2D9F92-FFA9-D244-BCF5-97EE79A54DDF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0200" y="839788"/>
            <a:ext cx="4033838" cy="2270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89" tIns="45094" rIns="90189" bIns="4509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236238"/>
            <a:ext cx="7819390" cy="2647832"/>
          </a:xfrm>
          <a:prstGeom prst="rect">
            <a:avLst/>
          </a:prstGeom>
        </p:spPr>
        <p:txBody>
          <a:bodyPr vert="horz" lIns="90189" tIns="45094" rIns="90189" bIns="450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4" y="6387252"/>
            <a:ext cx="4235503" cy="337399"/>
          </a:xfrm>
          <a:prstGeom prst="rect">
            <a:avLst/>
          </a:prstGeom>
        </p:spPr>
        <p:txBody>
          <a:bodyPr vert="horz" lIns="90189" tIns="45094" rIns="90189" bIns="45094" rtlCol="0" anchor="b"/>
          <a:lstStyle>
            <a:lvl1pPr algn="r">
              <a:defRPr sz="1200"/>
            </a:lvl1pPr>
          </a:lstStyle>
          <a:p>
            <a:fld id="{C3734930-EC73-4046-9461-4FB0CB822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0200" y="839788"/>
            <a:ext cx="4033838" cy="2270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34930-EC73-4046-9461-4FB0CB8222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2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6F080-955F-7E4E-8F97-36C09110A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7BD84-A551-314B-B63B-6D5A7BE5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3329-00A2-D440-8E67-E947FB11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982A-1E13-408E-95FF-09E369CBC1AF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280FB-DF54-A54E-85DE-C7B2D8A7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BB49E-3ADF-8647-B84C-7FB2105CE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95BA-85BA-CD43-89B7-B8BC62E4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13721-CD83-234B-9144-4DBC36413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18B7-5A07-764B-922E-A0E8F2ED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A8C-A6DF-4DF3-A63C-67BDAC7CF50F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7137D-7ED4-ED41-A729-D1EDC1424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5401-5D83-4342-9C4C-9D6A1FFB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50B11-118A-994D-BECB-F8F81CE2B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C0656-44F9-A242-B2B5-6EE77C4C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7FF8-B894-3B4F-AF39-AC86E9AA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3F2C-0058-4CA6-89BB-47F6B4F6E718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C0C8-0663-AC4F-B965-CF461857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A5EB-7775-404C-A5FF-A42BACD9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21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60A3-05A7-4B92-8ECE-5330B2395997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4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FFFE-F060-4889-AEF8-A2AD99407D7C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71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0A83-1198-4DC9-B700-E1EC52E8D2E9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Landon Hotels 2015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5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FE8A49-273D-4B46-A0BC-81AC65FF3B76}" type="datetime1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F6FC6">
                    <a:tint val="20000"/>
                  </a:srgbClr>
                </a:solidFill>
              </a:rPr>
              <a:t>Copyright Landon Hotels 2015CONFIDENTIAL</a:t>
            </a:r>
            <a:endParaRPr lang="en-US" dirty="0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DFC1E4-1ADE-EA44-ADE0-4E66E9FAE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C351-7AB7-4C03-AD66-78A17511D3DF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1795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FEA4-5EC0-45E7-8F3A-3138DEC3FAE2}" type="datetime1">
              <a:rPr lang="en-US" smtClean="0">
                <a:solidFill>
                  <a:prstClr val="white"/>
                </a:solidFill>
              </a:rPr>
              <a:pPr/>
              <a:t>12/19/2024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2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0EA5-8446-4AB1-9310-4BDC039763DC}" type="datetime1">
              <a:rPr lang="en-US" smtClean="0">
                <a:solidFill>
                  <a:prstClr val="white"/>
                </a:solidFill>
              </a:rPr>
              <a:pPr/>
              <a:t>12/19/2024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82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126BA-E631-46FF-A8C2-A88FAB7E22EC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0092-39CE-494E-89B0-A395278D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7F18-FA53-0348-A5D1-CE69BB4C7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9354-1095-FC42-9EB5-5DFE72CF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E66F3-11E7-8245-88D6-0DDE221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5E85-E437-EE4C-B326-B2B98A59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5008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B683-5E61-43BA-BC46-4160CE42614F}" type="datetime1">
              <a:rPr lang="en-US" smtClean="0">
                <a:solidFill>
                  <a:prstClr val="white"/>
                </a:solidFill>
              </a:rPr>
              <a:pPr/>
              <a:t>12/19/2024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465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AEF1-78F7-43A3-A103-3C260734A7AD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8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78D6061-7694-43CE-BA5C-AE32AC7687F2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3104B9-C126-48F1-8138-DC549B39CEC3}" type="datetime1">
              <a:rPr lang="en-US" smtClean="0">
                <a:solidFill>
                  <a:prstClr val="white"/>
                </a:solidFill>
              </a:rPr>
              <a:pPr/>
              <a:t>12/19/2024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white"/>
                </a:solidFill>
              </a:rPr>
              <a:t>Copyright Landon Hotels 2015CONFIDENTIAL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42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39CD-90FD-4AA8-952E-F2CC499998AF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6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0F717-7072-4876-8295-74BC0C3379E3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5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E7CC-EE23-4E45-96EC-6E4B5EBE8BF2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96963" y="1897067"/>
            <a:ext cx="10058400" cy="4162425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07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096AC-FD8C-4A48-BD6D-29F1DAC21BE2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2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B751-8EDA-3141-A159-B29B9678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780C3-E697-A548-B589-F8152A2F4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9252B-F020-7B48-8D0D-3B4E1FB4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8E3E-5224-4184-8CE9-CD0E7807BC8A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BED1-2654-E04C-9412-C681E804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0B15-60FA-A849-B3C8-4B49A5CE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975C-F488-E443-B910-B0D055717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CC2A-8BFC-9B4E-8E11-B27A26570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5A9F5-0E67-2942-B258-ADD0A1D7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081BF-7CB7-084B-966F-84EBFA0F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3E16-00A7-4AD5-845F-64687D5DC38B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82FE2-3642-B742-BF13-A898720B9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2BF1D-E491-7748-9A6C-323C6CF4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641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A27E-E767-5145-A11D-5F7A482A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01BF4-AFE5-364D-A926-FCB45F07B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55BED-D577-6340-B3B6-2CAA95B5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F93-C205-BE48-98D5-5E73CA941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A9549-4710-084B-9781-6521F6F82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1978B3-920A-4342-BC6A-467DF879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1DAA-8468-4F6C-B832-2D2796AD7E5C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4D238-837E-C14C-822A-8B6F772D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3B9295-0F19-B94F-82A9-86B3B70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1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2F95-996D-B841-8810-10E34F4B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2EE57-9B91-8E4E-B744-51EFD491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5E08-0F99-4F59-8BEC-CD2442E3B929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7E5D2-0BA4-1344-B21A-8204144B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CD18B-7717-A140-AB4F-29D28055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AA5E8-BA31-A745-B1FE-ADB75EA7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1CE6-9BDD-4614-B25C-2464AC408262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08538-06CC-F241-8816-84F9BD34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05A05-AEEE-C148-A41F-098E090F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8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1096-A49E-3E41-95A2-80635D9C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E91F-A526-FC40-9EFD-CEB594C7C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F184D-9A74-8E46-9872-A6E53FF6C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3E265-585F-154B-AD59-8BE5E976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9EEA-1CB3-49AE-A546-35FFA5C22D34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949E-EDCE-1F41-A3C1-0AD1277A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3B54-23D3-984E-AAA0-DF8CA1AE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4FDD-2D79-8A46-894A-0D40FD2A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4639EB-A5DA-D446-BAF5-405C3852B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DC729-71DA-054C-9F8A-DFB338269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D245-D1AE-1D4B-94B0-C3B64D0C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EE2B-8428-4B29-9230-A1DF11939BA8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885E1-7523-3B45-8490-2F491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21DD4-2108-584B-A2AE-C7B76FE1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1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7B771-531A-EE41-8F38-A0D6FAC8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ED5ED-3359-9048-8D71-DA92E385D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DA7C5-A1B4-6740-98B4-3B585688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3E16-00A7-4AD5-845F-64687D5DC38B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283A-05E7-3348-9E6C-3D8DEB910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Landon Hotels 2015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304D7-4633-124A-9DD4-9611580F7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FC1E4-1ADE-EA44-ADE0-4E66E9FAE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09" r:id="rId13"/>
    <p:sldLayoutId id="2147483708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2A1DAF-5E63-46E5-9530-2F91F2F6A884}" type="datetime1">
              <a:rPr lang="en-US" smtClean="0">
                <a:solidFill>
                  <a:prstClr val="black"/>
                </a:solidFill>
              </a:rPr>
              <a:pPr/>
              <a:t>12/19/2024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>
                <a:solidFill>
                  <a:prstClr val="black"/>
                </a:solidFill>
              </a:rPr>
              <a:t>Copyright Landon Hotels 2015CONFIDENTIAL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DFC1E4-1ADE-EA44-ADE0-4E66E9FAE87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4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sh-tr.libraryservices@nhs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astbourne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habih.zahra@nhs.net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indoor, cluttered&#10;&#10;Description automatically generated">
            <a:extLst>
              <a:ext uri="{FF2B5EF4-FFF2-40B4-BE49-F238E27FC236}">
                <a16:creationId xmlns:a16="http://schemas.microsoft.com/office/drawing/2014/main" id="{FB19D0F0-74C0-A743-86AB-A6A23C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3" r="37129"/>
          <a:stretch/>
        </p:blipFill>
        <p:spPr>
          <a:xfrm rot="5400000">
            <a:off x="2486146" y="-3009900"/>
            <a:ext cx="7239000" cy="12192000"/>
          </a:xfrm>
          <a:prstGeom prst="rect">
            <a:avLst/>
          </a:prstGeom>
          <a:noFill/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0"/>
              </a:spcAft>
              <a:tabLst>
                <a:tab pos="2852420" algn="ctr"/>
              </a:tabLst>
            </a:pPr>
            <a:endParaRPr lang="en-US" sz="4000" b="1" dirty="0"/>
          </a:p>
          <a:p>
            <a:pPr algn="ctr">
              <a:spcAft>
                <a:spcPts val="0"/>
              </a:spcAft>
              <a:tabLst>
                <a:tab pos="2852420" algn="ctr"/>
              </a:tabLst>
            </a:pPr>
            <a:r>
              <a:rPr lang="en-US" sz="4000" b="1" dirty="0">
                <a:effectLst/>
              </a:rPr>
              <a:t> 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815BECB-9076-4A01-AB5E-AC100BA8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600" y="3352800"/>
            <a:ext cx="3581400" cy="3200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Welcome to East Sussex  Healthcare  Trust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970788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The library is open Monday to Friday 8.30am to 5.00pm. Outside these hours users can access both libraries using their Trust swipe card for 24 hour access.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 If you need to contact library  please email them on </a:t>
            </a:r>
            <a:r>
              <a:rPr lang="en-GB" dirty="0">
                <a:cs typeface="Calibri" panose="020F0502020204030204" pitchFamily="34" charset="0"/>
                <a:hlinkClick r:id="rId2"/>
              </a:rPr>
              <a:t>esh-tr.libraryservices@nhs.net</a:t>
            </a:r>
            <a:r>
              <a:rPr lang="en-GB" dirty="0"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cs typeface="Calibri" panose="020F0502020204030204" pitchFamily="34" charset="0"/>
              </a:rPr>
              <a:t>PCs are accessible in the library 24/7 using your Sussex username and password.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</a:p>
        </p:txBody>
      </p:sp>
      <p:sp>
        <p:nvSpPr>
          <p:cNvPr id="6" name="AutoShape 5" descr="Free Free Library Clipart, Download Free Clip Art, Free Clip Art ...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61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9784080" cy="7619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Places to visit in Eastbourne and surrounding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762000"/>
            <a:ext cx="1078992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2">
                    <a:lumMod val="10000"/>
                  </a:schemeClr>
                </a:solidFill>
              </a:rPr>
              <a:t>Where to go and places to visit please go to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www.visiteastbourne.com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60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Q&amp;A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59000" y="3048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12003"/>
            <a:ext cx="8001000" cy="85639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Medical Students’ Induction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6324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Year 3 Lead – Dr Abier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Elzein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Undergraduate Administrator – Angela </a:t>
            </a:r>
            <a:r>
              <a:rPr lang="en-GB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Geoghegan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Education Fellows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Pastoral Fellow - Paul Gosling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200" dirty="0">
                <a:latin typeface="Calibri" panose="020F0502020204030204" pitchFamily="34" charset="0"/>
                <a:cs typeface="Calibri" panose="020F0502020204030204" pitchFamily="34" charset="0"/>
              </a:rPr>
              <a:t>Tour of the hospital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4400" b="1" dirty="0"/>
          </a:p>
          <a:p>
            <a:endParaRPr lang="en-GB" sz="4400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https://www.esht.nhs.uk/medical-education/wp-content/uploads/2021/03/SIM1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905000"/>
            <a:ext cx="4953001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4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GB" sz="2400" b="1" dirty="0"/>
          </a:p>
          <a:p>
            <a:pPr marL="0" indent="0">
              <a:buNone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We aim to make your stay enjoyable, educational and productive whilst at East Sussex Healthcare NHS Trust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400" b="1" dirty="0"/>
          </a:p>
        </p:txBody>
      </p:sp>
      <p:pic>
        <p:nvPicPr>
          <p:cNvPr id="10" name="Picture 9" descr="A doctor holding a baby&#10;&#10;Description automatically generated with medium confidence">
            <a:extLst>
              <a:ext uri="{FF2B5EF4-FFF2-40B4-BE49-F238E27FC236}">
                <a16:creationId xmlns:a16="http://schemas.microsoft.com/office/drawing/2014/main" id="{55AEC14D-14FB-974A-80A4-E81AEA66E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sp>
        <p:nvSpPr>
          <p:cNvPr id="6" name="AutoShape 6" descr="Download Free png Welcome Hand Shake -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95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27"/>
            <a:ext cx="10972800" cy="1143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Educational and Pastoral Fellows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56407E-D185-D8C2-267D-0AE42AD66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78932"/>
              </p:ext>
            </p:extLst>
          </p:nvPr>
        </p:nvGraphicFramePr>
        <p:xfrm>
          <a:off x="3048000" y="1481135"/>
          <a:ext cx="6629400" cy="4527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9630">
                  <a:extLst>
                    <a:ext uri="{9D8B030D-6E8A-4147-A177-3AD203B41FA5}">
                      <a16:colId xmlns:a16="http://schemas.microsoft.com/office/drawing/2014/main" val="906985411"/>
                    </a:ext>
                  </a:extLst>
                </a:gridCol>
                <a:gridCol w="1637114">
                  <a:extLst>
                    <a:ext uri="{9D8B030D-6E8A-4147-A177-3AD203B41FA5}">
                      <a16:colId xmlns:a16="http://schemas.microsoft.com/office/drawing/2014/main" val="2813869517"/>
                    </a:ext>
                  </a:extLst>
                </a:gridCol>
                <a:gridCol w="798056">
                  <a:extLst>
                    <a:ext uri="{9D8B030D-6E8A-4147-A177-3AD203B41FA5}">
                      <a16:colId xmlns:a16="http://schemas.microsoft.com/office/drawing/2014/main" val="390641660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384964190"/>
                    </a:ext>
                  </a:extLst>
                </a:gridCol>
              </a:tblGrid>
              <a:tr h="158721"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Name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Department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Site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effectLst/>
                        </a:rPr>
                        <a:t>NHS email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1142314846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Sadia Afrose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Emergency Medicine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sadia.afrose@nhs.net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3013453270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Yasmin Alagaratnam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Palliative Medicine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yasmin.alagaratnam1@nhs.net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2707653689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Ibrahim Elsherbini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General Surgery/Simulation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ibrahimelsherbini@gmail.com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2267946022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Basim Fraz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Acute Medicine/SDEC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basimfraz@gmail.com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1619274915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Tristan Holt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General Surgery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tristan.holt2@nhs.net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1444706417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Tanzia Latifi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Emergency Medicine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t.latifi@nhs.net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624032837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Mehzabeen Mishma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Medicine (Rotational)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mehzabeen.mishma@nhs.net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26287572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Dr Krishna Tavrawala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Medicine (Rotational)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Conquest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krishna.tavrawala@nhs.net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/>
                </a:tc>
                <a:extLst>
                  <a:ext uri="{0D108BD9-81ED-4DB2-BD59-A6C34878D82A}">
                    <a16:rowId xmlns:a16="http://schemas.microsoft.com/office/drawing/2014/main" val="2423101499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Mahmoud A I Ahmed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Cardiology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EDGH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mahmoud.ahmed12@nhs.net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133821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Alessandra </a:t>
                      </a:r>
                      <a:r>
                        <a:rPr lang="en-GB" sz="900" dirty="0" err="1">
                          <a:effectLst/>
                        </a:rPr>
                        <a:t>Cantaloni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Cardiology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EDGH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alessandra.cantaloni@nhs.net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42023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Hannah </a:t>
                      </a:r>
                      <a:r>
                        <a:rPr lang="en-GB" sz="900" dirty="0" err="1">
                          <a:effectLst/>
                        </a:rPr>
                        <a:t>Jawwad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Emergency Medicine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EDGH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hannah.jawwad@nhs.net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61139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Rahul </a:t>
                      </a:r>
                      <a:r>
                        <a:rPr lang="en-GB" sz="900" dirty="0" err="1">
                          <a:effectLst/>
                        </a:rPr>
                        <a:t>Karuppannan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Emergency Medicine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EDGH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r.karuppannan@nhs.net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37561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Hani </a:t>
                      </a:r>
                      <a:r>
                        <a:rPr lang="en-GB" sz="900" dirty="0" err="1">
                          <a:effectLst/>
                        </a:rPr>
                        <a:t>Khaldi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Acute Medicine/SDEC 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EDGH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hani.khaldi@nhs.net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953604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Salwa Owasil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Rheumatology/Simulation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EDGH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salwa.owasil@nhs.net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2862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Samuel Rose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Palliative Medicine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>
                          <a:effectLst/>
                        </a:rPr>
                        <a:t>EDGH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samuel.rose@nhs.net 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42080"/>
                  </a:ext>
                </a:extLst>
              </a:tr>
              <a:tr h="272953"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Dr Shabih Zahra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Emergency Medicine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effectLst/>
                        </a:rPr>
                        <a:t>EDGH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u="none" strike="noStrike" dirty="0">
                          <a:solidFill>
                            <a:srgbClr val="0F351A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shabih.zahra@nhs.net</a:t>
                      </a:r>
                      <a:endParaRPr lang="en-GB" sz="900" dirty="0">
                        <a:solidFill>
                          <a:srgbClr val="0F351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31" marR="64931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53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8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30306"/>
            <a:ext cx="10515600" cy="10603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your learning requirements: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109727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safe and supported working environment for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consultants, trainees, nursing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education fellows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RESUS and SIM team  (</a:t>
            </a:r>
            <a:r>
              <a:rPr lang="en-GB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manequins</a:t>
            </a:r>
            <a:r>
              <a:rPr lang="en-GB" sz="1900" dirty="0">
                <a:latin typeface="Calibri" panose="020F0502020204030204" pitchFamily="34" charset="0"/>
                <a:cs typeface="Calibri" panose="020F0502020204030204" pitchFamily="34" charset="0"/>
              </a:rPr>
              <a:t> can be pre-booked for students’ own practice)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peer group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voicing your educational needs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logbooks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24/7 Library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8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914400"/>
            <a:ext cx="6141721" cy="1391469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Structured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2438400"/>
            <a:ext cx="5989320" cy="378541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Ward rounds and bedside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Grand rounds/ Schwartz rounds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Clinics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Simulation/ skills lab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Resus and acute care teaching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Foundation doctor-led teaching </a:t>
            </a:r>
          </a:p>
          <a:p>
            <a:pPr marL="0" indent="0">
              <a:buNone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    (Tues &amp; Thurs)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>
              <a:buFont typeface="Wingdings" panose="05000000000000000000" pitchFamily="2" charset="2"/>
              <a:buChar char="§"/>
            </a:pPr>
            <a:endParaRPr lang="en-GB" sz="1100" b="1" dirty="0"/>
          </a:p>
          <a:p>
            <a:pPr marL="0" indent="0">
              <a:buNone/>
            </a:pPr>
            <a:r>
              <a:rPr lang="en-GB" sz="11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r="36918"/>
          <a:stretch/>
        </p:blipFill>
        <p:spPr bwMode="auto">
          <a:xfrm>
            <a:off x="20" y="10"/>
            <a:ext cx="496541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22686" y="1767145"/>
            <a:ext cx="6248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endParaRPr lang="en-GB" sz="5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89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Pastoral Support</a:t>
            </a:r>
            <a:br>
              <a:rPr lang="fr-FR" b="1" dirty="0">
                <a:solidFill>
                  <a:schemeClr val="tx2">
                    <a:lumMod val="75000"/>
                  </a:schemeClr>
                </a:solidFill>
              </a:rPr>
            </a:b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6904"/>
            <a:ext cx="2895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406437"/>
            <a:ext cx="4025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Nurse Pastoral Fellows: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Jodi Wilkinson and Paul Gosling </a:t>
            </a:r>
          </a:p>
          <a:p>
            <a:endParaRPr lang="en-GB" sz="3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student handbook for extensive list 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sources of support</a:t>
            </a:r>
          </a:p>
        </p:txBody>
      </p:sp>
      <p:pic>
        <p:nvPicPr>
          <p:cNvPr id="2050" name="Picture 2" descr="https://www.esht.nhs.uk/medical-education/wp-content/uploads/2021/02/JolieWilkin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27906"/>
            <a:ext cx="1524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7962899" y="2018506"/>
            <a:ext cx="1752600" cy="1524001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959" y="1063414"/>
            <a:ext cx="1756064" cy="18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13597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ASK  and  TELL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57375"/>
            <a:ext cx="6096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C185-C3C1-4759-84C6-3586AAD68AC0}" type="datetime1">
              <a:rPr lang="en-US" smtClean="0"/>
              <a:t>12/19/2024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133600"/>
            <a:ext cx="403860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b="1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ASK 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 questions 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TELL</a:t>
            </a:r>
            <a:r>
              <a:rPr lang="en-GB" sz="2400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us if something concerns you</a:t>
            </a:r>
          </a:p>
          <a:p>
            <a:pPr algn="ctr">
              <a:lnSpc>
                <a:spcPct val="85000"/>
              </a:lnSpc>
              <a:spcBef>
                <a:spcPct val="0"/>
              </a:spcBef>
            </a:pPr>
            <a:endParaRPr lang="en-GB" sz="2400" spc="-5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400" b="1" spc="-5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Make the most of your learning experience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48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2200"/>
            <a:ext cx="10744199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the education centre know if you are going to be absent or are off sick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let your team know when not attending timetabled teaching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Please register with a GP – see your handbook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0" t="4720" r="2025" b="85451"/>
          <a:stretch/>
        </p:blipFill>
        <p:spPr bwMode="auto">
          <a:xfrm>
            <a:off x="8077200" y="312003"/>
            <a:ext cx="3877519" cy="63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0461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2948</TotalTime>
  <Words>529</Words>
  <Application>Microsoft Office PowerPoint</Application>
  <PresentationFormat>Widescreen</PresentationFormat>
  <Paragraphs>146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Lucida Sans Unicode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  </vt:lpstr>
      <vt:lpstr>           Medical Students’ Induction   </vt:lpstr>
      <vt:lpstr>PowerPoint Presentation</vt:lpstr>
      <vt:lpstr>Educational and Pastoral Fellows </vt:lpstr>
      <vt:lpstr>Meeting your learning requirements:</vt:lpstr>
      <vt:lpstr>Structured Teaching </vt:lpstr>
      <vt:lpstr>Pastoral Support </vt:lpstr>
      <vt:lpstr>ASK  and  TELL</vt:lpstr>
      <vt:lpstr>Attendance </vt:lpstr>
      <vt:lpstr>Library </vt:lpstr>
      <vt:lpstr>Places to visit in Eastbourne and surrounding areas</vt:lpstr>
      <vt:lpstr>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Landon Hotels</dc:title>
  <dc:creator>Jessica Stratton</dc:creator>
  <cp:lastModifiedBy>GEOGHEGAN, Angela (EAST SUSSEX HEALTHCARE NHS TRUST)</cp:lastModifiedBy>
  <cp:revision>162</cp:revision>
  <cp:lastPrinted>2020-08-28T13:05:44Z</cp:lastPrinted>
  <dcterms:created xsi:type="dcterms:W3CDTF">2015-07-22T19:01:17Z</dcterms:created>
  <dcterms:modified xsi:type="dcterms:W3CDTF">2024-12-19T15:58:39Z</dcterms:modified>
</cp:coreProperties>
</file>