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9"/>
  </p:notesMasterIdLst>
  <p:handoutMasterIdLst>
    <p:handoutMasterId r:id="rId20"/>
  </p:handoutMasterIdLst>
  <p:sldIdLst>
    <p:sldId id="278" r:id="rId3"/>
    <p:sldId id="310" r:id="rId4"/>
    <p:sldId id="299" r:id="rId5"/>
    <p:sldId id="301" r:id="rId6"/>
    <p:sldId id="309" r:id="rId7"/>
    <p:sldId id="296" r:id="rId8"/>
    <p:sldId id="313" r:id="rId9"/>
    <p:sldId id="257" r:id="rId10"/>
    <p:sldId id="311" r:id="rId11"/>
    <p:sldId id="315" r:id="rId12"/>
    <p:sldId id="303" r:id="rId13"/>
    <p:sldId id="295" r:id="rId14"/>
    <p:sldId id="305" r:id="rId15"/>
    <p:sldId id="298" r:id="rId16"/>
    <p:sldId id="297" r:id="rId17"/>
    <p:sldId id="304" r:id="rId18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310"/>
            <p14:sldId id="299"/>
            <p14:sldId id="301"/>
            <p14:sldId id="309"/>
            <p14:sldId id="296"/>
            <p14:sldId id="313"/>
            <p14:sldId id="257"/>
            <p14:sldId id="311"/>
            <p14:sldId id="315"/>
            <p14:sldId id="303"/>
            <p14:sldId id="295"/>
          </p14:sldIdLst>
        </p14:section>
        <p14:section name="Hospitality" id="{31EA6C0C-6402-3643-9688-489AE621F1F0}">
          <p14:sldIdLst>
            <p14:sldId id="305"/>
            <p14:sldId id="298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5070"/>
  </p:normalViewPr>
  <p:slideViewPr>
    <p:cSldViewPr snapToObjects="1">
      <p:cViewPr varScale="1">
        <p:scale>
          <a:sx n="103" d="100"/>
          <a:sy n="103" d="100"/>
        </p:scale>
        <p:origin x="114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17/01/2025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1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1/17/2025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1/17/2025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1/17/2025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1/17/2025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1/17/2025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thereza.christopherson1@nhs.net" TargetMode="External"/><Relationship Id="rId3" Type="http://schemas.openxmlformats.org/officeDocument/2006/relationships/hyperlink" Target="mailto:johnsomarib@nhs.net" TargetMode="External"/><Relationship Id="rId7" Type="http://schemas.openxmlformats.org/officeDocument/2006/relationships/hyperlink" Target="mailto:rannienahas@nhs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esar.el-dhuwaib@nhs.net" TargetMode="External"/><Relationship Id="rId5" Type="http://schemas.openxmlformats.org/officeDocument/2006/relationships/hyperlink" Target="mailto:stefano.berliti@nhs.net" TargetMode="External"/><Relationship Id="rId4" Type="http://schemas.openxmlformats.org/officeDocument/2006/relationships/hyperlink" Target="mailto:mohammedkamil.quraishi@nhs.n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habih.zahra@nhs.net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279462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1639" y="3124200"/>
            <a:ext cx="5019554" cy="22098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/>
              <a:t>TTF1 Induction </a:t>
            </a:r>
          </a:p>
          <a:p>
            <a:pPr marL="0" indent="0" algn="ctr">
              <a:buNone/>
            </a:pPr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January 2025</a:t>
            </a:r>
          </a:p>
          <a:p>
            <a:pPr marL="0" indent="0" algn="ctr">
              <a:buNone/>
            </a:pPr>
            <a:r>
              <a:rPr lang="en-US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CA4B-98BE-4257-B4AA-D9A177B7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On Call and Simulation</a:t>
            </a:r>
            <a:b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CC81-6E86-47AE-AE91-0DBC45E09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March 2pm with Dr Salwa Owasil</a:t>
            </a:r>
          </a:p>
          <a:p>
            <a:endParaRPr lang="en-GB" dirty="0"/>
          </a:p>
          <a:p>
            <a:r>
              <a:rPr lang="en-GB" dirty="0"/>
              <a:t>Mr Mohammed Kamil Quraishi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D74CE-BABD-4D97-B232-9B762AB7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F65C-84A8-4B8E-86D7-E6F3159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7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2200"/>
            <a:ext cx="107441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register with a GP – see your handbook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B5CD-C940-4F9C-B04A-54C807D6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384425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Induction John Cook Room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 </a:t>
            </a:r>
            <a:r>
              <a:rPr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GB" altLang="en-US" sz="18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alt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January 2025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7755A1A-5D66-499F-882E-50A234B0E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431720"/>
              </p:ext>
            </p:extLst>
          </p:nvPr>
        </p:nvGraphicFramePr>
        <p:xfrm>
          <a:off x="990600" y="1295400"/>
          <a:ext cx="9372600" cy="5675807"/>
        </p:xfrm>
        <a:graphic>
          <a:graphicData uri="http://schemas.openxmlformats.org/drawingml/2006/table">
            <a:tbl>
              <a:tblPr firstRow="1" firstCol="1" bandRow="1"/>
              <a:tblGrid>
                <a:gridCol w="1542329">
                  <a:extLst>
                    <a:ext uri="{9D8B030D-6E8A-4147-A177-3AD203B41FA5}">
                      <a16:colId xmlns:a16="http://schemas.microsoft.com/office/drawing/2014/main" val="603838015"/>
                    </a:ext>
                  </a:extLst>
                </a:gridCol>
                <a:gridCol w="7830271">
                  <a:extLst>
                    <a:ext uri="{9D8B030D-6E8A-4147-A177-3AD203B41FA5}">
                      <a16:colId xmlns:a16="http://schemas.microsoft.com/office/drawing/2014/main" val="1875295307"/>
                    </a:ext>
                  </a:extLst>
                </a:gridCol>
              </a:tblGrid>
              <a:tr h="1188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Registration and Welcome by Kings Sub Dean Dr John Somarib and consultants (breakfast / refreshments provided)</a:t>
                      </a:r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John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Somarib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(KCL Sub Dean)</a:t>
                      </a:r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Kamil M Quraish KCL Acute Care Block Lead) </a:t>
                      </a:r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Rannie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Nahas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(KCL –LTC Block Lead)</a:t>
                      </a:r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Undergraduate Administrator – Angela Geoghegan</a:t>
                      </a:r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Fellows   </a:t>
                      </a:r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Pastoral Fellow - Paul Gosling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8232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by Natalia Jackson (KCL) 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22693"/>
                  </a:ext>
                </a:extLst>
              </a:tr>
              <a:tr h="131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by Ed Fellows Rahul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Karuppannan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Salwa Owasil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Point Presentation and teaching schedule 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FY1s to attend</a:t>
                      </a:r>
                      <a:b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327188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09.45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FY1 volunteers to take TTF1 students to their respective wards for the rest of the morning- students to return at 12.00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4916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MDU Lunch John Cook Room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3476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2049-AD39-4833-B492-21E0C42D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Medical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98824"/>
              </p:ext>
            </p:extLst>
          </p:nvPr>
        </p:nvGraphicFramePr>
        <p:xfrm>
          <a:off x="685800" y="1219200"/>
          <a:ext cx="11201400" cy="517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Role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Eastbourne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Conquest Hospital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KCL Sub Dean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Dr John Somarib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hlinkClick r:id="rId3"/>
                        </a:rPr>
                        <a:t>johnsomarib@nhs.net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Dr Chris Scanlon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KCL Acute Care Block Lead: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Dr Kamil Mohammed </a:t>
                      </a:r>
                      <a:r>
                        <a:rPr lang="en-GB" sz="2400" dirty="0"/>
                        <a:t>QURAISHI,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mohammedkamil.quraishi@nhs.net</a:t>
                      </a:r>
                      <a:endParaRPr lang="en-GB" sz="24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Dr S </a:t>
                      </a:r>
                      <a:r>
                        <a:rPr lang="en-GB" sz="2400" dirty="0" err="1">
                          <a:effectLst/>
                        </a:rPr>
                        <a:t>Berliti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hlinkClick r:id="rId5"/>
                        </a:rPr>
                        <a:t>stefano.berliti@nhs.net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Mr Y El-</a:t>
                      </a:r>
                      <a:r>
                        <a:rPr lang="en-GB" sz="2400" dirty="0" err="1">
                          <a:effectLst/>
                        </a:rPr>
                        <a:t>Dhuawaib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hlinkClick r:id="rId6"/>
                        </a:rPr>
                        <a:t>yesar.el-dhuwaib@nhs.net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KCL LTC Block Lead: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Dr R </a:t>
                      </a:r>
                      <a:r>
                        <a:rPr lang="en-GB" sz="2400" dirty="0" err="1">
                          <a:effectLst/>
                        </a:rPr>
                        <a:t>Nahas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rannienahas@nhs.net</a:t>
                      </a: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dirty="0">
                          <a:effectLst/>
                        </a:rPr>
                        <a:t>Dr T </a:t>
                      </a:r>
                      <a:r>
                        <a:rPr lang="en-GB" sz="2400" dirty="0" err="1">
                          <a:effectLst/>
                        </a:rPr>
                        <a:t>Christopherson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2400" u="sng" dirty="0">
                          <a:effectLst/>
                          <a:hlinkClick r:id="rId8"/>
                        </a:rPr>
                        <a:t>thereza.christopherson1@nhs.net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40583"/>
              </p:ext>
            </p:extLst>
          </p:nvPr>
        </p:nvGraphicFramePr>
        <p:xfrm>
          <a:off x="457200" y="990600"/>
          <a:ext cx="10820399" cy="5257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8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5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Department</a:t>
                      </a: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Email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8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Mahmoud A I Ahmed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Cardiology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mahmoud.ahmed12@nhs.net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8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Alessandra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Cantaloni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Cardiology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alessandra.cantaloni@nhs.net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5239589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Hannah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Jawwad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hannah.jawwad@nhs.net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5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Rahul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Karuppannan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r.karuppannan@nhs.net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9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Hani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Khaldi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Acute Medicine/SDEC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hani.khaldi@nhs.net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Salwa Owasil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Rheumatology/Simulation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salwa.owasil@nhs.net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5997633"/>
                  </a:ext>
                </a:extLst>
              </a:tr>
              <a:tr h="28088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Samuel Rose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Palliative Medicine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samuel.rose@nhs.net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88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 Shabih Zahra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Medicine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shabih.zahra@nhs.net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and Pastoral Fellows </a:t>
            </a:r>
          </a:p>
        </p:txBody>
      </p:sp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92333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Teaching/Learning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05000"/>
            <a:ext cx="5989320" cy="431881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 – Fy1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teaching/lectures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Clinics and on-Calls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Allocation to Fy1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   (Tues &amp; Thurs)</a:t>
            </a: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80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2F4B-4445-440B-B3F5-AFEC954D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BC325-8D37-407F-9516-8FFDA6AC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90DFA2D-DF42-0F77-E822-74DFFDFF3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4299" t="21087" r="22395" b="12368"/>
          <a:stretch/>
        </p:blipFill>
        <p:spPr>
          <a:xfrm>
            <a:off x="228600" y="-228600"/>
            <a:ext cx="11811000" cy="6811737"/>
          </a:xfrm>
        </p:spPr>
      </p:pic>
    </p:spTree>
    <p:extLst>
      <p:ext uri="{BB962C8B-B14F-4D97-AF65-F5344CB8AC3E}">
        <p14:creationId xmlns:p14="http://schemas.microsoft.com/office/powerpoint/2010/main" val="351519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2F49-0462-4E13-8CD0-DF6D8F28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82880"/>
            <a:ext cx="9027160" cy="502920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Time table</a:t>
            </a:r>
            <a:r>
              <a:rPr lang="en-GB" dirty="0"/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B0E662A-6DD7-AEA1-BBA8-C8BDAF420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2" y="-62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66F89D-616A-00D3-3501-2911E3C38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13" t="34767" r="63198" b="7113"/>
          <a:stretch/>
        </p:blipFill>
        <p:spPr>
          <a:xfrm>
            <a:off x="762000" y="874900"/>
            <a:ext cx="10287000" cy="5800220"/>
          </a:xfrm>
        </p:spPr>
      </p:pic>
    </p:spTree>
    <p:extLst>
      <p:ext uri="{BB962C8B-B14F-4D97-AF65-F5344CB8AC3E}">
        <p14:creationId xmlns:p14="http://schemas.microsoft.com/office/powerpoint/2010/main" val="271772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661F-5C7E-48C1-B3FE-EA0A318E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467"/>
            <a:ext cx="10515600" cy="701674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GB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Rounds on Mondays-  12:30pm lunch for 1pm Talk.  Lecture Theatre</a:t>
            </a:r>
            <a:br>
              <a:rPr lang="en-GB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7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3B57BEC-4AB0-1D44-88A7-B10032F66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02661"/>
              </p:ext>
            </p:extLst>
          </p:nvPr>
        </p:nvGraphicFramePr>
        <p:xfrm>
          <a:off x="838200" y="1812830"/>
          <a:ext cx="10515600" cy="6035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3558">
                  <a:extLst>
                    <a:ext uri="{9D8B030D-6E8A-4147-A177-3AD203B41FA5}">
                      <a16:colId xmlns:a16="http://schemas.microsoft.com/office/drawing/2014/main" val="1091316143"/>
                    </a:ext>
                  </a:extLst>
                </a:gridCol>
                <a:gridCol w="1304864">
                  <a:extLst>
                    <a:ext uri="{9D8B030D-6E8A-4147-A177-3AD203B41FA5}">
                      <a16:colId xmlns:a16="http://schemas.microsoft.com/office/drawing/2014/main" val="2877449449"/>
                    </a:ext>
                  </a:extLst>
                </a:gridCol>
                <a:gridCol w="8577178">
                  <a:extLst>
                    <a:ext uri="{9D8B030D-6E8A-4147-A177-3AD203B41FA5}">
                      <a16:colId xmlns:a16="http://schemas.microsoft.com/office/drawing/2014/main" val="1540458522"/>
                    </a:ext>
                  </a:extLst>
                </a:gridCol>
              </a:tblGrid>
              <a:tr h="625570"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 JAN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27th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‘Iron Deficiency </a:t>
                      </a:r>
                      <a:r>
                        <a:rPr lang="en-GB" sz="1800" kern="0" dirty="0" err="1">
                          <a:effectLst/>
                        </a:rPr>
                        <a:t>Amaneia</a:t>
                      </a:r>
                      <a:r>
                        <a:rPr lang="en-GB" sz="1800" kern="0" dirty="0">
                          <a:effectLst/>
                        </a:rPr>
                        <a:t> ‘The IDA Treatment Pathway’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Tom Banner           confirmed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69539"/>
                  </a:ext>
                </a:extLst>
              </a:tr>
              <a:tr h="394958">
                <a:tc>
                  <a:txBody>
                    <a:bodyPr/>
                    <a:lstStyle/>
                    <a:p>
                      <a:r>
                        <a:rPr lang="en-GB" sz="1800" kern="0" baseline="3000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FEB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03rd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MDU        Confirmed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662547"/>
                  </a:ext>
                </a:extLst>
              </a:tr>
              <a:tr h="198763"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10th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Palliative Care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Dr Farida Malik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85532"/>
                  </a:ext>
                </a:extLst>
              </a:tr>
              <a:tr h="394958"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r>
                        <a:rPr lang="en-GB" sz="1800" b="1" kern="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HALF TERM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5134"/>
                  </a:ext>
                </a:extLst>
              </a:tr>
              <a:tr h="833800"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24th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                                     Barbara Hare &amp;                  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MDU     Confirmed         Marie Francis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                                          ‘Raising </a:t>
                      </a:r>
                      <a:r>
                        <a:rPr lang="en-GB" sz="18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en-GB" sz="1800" kern="0" dirty="0">
                          <a:effectLst/>
                        </a:rPr>
                        <a:t> of                         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                                           Hepatitis Services’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41147"/>
                  </a:ext>
                </a:extLst>
              </a:tr>
              <a:tr h="528753"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MAR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03rd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Dr Alexander                     Confirmed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Frailty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41265"/>
                  </a:ext>
                </a:extLst>
              </a:tr>
              <a:tr h="548553">
                <a:tc>
                  <a:txBody>
                    <a:bodyPr/>
                    <a:lstStyle/>
                    <a:p>
                      <a:r>
                        <a:rPr lang="en-GB" sz="1800" kern="0">
                          <a:effectLst/>
                        </a:rPr>
                        <a:t> </a:t>
                      </a:r>
                      <a:endParaRPr lang="en-GB" sz="1800" kern="1400">
                        <a:effectLst/>
                      </a:endParaRPr>
                    </a:p>
                    <a:p>
                      <a:r>
                        <a:rPr lang="en-GB" sz="1800" kern="0">
                          <a:effectLst/>
                        </a:rPr>
                        <a:t> 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GB" sz="1800" b="1" kern="0" dirty="0">
                          <a:solidFill>
                            <a:schemeClr val="bg1"/>
                          </a:solidFill>
                          <a:effectLst/>
                        </a:rPr>
                        <a:t>10th</a:t>
                      </a:r>
                      <a:endParaRPr lang="en-GB" sz="1800" b="1" kern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 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Dr N Sharma                       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Respiratory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26559"/>
                  </a:ext>
                </a:extLst>
              </a:tr>
              <a:tr h="416900">
                <a:tc>
                  <a:txBody>
                    <a:bodyPr/>
                    <a:lstStyle/>
                    <a:p>
                      <a:r>
                        <a:rPr lang="en-GB" sz="1800" kern="0">
                          <a:effectLst/>
                        </a:rPr>
                        <a:t> </a:t>
                      </a:r>
                      <a:endParaRPr lang="en-GB" sz="1800" kern="1400">
                        <a:effectLst/>
                      </a:endParaRPr>
                    </a:p>
                    <a:p>
                      <a:r>
                        <a:rPr lang="en-GB" sz="1800" kern="0">
                          <a:effectLst/>
                        </a:rPr>
                        <a:t> 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r>
                        <a:rPr lang="en-GB" sz="1800" kern="0">
                          <a:effectLst/>
                        </a:rPr>
                        <a:t> </a:t>
                      </a:r>
                      <a:endParaRPr lang="en-GB" sz="1800" kern="1400">
                        <a:effectLst/>
                      </a:endParaRPr>
                    </a:p>
                    <a:p>
                      <a:r>
                        <a:rPr lang="en-GB" sz="1800" kern="0">
                          <a:effectLst/>
                        </a:rPr>
                        <a:t>17th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0" dirty="0">
                          <a:effectLst/>
                        </a:rPr>
                        <a:t>Dr Sebastian</a:t>
                      </a:r>
                      <a:endParaRPr lang="en-GB" sz="1800" kern="1400" dirty="0">
                        <a:effectLst/>
                      </a:endParaRPr>
                    </a:p>
                    <a:p>
                      <a:r>
                        <a:rPr lang="en-GB" sz="1800" kern="0" dirty="0">
                          <a:effectLst/>
                        </a:rPr>
                        <a:t>Gastro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79" marR="500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411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7E1C167-BB70-A5FD-3E33-E958CA44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82642"/>
            <a:ext cx="332405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MONDAY GRAND ROUND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Timetable for Presenting Teams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1300 – 1330 Presentation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(lunch 1230)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821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7718</TotalTime>
  <Words>729</Words>
  <Application>Microsoft Office PowerPoint</Application>
  <PresentationFormat>Widescreen</PresentationFormat>
  <Paragraphs>209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Induction John Cook Room Monday  27th January 2025 </vt:lpstr>
      <vt:lpstr>PowerPoint Presentation</vt:lpstr>
      <vt:lpstr>Medical Student Leads</vt:lpstr>
      <vt:lpstr>Educational and Pastoral Fellows </vt:lpstr>
      <vt:lpstr>Structured Teaching/Learning opportunity</vt:lpstr>
      <vt:lpstr>PowerPoint Presentation</vt:lpstr>
      <vt:lpstr>Time table </vt:lpstr>
      <vt:lpstr> Grand Rounds on Mondays-  12:30pm lunch for 1pm Talk.  Lecture Theatre </vt:lpstr>
      <vt:lpstr>Virtual On Call and Simulation </vt:lpstr>
      <vt:lpstr>Pastoral Support </vt:lpstr>
      <vt:lpstr>Library </vt:lpstr>
      <vt:lpstr>ASK  and  TELL</vt:lpstr>
      <vt:lpstr>Attendance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175</cp:revision>
  <cp:lastPrinted>2020-08-28T13:05:44Z</cp:lastPrinted>
  <dcterms:created xsi:type="dcterms:W3CDTF">2015-07-22T19:01:17Z</dcterms:created>
  <dcterms:modified xsi:type="dcterms:W3CDTF">2025-01-17T14:19:05Z</dcterms:modified>
</cp:coreProperties>
</file>