
<file path=[Content_Types].xml><?xml version="1.0" encoding="utf-8"?>
<Types xmlns="http://schemas.openxmlformats.org/package/2006/content-types">
  <Default Extension="4DD85E90"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738" r:id="rId5"/>
  </p:sldMasterIdLst>
  <p:notesMasterIdLst>
    <p:notesMasterId r:id="rId31"/>
  </p:notesMasterIdLst>
  <p:sldIdLst>
    <p:sldId id="273" r:id="rId6"/>
    <p:sldId id="267" r:id="rId7"/>
    <p:sldId id="398" r:id="rId8"/>
    <p:sldId id="650" r:id="rId9"/>
    <p:sldId id="366" r:id="rId10"/>
    <p:sldId id="657" r:id="rId11"/>
    <p:sldId id="396" r:id="rId12"/>
    <p:sldId id="369" r:id="rId13"/>
    <p:sldId id="283" r:id="rId14"/>
    <p:sldId id="651" r:id="rId15"/>
    <p:sldId id="467" r:id="rId16"/>
    <p:sldId id="377" r:id="rId17"/>
    <p:sldId id="397" r:id="rId18"/>
    <p:sldId id="284" r:id="rId19"/>
    <p:sldId id="386" r:id="rId20"/>
    <p:sldId id="390" r:id="rId21"/>
    <p:sldId id="278" r:id="rId22"/>
    <p:sldId id="288" r:id="rId23"/>
    <p:sldId id="653" r:id="rId24"/>
    <p:sldId id="655" r:id="rId25"/>
    <p:sldId id="339" r:id="rId26"/>
    <p:sldId id="643" r:id="rId27"/>
    <p:sldId id="648" r:id="rId28"/>
    <p:sldId id="475" r:id="rId29"/>
    <p:sldId id="65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5" autoAdjust="0"/>
    <p:restoredTop sz="77997" autoAdjust="0"/>
  </p:normalViewPr>
  <p:slideViewPr>
    <p:cSldViewPr snapToGrid="0">
      <p:cViewPr varScale="1">
        <p:scale>
          <a:sx n="87" d="100"/>
          <a:sy n="87" d="100"/>
        </p:scale>
        <p:origin x="13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2CE51C-87B2-4A33-A6FE-B303E891A360}"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077A0D4A-2F62-4A85-94A2-A43F45F1FF46}">
      <dgm:prSet/>
      <dgm:spPr/>
      <dgm:t>
        <a:bodyPr/>
        <a:lstStyle/>
        <a:p>
          <a:r>
            <a:rPr lang="en-US" dirty="0"/>
            <a:t>Joining offer</a:t>
          </a:r>
        </a:p>
      </dgm:t>
    </dgm:pt>
    <dgm:pt modelId="{C4970E5A-01E7-4694-BAB7-A9D35F1E8319}" type="parTrans" cxnId="{76E1631B-75A8-479A-A6BA-FD299112682D}">
      <dgm:prSet/>
      <dgm:spPr/>
      <dgm:t>
        <a:bodyPr/>
        <a:lstStyle/>
        <a:p>
          <a:endParaRPr lang="en-US"/>
        </a:p>
      </dgm:t>
    </dgm:pt>
    <dgm:pt modelId="{45A4C3BB-EC11-4739-9E49-1C65E82F5F6E}" type="sibTrans" cxnId="{76E1631B-75A8-479A-A6BA-FD299112682D}">
      <dgm:prSet/>
      <dgm:spPr/>
      <dgm:t>
        <a:bodyPr/>
        <a:lstStyle/>
        <a:p>
          <a:endParaRPr lang="en-US"/>
        </a:p>
      </dgm:t>
    </dgm:pt>
    <dgm:pt modelId="{4BFB9338-C1D1-4356-B951-5BE9C2CA6C8F}">
      <dgm:prSet/>
      <dgm:spPr/>
      <dgm:t>
        <a:bodyPr/>
        <a:lstStyle/>
        <a:p>
          <a:r>
            <a:rPr lang="en-US" dirty="0"/>
            <a:t>Join today and get a £10 Amazon or Costa voucher</a:t>
          </a:r>
        </a:p>
      </dgm:t>
    </dgm:pt>
    <dgm:pt modelId="{AB8B961B-F847-4083-B5B6-6F96B1D6083F}" type="parTrans" cxnId="{A0E5E7D2-AC29-44D4-BA59-ACD457F9CB6D}">
      <dgm:prSet/>
      <dgm:spPr/>
      <dgm:t>
        <a:bodyPr/>
        <a:lstStyle/>
        <a:p>
          <a:endParaRPr lang="en-US"/>
        </a:p>
      </dgm:t>
    </dgm:pt>
    <dgm:pt modelId="{54B32F8B-ACE0-4B07-9C60-683CDFCCF169}" type="sibTrans" cxnId="{A0E5E7D2-AC29-44D4-BA59-ACD457F9CB6D}">
      <dgm:prSet/>
      <dgm:spPr/>
      <dgm:t>
        <a:bodyPr/>
        <a:lstStyle/>
        <a:p>
          <a:endParaRPr lang="en-US"/>
        </a:p>
      </dgm:t>
    </dgm:pt>
    <dgm:pt modelId="{C6DA0826-81E7-42AD-9601-03C009908AA3}">
      <dgm:prSet/>
      <dgm:spPr/>
      <dgm:t>
        <a:bodyPr/>
        <a:lstStyle/>
        <a:p>
          <a:r>
            <a:rPr lang="en-US"/>
            <a:t>Sign up</a:t>
          </a:r>
        </a:p>
      </dgm:t>
    </dgm:pt>
    <dgm:pt modelId="{3F89232F-6E6F-47DA-9C1C-7F7B5C3BF315}" type="parTrans" cxnId="{2EE11C7B-213C-4A65-BD33-8B04A565CE7F}">
      <dgm:prSet/>
      <dgm:spPr/>
      <dgm:t>
        <a:bodyPr/>
        <a:lstStyle/>
        <a:p>
          <a:endParaRPr lang="en-US"/>
        </a:p>
      </dgm:t>
    </dgm:pt>
    <dgm:pt modelId="{45DFCF7B-109C-460C-9F42-A53F13507BB6}" type="sibTrans" cxnId="{2EE11C7B-213C-4A65-BD33-8B04A565CE7F}">
      <dgm:prSet/>
      <dgm:spPr/>
      <dgm:t>
        <a:bodyPr/>
        <a:lstStyle/>
        <a:p>
          <a:endParaRPr lang="en-US"/>
        </a:p>
      </dgm:t>
    </dgm:pt>
    <dgm:pt modelId="{E8ADBA8D-A9C8-4F12-AD55-96C32590FA3B}">
      <dgm:prSet custT="1"/>
      <dgm:spPr/>
      <dgm:t>
        <a:bodyPr/>
        <a:lstStyle/>
        <a:p>
          <a:r>
            <a:rPr lang="en-US" sz="2500" dirty="0"/>
            <a:t>Sign up via link/QR code: </a:t>
          </a:r>
          <a:r>
            <a:rPr lang="en-US" sz="2000" dirty="0"/>
            <a:t>www.bma.org.uk/join-us?rc=4050</a:t>
          </a:r>
        </a:p>
      </dgm:t>
    </dgm:pt>
    <dgm:pt modelId="{F56BB17A-1E2E-4893-BCAF-25431EFA1DA8}" type="parTrans" cxnId="{AAD3A001-20E0-423A-A859-465AE33B74AC}">
      <dgm:prSet/>
      <dgm:spPr/>
      <dgm:t>
        <a:bodyPr/>
        <a:lstStyle/>
        <a:p>
          <a:endParaRPr lang="en-US"/>
        </a:p>
      </dgm:t>
    </dgm:pt>
    <dgm:pt modelId="{4B8CDD9B-C557-48A9-84F0-FC427974B8BD}" type="sibTrans" cxnId="{AAD3A001-20E0-423A-A859-465AE33B74AC}">
      <dgm:prSet/>
      <dgm:spPr/>
      <dgm:t>
        <a:bodyPr/>
        <a:lstStyle/>
        <a:p>
          <a:endParaRPr lang="en-US"/>
        </a:p>
      </dgm:t>
    </dgm:pt>
    <dgm:pt modelId="{9A61D0CE-3600-4E68-978A-BF9353D593DC}">
      <dgm:prSet/>
      <dgm:spPr/>
      <dgm:t>
        <a:bodyPr/>
        <a:lstStyle/>
        <a:p>
          <a:r>
            <a:rPr lang="en-US"/>
            <a:t>Email</a:t>
          </a:r>
        </a:p>
      </dgm:t>
    </dgm:pt>
    <dgm:pt modelId="{A51921A7-4B4D-4881-866B-72CC341CDE1D}" type="parTrans" cxnId="{4066A706-56EF-4ABF-A78A-A92412D88058}">
      <dgm:prSet/>
      <dgm:spPr/>
      <dgm:t>
        <a:bodyPr/>
        <a:lstStyle/>
        <a:p>
          <a:endParaRPr lang="en-US"/>
        </a:p>
      </dgm:t>
    </dgm:pt>
    <dgm:pt modelId="{79E59EB8-68EA-46A6-93D3-98664997D70B}" type="sibTrans" cxnId="{4066A706-56EF-4ABF-A78A-A92412D88058}">
      <dgm:prSet/>
      <dgm:spPr/>
      <dgm:t>
        <a:bodyPr/>
        <a:lstStyle/>
        <a:p>
          <a:endParaRPr lang="en-US"/>
        </a:p>
      </dgm:t>
    </dgm:pt>
    <dgm:pt modelId="{1B626CA7-6269-4802-A9C9-E4B4E5E3CFD5}">
      <dgm:prSet/>
      <dgm:spPr/>
      <dgm:t>
        <a:bodyPr/>
        <a:lstStyle/>
        <a:p>
          <a:r>
            <a:rPr lang="en-US" dirty="0"/>
            <a:t>Email me (John) what voucher you'd like at email address below</a:t>
          </a:r>
        </a:p>
      </dgm:t>
    </dgm:pt>
    <dgm:pt modelId="{9B252B66-67C7-4942-8DF2-0B6E97ED3ABC}" type="parTrans" cxnId="{2FF9C9BF-CA7D-451C-BCBC-DBCFCD3DA0C9}">
      <dgm:prSet/>
      <dgm:spPr/>
      <dgm:t>
        <a:bodyPr/>
        <a:lstStyle/>
        <a:p>
          <a:endParaRPr lang="en-US"/>
        </a:p>
      </dgm:t>
    </dgm:pt>
    <dgm:pt modelId="{9F617721-71ED-4225-9850-F25B0CA859D6}" type="sibTrans" cxnId="{2FF9C9BF-CA7D-451C-BCBC-DBCFCD3DA0C9}">
      <dgm:prSet/>
      <dgm:spPr/>
      <dgm:t>
        <a:bodyPr/>
        <a:lstStyle/>
        <a:p>
          <a:endParaRPr lang="en-US"/>
        </a:p>
      </dgm:t>
    </dgm:pt>
    <dgm:pt modelId="{D2209827-D568-4E20-AFDA-615EFFD0BC52}">
      <dgm:prSet/>
      <dgm:spPr/>
      <dgm:t>
        <a:bodyPr/>
        <a:lstStyle/>
        <a:p>
          <a:r>
            <a:rPr lang="en-US" dirty="0"/>
            <a:t>JHAYWARD@BMA.ORG.UK</a:t>
          </a:r>
        </a:p>
      </dgm:t>
    </dgm:pt>
    <dgm:pt modelId="{5E737843-30BA-4DA5-9CCF-F2170E27DEAD}" type="parTrans" cxnId="{EB75D69C-4107-45A8-A2BD-4166C8FD66F3}">
      <dgm:prSet/>
      <dgm:spPr/>
      <dgm:t>
        <a:bodyPr/>
        <a:lstStyle/>
        <a:p>
          <a:endParaRPr lang="en-US"/>
        </a:p>
      </dgm:t>
    </dgm:pt>
    <dgm:pt modelId="{EB706440-EE94-49EA-96D1-6F72373D5CE2}" type="sibTrans" cxnId="{EB75D69C-4107-45A8-A2BD-4166C8FD66F3}">
      <dgm:prSet/>
      <dgm:spPr/>
      <dgm:t>
        <a:bodyPr/>
        <a:lstStyle/>
        <a:p>
          <a:endParaRPr lang="en-US"/>
        </a:p>
      </dgm:t>
    </dgm:pt>
    <dgm:pt modelId="{91F0A516-13AA-40C6-B23F-42BAC642DE30}" type="pres">
      <dgm:prSet presAssocID="{7B2CE51C-87B2-4A33-A6FE-B303E891A360}" presName="Name0" presStyleCnt="0">
        <dgm:presLayoutVars>
          <dgm:dir/>
          <dgm:animLvl val="lvl"/>
          <dgm:resizeHandles val="exact"/>
        </dgm:presLayoutVars>
      </dgm:prSet>
      <dgm:spPr/>
    </dgm:pt>
    <dgm:pt modelId="{FCDA6026-327F-4BBF-8A5D-BA18EC9CEDBE}" type="pres">
      <dgm:prSet presAssocID="{077A0D4A-2F62-4A85-94A2-A43F45F1FF46}" presName="composite" presStyleCnt="0"/>
      <dgm:spPr/>
    </dgm:pt>
    <dgm:pt modelId="{90E6C888-D0EF-4072-A911-D5996DB46F4E}" type="pres">
      <dgm:prSet presAssocID="{077A0D4A-2F62-4A85-94A2-A43F45F1FF46}" presName="parTx" presStyleLbl="alignNode1" presStyleIdx="0" presStyleCnt="3">
        <dgm:presLayoutVars>
          <dgm:chMax val="0"/>
          <dgm:chPref val="0"/>
        </dgm:presLayoutVars>
      </dgm:prSet>
      <dgm:spPr/>
    </dgm:pt>
    <dgm:pt modelId="{BC690D54-E75E-43A7-BF68-1414E87CC43C}" type="pres">
      <dgm:prSet presAssocID="{077A0D4A-2F62-4A85-94A2-A43F45F1FF46}" presName="desTx" presStyleLbl="alignAccFollowNode1" presStyleIdx="0" presStyleCnt="3">
        <dgm:presLayoutVars/>
      </dgm:prSet>
      <dgm:spPr/>
    </dgm:pt>
    <dgm:pt modelId="{4160C2CF-E6DD-45BD-B9CC-1B58B7206F12}" type="pres">
      <dgm:prSet presAssocID="{45A4C3BB-EC11-4739-9E49-1C65E82F5F6E}" presName="space" presStyleCnt="0"/>
      <dgm:spPr/>
    </dgm:pt>
    <dgm:pt modelId="{45D65951-3E6A-4ED4-B1A6-F0F44BC21A4C}" type="pres">
      <dgm:prSet presAssocID="{C6DA0826-81E7-42AD-9601-03C009908AA3}" presName="composite" presStyleCnt="0"/>
      <dgm:spPr/>
    </dgm:pt>
    <dgm:pt modelId="{5A043E8F-F930-4085-B89D-60E9CAB193EF}" type="pres">
      <dgm:prSet presAssocID="{C6DA0826-81E7-42AD-9601-03C009908AA3}" presName="parTx" presStyleLbl="alignNode1" presStyleIdx="1" presStyleCnt="3">
        <dgm:presLayoutVars>
          <dgm:chMax val="0"/>
          <dgm:chPref val="0"/>
        </dgm:presLayoutVars>
      </dgm:prSet>
      <dgm:spPr/>
    </dgm:pt>
    <dgm:pt modelId="{E07F06D0-CAE9-43B6-9923-421458A8EF42}" type="pres">
      <dgm:prSet presAssocID="{C6DA0826-81E7-42AD-9601-03C009908AA3}" presName="desTx" presStyleLbl="alignAccFollowNode1" presStyleIdx="1" presStyleCnt="3" custScaleX="101887">
        <dgm:presLayoutVars/>
      </dgm:prSet>
      <dgm:spPr/>
    </dgm:pt>
    <dgm:pt modelId="{58C0DACF-0734-4A80-8EF8-CCE223A54B75}" type="pres">
      <dgm:prSet presAssocID="{45DFCF7B-109C-460C-9F42-A53F13507BB6}" presName="space" presStyleCnt="0"/>
      <dgm:spPr/>
    </dgm:pt>
    <dgm:pt modelId="{0BEDCD15-80E4-44D6-8C81-CC582E0B0CC6}" type="pres">
      <dgm:prSet presAssocID="{9A61D0CE-3600-4E68-978A-BF9353D593DC}" presName="composite" presStyleCnt="0"/>
      <dgm:spPr/>
    </dgm:pt>
    <dgm:pt modelId="{2318F383-1093-4174-9378-00ED630F29C8}" type="pres">
      <dgm:prSet presAssocID="{9A61D0CE-3600-4E68-978A-BF9353D593DC}" presName="parTx" presStyleLbl="alignNode1" presStyleIdx="2" presStyleCnt="3">
        <dgm:presLayoutVars>
          <dgm:chMax val="0"/>
          <dgm:chPref val="0"/>
        </dgm:presLayoutVars>
      </dgm:prSet>
      <dgm:spPr/>
    </dgm:pt>
    <dgm:pt modelId="{C380CFCA-0E6F-4404-A4E1-D6DF0DF9B67D}" type="pres">
      <dgm:prSet presAssocID="{9A61D0CE-3600-4E68-978A-BF9353D593DC}" presName="desTx" presStyleLbl="alignAccFollowNode1" presStyleIdx="2" presStyleCnt="3">
        <dgm:presLayoutVars/>
      </dgm:prSet>
      <dgm:spPr/>
    </dgm:pt>
  </dgm:ptLst>
  <dgm:cxnLst>
    <dgm:cxn modelId="{AAD3A001-20E0-423A-A859-465AE33B74AC}" srcId="{C6DA0826-81E7-42AD-9601-03C009908AA3}" destId="{E8ADBA8D-A9C8-4F12-AD55-96C32590FA3B}" srcOrd="0" destOrd="0" parTransId="{F56BB17A-1E2E-4893-BCAF-25431EFA1DA8}" sibTransId="{4B8CDD9B-C557-48A9-84F0-FC427974B8BD}"/>
    <dgm:cxn modelId="{4066A706-56EF-4ABF-A78A-A92412D88058}" srcId="{7B2CE51C-87B2-4A33-A6FE-B303E891A360}" destId="{9A61D0CE-3600-4E68-978A-BF9353D593DC}" srcOrd="2" destOrd="0" parTransId="{A51921A7-4B4D-4881-866B-72CC341CDE1D}" sibTransId="{79E59EB8-68EA-46A6-93D3-98664997D70B}"/>
    <dgm:cxn modelId="{76E1631B-75A8-479A-A6BA-FD299112682D}" srcId="{7B2CE51C-87B2-4A33-A6FE-B303E891A360}" destId="{077A0D4A-2F62-4A85-94A2-A43F45F1FF46}" srcOrd="0" destOrd="0" parTransId="{C4970E5A-01E7-4694-BAB7-A9D35F1E8319}" sibTransId="{45A4C3BB-EC11-4739-9E49-1C65E82F5F6E}"/>
    <dgm:cxn modelId="{D18EA124-5999-4953-83DA-F3C2ACA3DB87}" type="presOf" srcId="{D2209827-D568-4E20-AFDA-615EFFD0BC52}" destId="{C380CFCA-0E6F-4404-A4E1-D6DF0DF9B67D}" srcOrd="0" destOrd="1" presId="urn:microsoft.com/office/officeart/2016/7/layout/HorizontalActionList"/>
    <dgm:cxn modelId="{3D16BF60-C974-4A95-98B7-657AA0E319A8}" type="presOf" srcId="{077A0D4A-2F62-4A85-94A2-A43F45F1FF46}" destId="{90E6C888-D0EF-4072-A911-D5996DB46F4E}" srcOrd="0" destOrd="0" presId="urn:microsoft.com/office/officeart/2016/7/layout/HorizontalActionList"/>
    <dgm:cxn modelId="{AB68114C-2622-48C2-B778-9361307877AD}" type="presOf" srcId="{7B2CE51C-87B2-4A33-A6FE-B303E891A360}" destId="{91F0A516-13AA-40C6-B23F-42BAC642DE30}" srcOrd="0" destOrd="0" presId="urn:microsoft.com/office/officeart/2016/7/layout/HorizontalActionList"/>
    <dgm:cxn modelId="{4B9E5352-78D0-4750-B14E-D44B6FB77B24}" type="presOf" srcId="{9A61D0CE-3600-4E68-978A-BF9353D593DC}" destId="{2318F383-1093-4174-9378-00ED630F29C8}" srcOrd="0" destOrd="0" presId="urn:microsoft.com/office/officeart/2016/7/layout/HorizontalActionList"/>
    <dgm:cxn modelId="{2EE11C7B-213C-4A65-BD33-8B04A565CE7F}" srcId="{7B2CE51C-87B2-4A33-A6FE-B303E891A360}" destId="{C6DA0826-81E7-42AD-9601-03C009908AA3}" srcOrd="1" destOrd="0" parTransId="{3F89232F-6E6F-47DA-9C1C-7F7B5C3BF315}" sibTransId="{45DFCF7B-109C-460C-9F42-A53F13507BB6}"/>
    <dgm:cxn modelId="{C1A81B89-94B4-4D6F-9809-0BE288AB7DFD}" type="presOf" srcId="{1B626CA7-6269-4802-A9C9-E4B4E5E3CFD5}" destId="{C380CFCA-0E6F-4404-A4E1-D6DF0DF9B67D}" srcOrd="0" destOrd="0" presId="urn:microsoft.com/office/officeart/2016/7/layout/HorizontalActionList"/>
    <dgm:cxn modelId="{EB75D69C-4107-45A8-A2BD-4166C8FD66F3}" srcId="{1B626CA7-6269-4802-A9C9-E4B4E5E3CFD5}" destId="{D2209827-D568-4E20-AFDA-615EFFD0BC52}" srcOrd="0" destOrd="0" parTransId="{5E737843-30BA-4DA5-9CCF-F2170E27DEAD}" sibTransId="{EB706440-EE94-49EA-96D1-6F72373D5CE2}"/>
    <dgm:cxn modelId="{6D993DBF-5C39-4E4F-8190-51DCF879E900}" type="presOf" srcId="{4BFB9338-C1D1-4356-B951-5BE9C2CA6C8F}" destId="{BC690D54-E75E-43A7-BF68-1414E87CC43C}" srcOrd="0" destOrd="0" presId="urn:microsoft.com/office/officeart/2016/7/layout/HorizontalActionList"/>
    <dgm:cxn modelId="{2FF9C9BF-CA7D-451C-BCBC-DBCFCD3DA0C9}" srcId="{9A61D0CE-3600-4E68-978A-BF9353D593DC}" destId="{1B626CA7-6269-4802-A9C9-E4B4E5E3CFD5}" srcOrd="0" destOrd="0" parTransId="{9B252B66-67C7-4942-8DF2-0B6E97ED3ABC}" sibTransId="{9F617721-71ED-4225-9850-F25B0CA859D6}"/>
    <dgm:cxn modelId="{A0E5E7D2-AC29-44D4-BA59-ACD457F9CB6D}" srcId="{077A0D4A-2F62-4A85-94A2-A43F45F1FF46}" destId="{4BFB9338-C1D1-4356-B951-5BE9C2CA6C8F}" srcOrd="0" destOrd="0" parTransId="{AB8B961B-F847-4083-B5B6-6F96B1D6083F}" sibTransId="{54B32F8B-ACE0-4B07-9C60-683CDFCCF169}"/>
    <dgm:cxn modelId="{982A82D5-17C8-4186-B30E-5A4135E079CE}" type="presOf" srcId="{E8ADBA8D-A9C8-4F12-AD55-96C32590FA3B}" destId="{E07F06D0-CAE9-43B6-9923-421458A8EF42}" srcOrd="0" destOrd="0" presId="urn:microsoft.com/office/officeart/2016/7/layout/HorizontalActionList"/>
    <dgm:cxn modelId="{0AAE90E8-4F5E-4A12-9514-C32737F6ACE3}" type="presOf" srcId="{C6DA0826-81E7-42AD-9601-03C009908AA3}" destId="{5A043E8F-F930-4085-B89D-60E9CAB193EF}" srcOrd="0" destOrd="0" presId="urn:microsoft.com/office/officeart/2016/7/layout/HorizontalActionList"/>
    <dgm:cxn modelId="{7AE1CFBB-8E98-4806-8AF9-FDD84ED760D4}" type="presParOf" srcId="{91F0A516-13AA-40C6-B23F-42BAC642DE30}" destId="{FCDA6026-327F-4BBF-8A5D-BA18EC9CEDBE}" srcOrd="0" destOrd="0" presId="urn:microsoft.com/office/officeart/2016/7/layout/HorizontalActionList"/>
    <dgm:cxn modelId="{E069CC56-4E9E-4B5C-B45D-AD1191B06647}" type="presParOf" srcId="{FCDA6026-327F-4BBF-8A5D-BA18EC9CEDBE}" destId="{90E6C888-D0EF-4072-A911-D5996DB46F4E}" srcOrd="0" destOrd="0" presId="urn:microsoft.com/office/officeart/2016/7/layout/HorizontalActionList"/>
    <dgm:cxn modelId="{89721A86-E1BB-4DEE-8FD2-73255BAA6C2B}" type="presParOf" srcId="{FCDA6026-327F-4BBF-8A5D-BA18EC9CEDBE}" destId="{BC690D54-E75E-43A7-BF68-1414E87CC43C}" srcOrd="1" destOrd="0" presId="urn:microsoft.com/office/officeart/2016/7/layout/HorizontalActionList"/>
    <dgm:cxn modelId="{BF8F7548-992A-4EDC-A84F-776204CDB9BC}" type="presParOf" srcId="{91F0A516-13AA-40C6-B23F-42BAC642DE30}" destId="{4160C2CF-E6DD-45BD-B9CC-1B58B7206F12}" srcOrd="1" destOrd="0" presId="urn:microsoft.com/office/officeart/2016/7/layout/HorizontalActionList"/>
    <dgm:cxn modelId="{764AB7FF-B467-40CA-9F02-99CD688C7729}" type="presParOf" srcId="{91F0A516-13AA-40C6-B23F-42BAC642DE30}" destId="{45D65951-3E6A-4ED4-B1A6-F0F44BC21A4C}" srcOrd="2" destOrd="0" presId="urn:microsoft.com/office/officeart/2016/7/layout/HorizontalActionList"/>
    <dgm:cxn modelId="{2C4C1C36-1985-44A3-B313-1F13A4786C5D}" type="presParOf" srcId="{45D65951-3E6A-4ED4-B1A6-F0F44BC21A4C}" destId="{5A043E8F-F930-4085-B89D-60E9CAB193EF}" srcOrd="0" destOrd="0" presId="urn:microsoft.com/office/officeart/2016/7/layout/HorizontalActionList"/>
    <dgm:cxn modelId="{56970AB7-C000-4B8E-B905-3BCE22F9C09C}" type="presParOf" srcId="{45D65951-3E6A-4ED4-B1A6-F0F44BC21A4C}" destId="{E07F06D0-CAE9-43B6-9923-421458A8EF42}" srcOrd="1" destOrd="0" presId="urn:microsoft.com/office/officeart/2016/7/layout/HorizontalActionList"/>
    <dgm:cxn modelId="{15BA7EA4-CAEB-40FB-BAC8-3DEB49F9BD97}" type="presParOf" srcId="{91F0A516-13AA-40C6-B23F-42BAC642DE30}" destId="{58C0DACF-0734-4A80-8EF8-CCE223A54B75}" srcOrd="3" destOrd="0" presId="urn:microsoft.com/office/officeart/2016/7/layout/HorizontalActionList"/>
    <dgm:cxn modelId="{3A270303-B5EB-41E8-BD2A-90639A5F6A8D}" type="presParOf" srcId="{91F0A516-13AA-40C6-B23F-42BAC642DE30}" destId="{0BEDCD15-80E4-44D6-8C81-CC582E0B0CC6}" srcOrd="4" destOrd="0" presId="urn:microsoft.com/office/officeart/2016/7/layout/HorizontalActionList"/>
    <dgm:cxn modelId="{0AB95F2F-FD9A-4A22-9F76-CC346FD6C339}" type="presParOf" srcId="{0BEDCD15-80E4-44D6-8C81-CC582E0B0CC6}" destId="{2318F383-1093-4174-9378-00ED630F29C8}" srcOrd="0" destOrd="0" presId="urn:microsoft.com/office/officeart/2016/7/layout/HorizontalActionList"/>
    <dgm:cxn modelId="{60B9481E-CFA2-46CC-8762-E9830107AE8D}" type="presParOf" srcId="{0BEDCD15-80E4-44D6-8C81-CC582E0B0CC6}" destId="{C380CFCA-0E6F-4404-A4E1-D6DF0DF9B67D}" srcOrd="1" destOrd="0" presId="urn:microsoft.com/office/officeart/2016/7/layout/HorizontalAc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6C888-D0EF-4072-A911-D5996DB46F4E}">
      <dsp:nvSpPr>
        <dsp:cNvPr id="0" name=""/>
        <dsp:cNvSpPr/>
      </dsp:nvSpPr>
      <dsp:spPr>
        <a:xfrm>
          <a:off x="8267" y="224190"/>
          <a:ext cx="3639188" cy="10917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577" tIns="287577" rIns="287577" bIns="287577" numCol="1" spcCol="1270" anchor="ctr" anchorCtr="0">
          <a:noAutofit/>
        </a:bodyPr>
        <a:lstStyle/>
        <a:p>
          <a:pPr marL="0" lvl="0" indent="0" algn="ctr" defTabSz="1644650">
            <a:lnSpc>
              <a:spcPct val="90000"/>
            </a:lnSpc>
            <a:spcBef>
              <a:spcPct val="0"/>
            </a:spcBef>
            <a:spcAft>
              <a:spcPct val="35000"/>
            </a:spcAft>
            <a:buNone/>
          </a:pPr>
          <a:r>
            <a:rPr lang="en-US" sz="3700" kern="1200" dirty="0"/>
            <a:t>Joining offer</a:t>
          </a:r>
        </a:p>
      </dsp:txBody>
      <dsp:txXfrm>
        <a:off x="8267" y="224190"/>
        <a:ext cx="3639188" cy="1091756"/>
      </dsp:txXfrm>
    </dsp:sp>
    <dsp:sp modelId="{BC690D54-E75E-43A7-BF68-1414E87CC43C}">
      <dsp:nvSpPr>
        <dsp:cNvPr id="0" name=""/>
        <dsp:cNvSpPr/>
      </dsp:nvSpPr>
      <dsp:spPr>
        <a:xfrm>
          <a:off x="8267" y="1315946"/>
          <a:ext cx="3639188" cy="213821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9471" tIns="359471" rIns="359471" bIns="359471" numCol="1" spcCol="1270" anchor="t" anchorCtr="0">
          <a:noAutofit/>
        </a:bodyPr>
        <a:lstStyle/>
        <a:p>
          <a:pPr marL="0" lvl="0" indent="0" algn="l" defTabSz="1066800">
            <a:lnSpc>
              <a:spcPct val="90000"/>
            </a:lnSpc>
            <a:spcBef>
              <a:spcPct val="0"/>
            </a:spcBef>
            <a:spcAft>
              <a:spcPct val="35000"/>
            </a:spcAft>
            <a:buNone/>
          </a:pPr>
          <a:r>
            <a:rPr lang="en-US" sz="2400" kern="1200" dirty="0"/>
            <a:t>Join today and get a £10 Amazon or Costa voucher</a:t>
          </a:r>
        </a:p>
      </dsp:txBody>
      <dsp:txXfrm>
        <a:off x="8267" y="1315946"/>
        <a:ext cx="3639188" cy="2138214"/>
      </dsp:txXfrm>
    </dsp:sp>
    <dsp:sp modelId="{5A043E8F-F930-4085-B89D-60E9CAB193EF}">
      <dsp:nvSpPr>
        <dsp:cNvPr id="0" name=""/>
        <dsp:cNvSpPr/>
      </dsp:nvSpPr>
      <dsp:spPr>
        <a:xfrm>
          <a:off x="3789686" y="224190"/>
          <a:ext cx="3639188" cy="10917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577" tIns="287577" rIns="287577" bIns="287577" numCol="1" spcCol="1270" anchor="ctr" anchorCtr="0">
          <a:noAutofit/>
        </a:bodyPr>
        <a:lstStyle/>
        <a:p>
          <a:pPr marL="0" lvl="0" indent="0" algn="ctr" defTabSz="1644650">
            <a:lnSpc>
              <a:spcPct val="90000"/>
            </a:lnSpc>
            <a:spcBef>
              <a:spcPct val="0"/>
            </a:spcBef>
            <a:spcAft>
              <a:spcPct val="35000"/>
            </a:spcAft>
            <a:buNone/>
          </a:pPr>
          <a:r>
            <a:rPr lang="en-US" sz="3700" kern="1200"/>
            <a:t>Sign up</a:t>
          </a:r>
        </a:p>
      </dsp:txBody>
      <dsp:txXfrm>
        <a:off x="3789686" y="224190"/>
        <a:ext cx="3639188" cy="1091756"/>
      </dsp:txXfrm>
    </dsp:sp>
    <dsp:sp modelId="{E07F06D0-CAE9-43B6-9923-421458A8EF42}">
      <dsp:nvSpPr>
        <dsp:cNvPr id="0" name=""/>
        <dsp:cNvSpPr/>
      </dsp:nvSpPr>
      <dsp:spPr>
        <a:xfrm>
          <a:off x="3755350" y="1315946"/>
          <a:ext cx="3707860" cy="213821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9471" tIns="359471" rIns="359471" bIns="359471" numCol="1" spcCol="1270" anchor="t" anchorCtr="0">
          <a:noAutofit/>
        </a:bodyPr>
        <a:lstStyle/>
        <a:p>
          <a:pPr marL="0" lvl="0" indent="0" algn="l" defTabSz="1111250">
            <a:lnSpc>
              <a:spcPct val="90000"/>
            </a:lnSpc>
            <a:spcBef>
              <a:spcPct val="0"/>
            </a:spcBef>
            <a:spcAft>
              <a:spcPct val="35000"/>
            </a:spcAft>
            <a:buNone/>
          </a:pPr>
          <a:r>
            <a:rPr lang="en-US" sz="2500" kern="1200" dirty="0"/>
            <a:t>Sign up via link/QR code: </a:t>
          </a:r>
          <a:r>
            <a:rPr lang="en-US" sz="2000" kern="1200" dirty="0"/>
            <a:t>www.bma.org.uk/join-us?rc=4050</a:t>
          </a:r>
        </a:p>
      </dsp:txBody>
      <dsp:txXfrm>
        <a:off x="3755350" y="1315946"/>
        <a:ext cx="3707860" cy="2138214"/>
      </dsp:txXfrm>
    </dsp:sp>
    <dsp:sp modelId="{2318F383-1093-4174-9378-00ED630F29C8}">
      <dsp:nvSpPr>
        <dsp:cNvPr id="0" name=""/>
        <dsp:cNvSpPr/>
      </dsp:nvSpPr>
      <dsp:spPr>
        <a:xfrm>
          <a:off x="7571105" y="224190"/>
          <a:ext cx="3639188" cy="10917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577" tIns="287577" rIns="287577" bIns="287577" numCol="1" spcCol="1270" anchor="ctr" anchorCtr="0">
          <a:noAutofit/>
        </a:bodyPr>
        <a:lstStyle/>
        <a:p>
          <a:pPr marL="0" lvl="0" indent="0" algn="ctr" defTabSz="1644650">
            <a:lnSpc>
              <a:spcPct val="90000"/>
            </a:lnSpc>
            <a:spcBef>
              <a:spcPct val="0"/>
            </a:spcBef>
            <a:spcAft>
              <a:spcPct val="35000"/>
            </a:spcAft>
            <a:buNone/>
          </a:pPr>
          <a:r>
            <a:rPr lang="en-US" sz="3700" kern="1200"/>
            <a:t>Email</a:t>
          </a:r>
        </a:p>
      </dsp:txBody>
      <dsp:txXfrm>
        <a:off x="7571105" y="224190"/>
        <a:ext cx="3639188" cy="1091756"/>
      </dsp:txXfrm>
    </dsp:sp>
    <dsp:sp modelId="{C380CFCA-0E6F-4404-A4E1-D6DF0DF9B67D}">
      <dsp:nvSpPr>
        <dsp:cNvPr id="0" name=""/>
        <dsp:cNvSpPr/>
      </dsp:nvSpPr>
      <dsp:spPr>
        <a:xfrm>
          <a:off x="7571105" y="1315946"/>
          <a:ext cx="3639188" cy="213821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9471" tIns="359471" rIns="359471" bIns="359471" numCol="1" spcCol="1270" anchor="t" anchorCtr="0">
          <a:noAutofit/>
        </a:bodyPr>
        <a:lstStyle/>
        <a:p>
          <a:pPr marL="0" lvl="0" indent="0" algn="l" defTabSz="1066800">
            <a:lnSpc>
              <a:spcPct val="90000"/>
            </a:lnSpc>
            <a:spcBef>
              <a:spcPct val="0"/>
            </a:spcBef>
            <a:spcAft>
              <a:spcPct val="35000"/>
            </a:spcAft>
            <a:buNone/>
          </a:pPr>
          <a:r>
            <a:rPr lang="en-US" sz="2400" kern="1200" dirty="0"/>
            <a:t>Email me (John) what voucher you'd like at email address below</a:t>
          </a:r>
        </a:p>
        <a:p>
          <a:pPr marL="171450" lvl="1" indent="-171450" algn="l" defTabSz="844550">
            <a:lnSpc>
              <a:spcPct val="90000"/>
            </a:lnSpc>
            <a:spcBef>
              <a:spcPct val="0"/>
            </a:spcBef>
            <a:spcAft>
              <a:spcPct val="15000"/>
            </a:spcAft>
            <a:buChar char="•"/>
          </a:pPr>
          <a:r>
            <a:rPr lang="en-US" sz="1900" kern="1200" dirty="0"/>
            <a:t>JHAYWARD@BMA.ORG.UK</a:t>
          </a:r>
        </a:p>
      </dsp:txBody>
      <dsp:txXfrm>
        <a:off x="7571105" y="1315946"/>
        <a:ext cx="3639188" cy="2138214"/>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86BC2-7EF1-497C-895C-2E8853D77340}" type="datetimeFigureOut">
              <a:rPr lang="en-GB" smtClean="0"/>
              <a:t>26/02/2025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CBF5F-E889-4211-89AC-79F4EC4E7374}" type="slidenum">
              <a:rPr lang="en-GB" smtClean="0"/>
              <a:t>‹#›</a:t>
            </a:fld>
            <a:endParaRPr lang="en-GB" dirty="0"/>
          </a:p>
        </p:txBody>
      </p:sp>
    </p:spTree>
    <p:extLst>
      <p:ext uri="{BB962C8B-B14F-4D97-AF65-F5344CB8AC3E}">
        <p14:creationId xmlns:p14="http://schemas.microsoft.com/office/powerpoint/2010/main" val="186552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endParaRPr lang="en-GB" dirty="0"/>
          </a:p>
          <a:p>
            <a:endParaRPr lang="en-US" dirty="0"/>
          </a:p>
        </p:txBody>
      </p:sp>
      <p:sp>
        <p:nvSpPr>
          <p:cNvPr id="4" name="Slide Number Placeholder 3"/>
          <p:cNvSpPr>
            <a:spLocks noGrp="1"/>
          </p:cNvSpPr>
          <p:nvPr>
            <p:ph type="sldNum" sz="quarter" idx="10"/>
          </p:nvPr>
        </p:nvSpPr>
        <p:spPr/>
        <p:txBody>
          <a:bodyPr/>
          <a:lstStyle/>
          <a:p>
            <a:fld id="{87B44F72-B667-724A-817B-C8D52BA16B5C}" type="slidenum">
              <a:rPr lang="en-GB" smtClean="0"/>
              <a:t>1</a:t>
            </a:fld>
            <a:endParaRPr lang="en-GB" dirty="0"/>
          </a:p>
        </p:txBody>
      </p:sp>
    </p:spTree>
    <p:extLst>
      <p:ext uri="{BB962C8B-B14F-4D97-AF65-F5344CB8AC3E}">
        <p14:creationId xmlns:p14="http://schemas.microsoft.com/office/powerpoint/2010/main" val="275952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800D00"/>
                </a:solidFill>
                <a:latin typeface="Calibri Light"/>
                <a:cs typeface="Calibri Light"/>
              </a:rPr>
              <a:t>Mention contract talk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rgbClr val="800D00"/>
              </a:solidFill>
              <a:latin typeface="Calibri Light"/>
              <a:cs typeface="Calibri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800D00"/>
                </a:solidFill>
                <a:latin typeface="Calibri Light"/>
                <a:cs typeface="Calibri Light"/>
              </a:rPr>
              <a:t>Our free contract checking service can save you time and money. </a:t>
            </a:r>
            <a:r>
              <a:rPr lang="en-GB" dirty="0"/>
              <a:t>Before you sign on the dotted line, get each new employment contract checked by our team of experts. </a:t>
            </a:r>
            <a:endParaRPr lang="en-GB" dirty="0">
              <a:cs typeface="Calibri"/>
            </a:endParaRPr>
          </a:p>
          <a:p>
            <a:pPr defTabSz="457200">
              <a:defRPr/>
            </a:pPr>
            <a:r>
              <a:rPr lang="en-GB" sz="1800" b="1" dirty="0">
                <a:solidFill>
                  <a:srgbClr val="DDA628"/>
                </a:solidFill>
                <a:cs typeface="Calibri"/>
              </a:rPr>
              <a:t>1 in 4 </a:t>
            </a:r>
            <a:r>
              <a:rPr lang="en-GB" sz="1200" dirty="0">
                <a:solidFill>
                  <a:srgbClr val="800D00"/>
                </a:solidFill>
                <a:latin typeface="Calibri Light"/>
                <a:cs typeface="Calibri Light"/>
              </a:rPr>
              <a:t>of the contracts we checked in 2020 deviated from the national model, so</a:t>
            </a:r>
            <a:r>
              <a:rPr lang="en-GB" sz="1200" dirty="0">
                <a:solidFill>
                  <a:srgbClr val="800D00"/>
                </a:solidFill>
                <a:latin typeface="Calibri Light" panose="020F0302020204030204" pitchFamily="34" charset="0"/>
                <a:cs typeface="Calibri Light" panose="020F0302020204030204" pitchFamily="34" charset="0"/>
              </a:rPr>
              <a:t> c</a:t>
            </a:r>
            <a:r>
              <a:rPr lang="en-GB" sz="1200" dirty="0">
                <a:solidFill>
                  <a:srgbClr val="800D00"/>
                </a:solidFill>
                <a:latin typeface="Calibri Light"/>
                <a:cs typeface="Calibri Light"/>
              </a:rPr>
              <a:t>hecking your terms and conditions is vital. We’ll </a:t>
            </a:r>
            <a:r>
              <a:rPr lang="en-GB" dirty="0"/>
              <a:t>check your contract within 5 working days, comparing it to the BMA’s national model. If there are any discrepancies, you will be assigned a dedicated adviser to help resolve it before it becomes an issue.</a:t>
            </a:r>
            <a:endParaRPr lang="en-GB"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defTabSz="457200">
              <a:defRPr/>
            </a:pPr>
            <a:r>
              <a:rPr lang="en-GB" sz="1200" spc="-10" dirty="0">
                <a:solidFill>
                  <a:srgbClr val="474C55"/>
                </a:solidFill>
                <a:latin typeface="InterFace"/>
                <a:cs typeface="InterFace"/>
              </a:rPr>
              <a:t>As soon as you receive your rota, check that it is compliant with all the rest and hours requirements of the 2016 TCS. Catch any concerns early and raise them to your employer or our employment advisers for support. </a:t>
            </a:r>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10</a:t>
            </a:fld>
            <a:endParaRPr lang="en-GB" dirty="0"/>
          </a:p>
        </p:txBody>
      </p:sp>
    </p:spTree>
    <p:extLst>
      <p:ext uri="{BB962C8B-B14F-4D97-AF65-F5344CB8AC3E}">
        <p14:creationId xmlns:p14="http://schemas.microsoft.com/office/powerpoint/2010/main" val="155900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48</a:t>
            </a:r>
          </a:p>
          <a:p>
            <a:r>
              <a:rPr lang="en-GB" dirty="0"/>
              <a:t>2 x 30 mins</a:t>
            </a:r>
          </a:p>
          <a:p>
            <a:r>
              <a:rPr lang="en-GB" dirty="0"/>
              <a:t>46 hours rest after any number of rostered nights</a:t>
            </a:r>
          </a:p>
          <a:p>
            <a:r>
              <a:rPr lang="en-GB" dirty="0"/>
              <a:t>11 hours</a:t>
            </a:r>
          </a:p>
          <a:p>
            <a:r>
              <a:rPr lang="en-GB" dirty="0"/>
              <a:t>No – should be agreed – WSR process</a:t>
            </a:r>
          </a:p>
        </p:txBody>
      </p:sp>
      <p:sp>
        <p:nvSpPr>
          <p:cNvPr id="4" name="Slide Number Placeholder 3"/>
          <p:cNvSpPr>
            <a:spLocks noGrp="1"/>
          </p:cNvSpPr>
          <p:nvPr>
            <p:ph type="sldNum" sz="quarter" idx="5"/>
          </p:nvPr>
        </p:nvSpPr>
        <p:spPr/>
        <p:txBody>
          <a:bodyPr/>
          <a:lstStyle/>
          <a:p>
            <a:fld id="{87B44F72-B667-724A-817B-C8D52BA16B5C}" type="slidenum">
              <a:rPr lang="en-GB" smtClean="0"/>
              <a:t>11</a:t>
            </a:fld>
            <a:endParaRPr lang="en-GB" dirty="0"/>
          </a:p>
        </p:txBody>
      </p:sp>
    </p:spTree>
    <p:extLst>
      <p:ext uri="{BB962C8B-B14F-4D97-AF65-F5344CB8AC3E}">
        <p14:creationId xmlns:p14="http://schemas.microsoft.com/office/powerpoint/2010/main" val="1332762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12</a:t>
            </a:fld>
            <a:endParaRPr lang="en-GB" dirty="0"/>
          </a:p>
        </p:txBody>
      </p:sp>
    </p:spTree>
    <p:extLst>
      <p:ext uri="{BB962C8B-B14F-4D97-AF65-F5344CB8AC3E}">
        <p14:creationId xmlns:p14="http://schemas.microsoft.com/office/powerpoint/2010/main" val="2213388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66661">
              <a:defRPr/>
            </a:pPr>
            <a:endParaRPr lang="en-GB" sz="700" dirty="0">
              <a:solidFill>
                <a:prstClr val="black"/>
              </a:solidFill>
            </a:endParaRPr>
          </a:p>
          <a:p>
            <a:pPr defTabSz="266661">
              <a:defRPr/>
            </a:pPr>
            <a:r>
              <a:rPr lang="en-GB" sz="700" dirty="0">
                <a:solidFill>
                  <a:prstClr val="black"/>
                </a:solidFill>
              </a:rPr>
              <a:t>Your contract will include agreed working hours, and allowance for breaks. It is important that these are outlined and adhered to throughout your role. </a:t>
            </a:r>
          </a:p>
          <a:p>
            <a:pPr defTabSz="266661">
              <a:defRPr/>
            </a:pPr>
            <a:r>
              <a:rPr lang="en-US" sz="700" dirty="0">
                <a:solidFill>
                  <a:prstClr val="black"/>
                </a:solidFill>
                <a:cs typeface="Calibri"/>
              </a:rPr>
              <a:t> </a:t>
            </a:r>
          </a:p>
          <a:p>
            <a:pPr defTabSz="266661">
              <a:defRPr/>
            </a:pPr>
            <a:r>
              <a:rPr lang="en-US" sz="700" dirty="0">
                <a:solidFill>
                  <a:prstClr val="black"/>
                </a:solidFill>
                <a:cs typeface="Calibri"/>
              </a:rPr>
              <a:t>These agreements will include: </a:t>
            </a:r>
          </a:p>
          <a:p>
            <a:pPr defTabSz="266661">
              <a:lnSpc>
                <a:spcPts val="1283"/>
              </a:lnSpc>
              <a:defRPr/>
            </a:pPr>
            <a:r>
              <a:rPr lang="en-GB" sz="700" dirty="0">
                <a:solidFill>
                  <a:prstClr val="black"/>
                </a:solidFill>
              </a:rPr>
              <a:t>– a maximum average of no more than 48 hours of work per week, and 72 hours within any 168 hour period. </a:t>
            </a:r>
          </a:p>
          <a:p>
            <a:pPr defTabSz="266661">
              <a:lnSpc>
                <a:spcPts val="1283"/>
              </a:lnSpc>
              <a:defRPr/>
            </a:pPr>
            <a:r>
              <a:rPr lang="en-GB" sz="700" dirty="0">
                <a:solidFill>
                  <a:prstClr val="black"/>
                </a:solidFill>
              </a:rPr>
              <a:t>–  You should receive at least one 30-minute break for a shift lasting more than 5 hours and </a:t>
            </a:r>
          </a:p>
          <a:p>
            <a:pPr defTabSz="266661">
              <a:lnSpc>
                <a:spcPts val="1283"/>
              </a:lnSpc>
              <a:defRPr/>
            </a:pPr>
            <a:r>
              <a:rPr lang="en-GB" sz="700" dirty="0">
                <a:solidFill>
                  <a:prstClr val="black"/>
                </a:solidFill>
              </a:rPr>
              <a:t>– a second 30-minute break if the shift is more than 9 hours. </a:t>
            </a:r>
          </a:p>
          <a:p>
            <a:pPr defTabSz="266661">
              <a:lnSpc>
                <a:spcPts val="1283"/>
              </a:lnSpc>
              <a:defRPr/>
            </a:pPr>
            <a:r>
              <a:rPr lang="en-GB" sz="700" dirty="0">
                <a:solidFill>
                  <a:prstClr val="black"/>
                </a:solidFill>
              </a:rPr>
              <a:t>These breaks can be taken flexibly during the shift and should be evenly spaced.</a:t>
            </a:r>
          </a:p>
          <a:p>
            <a:pPr defTabSz="266661">
              <a:lnSpc>
                <a:spcPts val="1283"/>
              </a:lnSpc>
              <a:defRPr/>
            </a:pPr>
            <a:endParaRPr lang="en-GB" sz="700" dirty="0">
              <a:solidFill>
                <a:prstClr val="black"/>
              </a:solidFill>
            </a:endParaRPr>
          </a:p>
          <a:p>
            <a:pPr defTabSz="266661" fontAlgn="base">
              <a:defRPr/>
            </a:pPr>
            <a:r>
              <a:rPr lang="en-GB" sz="700" dirty="0">
                <a:solidFill>
                  <a:prstClr val="black"/>
                </a:solidFill>
              </a:rPr>
              <a:t>Where breaks have been missed on at least 25% of occasions over a 4-week period, a fine may be levied to the trust. If this happens, you should be exception reporting.  A work review will also be undertaken to ensure no further breaches occur.</a:t>
            </a:r>
            <a:r>
              <a:rPr lang="en-US" sz="700" dirty="0">
                <a:solidFill>
                  <a:prstClr val="black"/>
                </a:solidFill>
              </a:rPr>
              <a:t>​</a:t>
            </a:r>
          </a:p>
        </p:txBody>
      </p:sp>
      <p:sp>
        <p:nvSpPr>
          <p:cNvPr id="4" name="Slide Number Placeholder 3"/>
          <p:cNvSpPr>
            <a:spLocks noGrp="1"/>
          </p:cNvSpPr>
          <p:nvPr>
            <p:ph type="sldNum" sz="quarter" idx="5"/>
          </p:nvPr>
        </p:nvSpPr>
        <p:spPr/>
        <p:txBody>
          <a:bodyPr/>
          <a:lstStyle/>
          <a:p>
            <a:fld id="{62F8FFE1-2B58-4C89-9961-6C08A0BFDD9F}" type="slidenum">
              <a:rPr lang="en-GB" smtClean="0"/>
              <a:t>13</a:t>
            </a:fld>
            <a:endParaRPr lang="en-GB" dirty="0"/>
          </a:p>
        </p:txBody>
      </p:sp>
    </p:spTree>
    <p:extLst>
      <p:ext uri="{BB962C8B-B14F-4D97-AF65-F5344CB8AC3E}">
        <p14:creationId xmlns:p14="http://schemas.microsoft.com/office/powerpoint/2010/main" val="280844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lnSpc>
                <a:spcPts val="2325"/>
              </a:lnSpc>
              <a:defRPr/>
            </a:pPr>
            <a:endParaRPr lang="en-GB" sz="1300" dirty="0"/>
          </a:p>
          <a:p>
            <a:pPr defTabSz="483169">
              <a:lnSpc>
                <a:spcPts val="2325"/>
              </a:lnSpc>
              <a:defRPr/>
            </a:pPr>
            <a:r>
              <a:rPr lang="en-GB" b="1" dirty="0"/>
              <a:t>Annual</a:t>
            </a:r>
            <a:r>
              <a:rPr lang="en-GB" b="1" kern="1200" dirty="0">
                <a:effectLst/>
                <a:latin typeface="+mn-lt"/>
                <a:ea typeface="+mn-ea"/>
                <a:cs typeface="+mn-cs"/>
              </a:rPr>
              <a:t>/study and sick leave</a:t>
            </a:r>
            <a:endParaRPr lang="en-GB" kern="1200" dirty="0">
              <a:latin typeface="+mn-lt"/>
              <a:cs typeface="Calibri"/>
            </a:endParaRPr>
          </a:p>
          <a:p>
            <a:pPr>
              <a:lnSpc>
                <a:spcPts val="2325"/>
              </a:lnSpc>
            </a:pPr>
            <a:r>
              <a:rPr lang="en-GB" dirty="0"/>
              <a:t>– annual leave year runs from the start date of the doctor’s appointment</a:t>
            </a:r>
            <a:endParaRPr lang="en-US" dirty="0"/>
          </a:p>
          <a:p>
            <a:pPr>
              <a:lnSpc>
                <a:spcPts val="2325"/>
              </a:lnSpc>
            </a:pPr>
            <a:r>
              <a:rPr lang="en-GB" dirty="0"/>
              <a:t>– 27 days or, after 5 years, 32 days</a:t>
            </a:r>
            <a:endParaRPr lang="en-US" dirty="0"/>
          </a:p>
          <a:p>
            <a:pPr>
              <a:lnSpc>
                <a:spcPts val="2325"/>
              </a:lnSpc>
            </a:pPr>
            <a:r>
              <a:rPr lang="en-GB" dirty="0"/>
              <a:t>– annual leave must be allowed for life-changing events (wedding day etc.)</a:t>
            </a:r>
            <a:endParaRPr lang="en-US" dirty="0"/>
          </a:p>
          <a:p>
            <a:pPr>
              <a:lnSpc>
                <a:spcPts val="2325"/>
              </a:lnSpc>
            </a:pPr>
            <a:r>
              <a:rPr lang="en-GB" dirty="0"/>
              <a:t>– leave should not be fixed to a working pattern for any reason without agreement from the doctor</a:t>
            </a:r>
            <a:endParaRPr lang="en-US" dirty="0"/>
          </a:p>
          <a:p>
            <a:pPr defTabSz="483169">
              <a:lnSpc>
                <a:spcPts val="2325"/>
              </a:lnSpc>
              <a:defRPr/>
            </a:pPr>
            <a:r>
              <a:rPr lang="en-GB" dirty="0"/>
              <a:t>– sick pay – 1 month full pay, 2 months half pay during first year of service </a:t>
            </a:r>
          </a:p>
          <a:p>
            <a:pPr>
              <a:lnSpc>
                <a:spcPts val="2325"/>
              </a:lnSpc>
            </a:pPr>
            <a:r>
              <a:rPr lang="en-GB" dirty="0"/>
              <a:t>– 15 days study leave</a:t>
            </a:r>
          </a:p>
          <a:p>
            <a:pPr>
              <a:lnSpc>
                <a:spcPts val="2325"/>
              </a:lnSpc>
            </a:pPr>
            <a:endParaRPr lang="en-US" dirty="0"/>
          </a:p>
          <a:p>
            <a:r>
              <a:rPr lang="en-GB" sz="1300" b="1" dirty="0"/>
              <a:t>* Study leave includes: ​</a:t>
            </a:r>
          </a:p>
          <a:p>
            <a:pPr lvl="0"/>
            <a:r>
              <a:rPr lang="en-GB" sz="1300" dirty="0"/>
              <a:t>Study – linked to a course or programme​</a:t>
            </a:r>
          </a:p>
          <a:p>
            <a:pPr lvl="0"/>
            <a:r>
              <a:rPr lang="en-GB" sz="1300" dirty="0"/>
              <a:t>Research​</a:t>
            </a:r>
          </a:p>
          <a:p>
            <a:pPr lvl="0"/>
            <a:r>
              <a:rPr lang="en-GB" sz="1300" dirty="0"/>
              <a:t>Teaching​</a:t>
            </a:r>
          </a:p>
          <a:p>
            <a:pPr lvl="0"/>
            <a:r>
              <a:rPr lang="en-GB" sz="1300" dirty="0"/>
              <a:t>Taking exams​</a:t>
            </a:r>
          </a:p>
          <a:p>
            <a:pPr lvl="0"/>
            <a:r>
              <a:rPr lang="en-GB" sz="1300" dirty="0"/>
              <a:t>Attending conferences for educational benefit​</a:t>
            </a:r>
          </a:p>
          <a:p>
            <a:pPr lvl="0"/>
            <a:r>
              <a:rPr lang="en-GB" sz="1300" dirty="0"/>
              <a:t>Rostered training events​</a:t>
            </a:r>
          </a:p>
          <a:p>
            <a:pPr lvl="0"/>
            <a:r>
              <a:rPr lang="en-GB" sz="1300" dirty="0"/>
              <a:t>For F1’s study leave will take the form of regular scheduled teaching/training sessions as agreed locally.​</a:t>
            </a: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14</a:t>
            </a:fld>
            <a:endParaRPr lang="en-GB" dirty="0"/>
          </a:p>
        </p:txBody>
      </p:sp>
    </p:spTree>
    <p:extLst>
      <p:ext uri="{BB962C8B-B14F-4D97-AF65-F5344CB8AC3E}">
        <p14:creationId xmlns:p14="http://schemas.microsoft.com/office/powerpoint/2010/main" val="1287648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66661">
              <a:defRPr/>
            </a:pPr>
            <a:endParaRPr lang="en-GB" sz="700" dirty="0">
              <a:solidFill>
                <a:prstClr val="black"/>
              </a:solidFill>
            </a:endParaRPr>
          </a:p>
          <a:p>
            <a:pPr defTabSz="266661">
              <a:defRPr/>
            </a:pPr>
            <a:r>
              <a:rPr lang="en-GB" sz="700" dirty="0">
                <a:solidFill>
                  <a:prstClr val="black"/>
                </a:solidFill>
              </a:rPr>
              <a:t>Here is an example of a work schedule and what you should expect to find on it. </a:t>
            </a:r>
          </a:p>
          <a:p>
            <a:pPr defTabSz="266661">
              <a:defRPr/>
            </a:pPr>
            <a:endParaRPr lang="en-GB" sz="700" dirty="0">
              <a:solidFill>
                <a:prstClr val="black"/>
              </a:solidFill>
            </a:endParaRPr>
          </a:p>
          <a:p>
            <a:pPr defTabSz="266661" fontAlgn="base">
              <a:defRPr/>
            </a:pPr>
            <a:r>
              <a:rPr lang="en-GB" sz="700" dirty="0">
                <a:solidFill>
                  <a:prstClr val="black"/>
                </a:solidFill>
                <a:cs typeface="Calibri"/>
              </a:rPr>
              <a:t>A work schedule is a document setting out the </a:t>
            </a:r>
            <a:r>
              <a:rPr lang="en-GB" sz="700" b="1" dirty="0">
                <a:solidFill>
                  <a:prstClr val="black"/>
                </a:solidFill>
                <a:cs typeface="Calibri"/>
              </a:rPr>
              <a:t>work commitments and training outcomes </a:t>
            </a:r>
            <a:r>
              <a:rPr lang="en-GB" sz="700" dirty="0">
                <a:solidFill>
                  <a:prstClr val="black"/>
                </a:solidFill>
                <a:cs typeface="Calibri"/>
              </a:rPr>
              <a:t>in your job. </a:t>
            </a:r>
          </a:p>
          <a:p>
            <a:pPr marL="99998" indent="-99998" defTabSz="266661" fontAlgn="base">
              <a:buFontTx/>
              <a:buChar char="-"/>
              <a:defRPr/>
            </a:pPr>
            <a:r>
              <a:rPr lang="en-GB" sz="700" dirty="0">
                <a:solidFill>
                  <a:prstClr val="black"/>
                </a:solidFill>
                <a:cs typeface="Calibri"/>
              </a:rPr>
              <a:t>You will receive a </a:t>
            </a:r>
            <a:r>
              <a:rPr lang="en-GB" sz="700" b="1" dirty="0">
                <a:solidFill>
                  <a:prstClr val="black"/>
                </a:solidFill>
                <a:cs typeface="Calibri"/>
              </a:rPr>
              <a:t>generic work schedule </a:t>
            </a:r>
            <a:r>
              <a:rPr lang="en-GB" sz="700" dirty="0">
                <a:solidFill>
                  <a:prstClr val="black"/>
                </a:solidFill>
                <a:cs typeface="Calibri"/>
              </a:rPr>
              <a:t>before starting in your post</a:t>
            </a:r>
          </a:p>
          <a:p>
            <a:pPr marL="99998" indent="-99998" defTabSz="266661" fontAlgn="base">
              <a:buFontTx/>
              <a:buChar char="-"/>
              <a:defRPr/>
            </a:pPr>
            <a:r>
              <a:rPr lang="en-GB" sz="700" dirty="0">
                <a:solidFill>
                  <a:prstClr val="black"/>
                </a:solidFill>
                <a:cs typeface="Calibri"/>
              </a:rPr>
              <a:t>A personalised version will be agreed in your first meeting with your educational supervisor</a:t>
            </a:r>
          </a:p>
          <a:p>
            <a:pPr defTabSz="266661" fontAlgn="base">
              <a:defRPr/>
            </a:pPr>
            <a:endParaRPr lang="en-GB" sz="700" dirty="0">
              <a:solidFill>
                <a:prstClr val="black"/>
              </a:solidFill>
              <a:cs typeface="Calibri"/>
            </a:endParaRPr>
          </a:p>
          <a:p>
            <a:pPr defTabSz="266661" fontAlgn="base">
              <a:defRPr/>
            </a:pPr>
            <a:r>
              <a:rPr lang="en-GB" sz="700" dirty="0">
                <a:solidFill>
                  <a:prstClr val="black"/>
                </a:solidFill>
                <a:cs typeface="Calibri"/>
              </a:rPr>
              <a:t>It is a single source for all the information you need, including: </a:t>
            </a:r>
          </a:p>
          <a:p>
            <a:pPr defTabSz="266661" fontAlgn="base">
              <a:defRPr/>
            </a:pPr>
            <a:r>
              <a:rPr lang="en-GB" sz="700" dirty="0">
                <a:solidFill>
                  <a:prstClr val="black"/>
                </a:solidFill>
                <a:cs typeface="Calibri"/>
              </a:rPr>
              <a:t>- your work commitments and training outcomes</a:t>
            </a:r>
          </a:p>
          <a:p>
            <a:pPr defTabSz="266661" fontAlgn="base">
              <a:defRPr/>
            </a:pPr>
            <a:r>
              <a:rPr lang="en-GB" sz="700" dirty="0">
                <a:solidFill>
                  <a:prstClr val="black"/>
                </a:solidFill>
                <a:cs typeface="Calibri"/>
              </a:rPr>
              <a:t>- details of your supervisors, your pay, your working hours and what training you will be doing</a:t>
            </a:r>
          </a:p>
          <a:p>
            <a:pPr defTabSz="266661" fontAlgn="base">
              <a:defRPr/>
            </a:pPr>
            <a:r>
              <a:rPr lang="en-GB" sz="700" dirty="0">
                <a:solidFill>
                  <a:prstClr val="black"/>
                </a:solidFill>
                <a:cs typeface="Calibri"/>
              </a:rPr>
              <a:t>- a copy of the rolling rota you will be working to. It will usually apply for the duration of a training placement</a:t>
            </a:r>
          </a:p>
          <a:p>
            <a:pPr marL="99998" indent="-99998" defTabSz="266661" fontAlgn="base">
              <a:buFontTx/>
              <a:buChar char="-"/>
              <a:defRPr/>
            </a:pPr>
            <a:r>
              <a:rPr lang="en-GB" sz="700" dirty="0">
                <a:solidFill>
                  <a:prstClr val="black"/>
                </a:solidFill>
                <a:cs typeface="Calibri"/>
              </a:rPr>
              <a:t>the name and contact details of your guardian of safe working</a:t>
            </a:r>
          </a:p>
          <a:p>
            <a:pPr marL="99998" indent="-99998" defTabSz="266661" fontAlgn="base">
              <a:buFontTx/>
              <a:buChar char="-"/>
              <a:defRPr/>
            </a:pPr>
            <a:r>
              <a:rPr lang="en-GB" sz="700" dirty="0">
                <a:solidFill>
                  <a:prstClr val="black"/>
                </a:solidFill>
                <a:cs typeface="Calibri"/>
              </a:rPr>
              <a:t>It should also provide details of other useful contacts, such as your clinical lead, rota coordinator and medical workforce department​</a:t>
            </a:r>
          </a:p>
          <a:p>
            <a:pPr defTabSz="266661" fontAlgn="base">
              <a:defRPr/>
            </a:pPr>
            <a:endParaRPr lang="en-GB" sz="700" dirty="0">
              <a:solidFill>
                <a:prstClr val="black"/>
              </a:solidFill>
              <a:cs typeface="Calibri"/>
            </a:endParaRPr>
          </a:p>
          <a:p>
            <a:pPr defTabSz="266661" fontAlgn="base">
              <a:defRPr/>
            </a:pPr>
            <a:r>
              <a:rPr lang="en-GB" sz="700" dirty="0">
                <a:solidFill>
                  <a:prstClr val="black"/>
                </a:solidFill>
                <a:cs typeface="Calibri"/>
              </a:rPr>
              <a:t>Your template rota should be received </a:t>
            </a:r>
            <a:r>
              <a:rPr lang="en-GB" sz="700" b="1" dirty="0">
                <a:solidFill>
                  <a:prstClr val="black"/>
                </a:solidFill>
                <a:cs typeface="Calibri"/>
              </a:rPr>
              <a:t>eight weeks </a:t>
            </a:r>
            <a:r>
              <a:rPr lang="en-GB" sz="700" dirty="0">
                <a:solidFill>
                  <a:prstClr val="black"/>
                </a:solidFill>
                <a:cs typeface="Calibri"/>
              </a:rPr>
              <a:t>before</a:t>
            </a:r>
            <a:r>
              <a:rPr lang="en-GB" sz="700" b="1" dirty="0">
                <a:solidFill>
                  <a:prstClr val="black"/>
                </a:solidFill>
                <a:cs typeface="Calibri"/>
              </a:rPr>
              <a:t> </a:t>
            </a:r>
            <a:r>
              <a:rPr lang="en-GB" sz="700" dirty="0">
                <a:solidFill>
                  <a:prstClr val="black"/>
                </a:solidFill>
                <a:cs typeface="Calibri"/>
              </a:rPr>
              <a:t>your post starts, and the duty roster </a:t>
            </a:r>
            <a:r>
              <a:rPr lang="en-GB" sz="700" b="1" dirty="0">
                <a:solidFill>
                  <a:prstClr val="black"/>
                </a:solidFill>
                <a:cs typeface="Calibri"/>
              </a:rPr>
              <a:t>six weeks </a:t>
            </a:r>
            <a:r>
              <a:rPr lang="en-GB" sz="700" dirty="0">
                <a:solidFill>
                  <a:prstClr val="black"/>
                </a:solidFill>
                <a:cs typeface="Calibri"/>
              </a:rPr>
              <a:t>before. </a:t>
            </a:r>
          </a:p>
          <a:p>
            <a:pPr defTabSz="266661" fontAlgn="base">
              <a:defRPr/>
            </a:pPr>
            <a:endParaRPr lang="en-GB" sz="700" dirty="0">
              <a:solidFill>
                <a:prstClr val="black"/>
              </a:solidFill>
              <a:cs typeface="Calibri"/>
            </a:endParaRPr>
          </a:p>
          <a:p>
            <a:pPr defTabSz="266661" fontAlgn="base">
              <a:defRPr/>
            </a:pPr>
            <a:r>
              <a:rPr lang="en-GB" sz="700" dirty="0">
                <a:solidFill>
                  <a:prstClr val="black"/>
                </a:solidFill>
                <a:cs typeface="Calibri"/>
              </a:rPr>
              <a:t>This means you are able to request leave when you receive a copy of your rota template, so that this can be built into the final roster.</a:t>
            </a:r>
          </a:p>
          <a:p>
            <a:pPr defTabSz="266661" fontAlgn="base">
              <a:defRPr/>
            </a:pPr>
            <a:endParaRPr lang="en-GB" sz="700" dirty="0">
              <a:solidFill>
                <a:prstClr val="black"/>
              </a:solidFill>
              <a:cs typeface="Calibri"/>
            </a:endParaRPr>
          </a:p>
        </p:txBody>
      </p:sp>
      <p:sp>
        <p:nvSpPr>
          <p:cNvPr id="4" name="Slide Number Placeholder 3"/>
          <p:cNvSpPr>
            <a:spLocks noGrp="1"/>
          </p:cNvSpPr>
          <p:nvPr>
            <p:ph type="sldNum" sz="quarter" idx="5"/>
          </p:nvPr>
        </p:nvSpPr>
        <p:spPr/>
        <p:txBody>
          <a:bodyPr/>
          <a:lstStyle/>
          <a:p>
            <a:fld id="{62F8FFE1-2B58-4C89-9961-6C08A0BFDD9F}" type="slidenum">
              <a:rPr lang="en-GB" smtClean="0"/>
              <a:t>15</a:t>
            </a:fld>
            <a:endParaRPr lang="en-GB" dirty="0"/>
          </a:p>
        </p:txBody>
      </p:sp>
    </p:spTree>
    <p:extLst>
      <p:ext uri="{BB962C8B-B14F-4D97-AF65-F5344CB8AC3E}">
        <p14:creationId xmlns:p14="http://schemas.microsoft.com/office/powerpoint/2010/main" val="4064915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66661" fontAlgn="base">
              <a:defRPr/>
            </a:pPr>
            <a:endParaRPr lang="en-GB" sz="700" dirty="0">
              <a:solidFill>
                <a:prstClr val="black"/>
              </a:solidFill>
              <a:cs typeface="Calibri"/>
            </a:endParaRPr>
          </a:p>
          <a:p>
            <a:pPr defTabSz="266661" fontAlgn="base">
              <a:defRPr/>
            </a:pPr>
            <a:r>
              <a:rPr lang="en-GB" sz="700" dirty="0">
                <a:solidFill>
                  <a:prstClr val="black"/>
                </a:solidFill>
                <a:cs typeface="Calibri"/>
              </a:rPr>
              <a:t>If schedule doesn’t match payslip then you may be paid wrong so make sure you double check that the rota reflects what you are working in reality. </a:t>
            </a:r>
          </a:p>
          <a:p>
            <a:pPr defTabSz="266661" fontAlgn="base">
              <a:defRPr/>
            </a:pPr>
            <a:endParaRPr lang="en-GB" sz="700" dirty="0">
              <a:solidFill>
                <a:prstClr val="black"/>
              </a:solidFill>
              <a:cs typeface="Calibri"/>
            </a:endParaRPr>
          </a:p>
          <a:p>
            <a:pPr defTabSz="266661">
              <a:defRPr/>
            </a:pPr>
            <a:r>
              <a:rPr lang="en-GB" sz="700" dirty="0">
                <a:solidFill>
                  <a:prstClr val="black"/>
                </a:solidFill>
              </a:rPr>
              <a:t>If you have concerns about your work schedule, a risk to patient safety or your own safety as a result of working hours breached, a review can be requested by you, your supervisor, manager or the guardian.</a:t>
            </a:r>
          </a:p>
          <a:p>
            <a:pPr defTabSz="266661">
              <a:defRPr/>
            </a:pPr>
            <a:endParaRPr lang="en-GB" sz="700" dirty="0">
              <a:solidFill>
                <a:prstClr val="black"/>
              </a:solidFill>
            </a:endParaRPr>
          </a:p>
          <a:p>
            <a:pPr defTabSz="266661">
              <a:defRPr/>
            </a:pPr>
            <a:r>
              <a:rPr lang="en-GB" sz="700" dirty="0">
                <a:solidFill>
                  <a:prstClr val="black"/>
                </a:solidFill>
              </a:rPr>
              <a:t>Ideally problems will be resolved by making adjustments to the work schedule​</a:t>
            </a:r>
          </a:p>
          <a:p>
            <a:pPr defTabSz="266661">
              <a:defRPr/>
            </a:pPr>
            <a:endParaRPr lang="en-GB" sz="700" dirty="0">
              <a:solidFill>
                <a:prstClr val="black"/>
              </a:solidFill>
            </a:endParaRPr>
          </a:p>
          <a:p>
            <a:pPr defTabSz="266661">
              <a:defRPr/>
            </a:pPr>
            <a:r>
              <a:rPr lang="en-GB" sz="700" dirty="0">
                <a:solidFill>
                  <a:prstClr val="black"/>
                </a:solidFill>
              </a:rPr>
              <a:t>In some cases retrospective pay or compensatory time off in lieu may be awarded</a:t>
            </a:r>
          </a:p>
          <a:p>
            <a:pPr defTabSz="266661">
              <a:defRPr/>
            </a:pPr>
            <a:endParaRPr lang="en-GB" sz="700" dirty="0">
              <a:solidFill>
                <a:prstClr val="black"/>
              </a:solidFill>
            </a:endParaRPr>
          </a:p>
          <a:p>
            <a:pPr defTabSz="266661">
              <a:defRPr/>
            </a:pPr>
            <a:r>
              <a:rPr lang="en-GB" sz="700" dirty="0">
                <a:solidFill>
                  <a:prstClr val="black"/>
                </a:solidFill>
              </a:rPr>
              <a:t>You must meet with your supervisors within 4 weeks of your start date, and can be released from clinical duties for this. </a:t>
            </a:r>
          </a:p>
          <a:p>
            <a:pPr defTabSz="266661" fontAlgn="base">
              <a:defRPr/>
            </a:pPr>
            <a:endParaRPr lang="en-GB" sz="700" dirty="0">
              <a:solidFill>
                <a:prstClr val="black"/>
              </a:solidFill>
            </a:endParaRPr>
          </a:p>
        </p:txBody>
      </p:sp>
      <p:sp>
        <p:nvSpPr>
          <p:cNvPr id="4" name="Slide Number Placeholder 3"/>
          <p:cNvSpPr>
            <a:spLocks noGrp="1"/>
          </p:cNvSpPr>
          <p:nvPr>
            <p:ph type="sldNum" sz="quarter" idx="5"/>
          </p:nvPr>
        </p:nvSpPr>
        <p:spPr/>
        <p:txBody>
          <a:bodyPr/>
          <a:lstStyle/>
          <a:p>
            <a:fld id="{62F8FFE1-2B58-4C89-9961-6C08A0BFDD9F}" type="slidenum">
              <a:rPr lang="en-GB" smtClean="0"/>
              <a:t>16</a:t>
            </a:fld>
            <a:endParaRPr lang="en-GB" dirty="0"/>
          </a:p>
        </p:txBody>
      </p:sp>
    </p:spTree>
    <p:extLst>
      <p:ext uri="{BB962C8B-B14F-4D97-AF65-F5344CB8AC3E}">
        <p14:creationId xmlns:p14="http://schemas.microsoft.com/office/powerpoint/2010/main" val="3760461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66661">
              <a:defRPr/>
            </a:pPr>
            <a:r>
              <a:rPr lang="en-GB" dirty="0"/>
              <a:t>SAM</a:t>
            </a:r>
          </a:p>
          <a:p>
            <a:pPr defTabSz="266661">
              <a:defRPr/>
            </a:pPr>
            <a:endParaRPr lang="en-GB" dirty="0"/>
          </a:p>
          <a:p>
            <a:pPr defTabSz="266661">
              <a:defRPr/>
            </a:pPr>
            <a:r>
              <a:rPr lang="en-GB" dirty="0"/>
              <a:t>It’s best to catch rota concerns early so you can negotiate required changes with your employer. </a:t>
            </a:r>
          </a:p>
          <a:p>
            <a:pPr defTabSz="266661">
              <a:defRPr/>
            </a:pPr>
            <a:endParaRPr lang="en-GB" dirty="0"/>
          </a:p>
          <a:p>
            <a:pPr defTabSz="266661">
              <a:defRPr/>
            </a:pPr>
            <a:r>
              <a:rPr lang="en-GB" dirty="0"/>
              <a:t>Compliance with contractual rules is only one part of a well-designed rota. We've developed comprehensive guidance on the principals of good rota design to improve your wellbeing and safety in the workplace. </a:t>
            </a:r>
          </a:p>
          <a:p>
            <a:pPr defTabSz="266661">
              <a:defRPr/>
            </a:pPr>
            <a:endParaRPr lang="en-GB" dirty="0"/>
          </a:p>
          <a:p>
            <a:pPr defTabSz="266661">
              <a:defRPr/>
            </a:pPr>
            <a:r>
              <a:rPr lang="en-GB" dirty="0">
                <a:cs typeface="Calibri Light"/>
              </a:rPr>
              <a:t>Our rota checker tool takes only a few minutes to check whether your rota complies with the England JD 2016 contract. You'll receive your results immediately and, if required, you can be referred to a dedicated employment adviser to help you with the next steps. </a:t>
            </a:r>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17</a:t>
            </a:fld>
            <a:endParaRPr lang="en-GB" dirty="0"/>
          </a:p>
        </p:txBody>
      </p:sp>
    </p:spTree>
    <p:extLst>
      <p:ext uri="{BB962C8B-B14F-4D97-AF65-F5344CB8AC3E}">
        <p14:creationId xmlns:p14="http://schemas.microsoft.com/office/powerpoint/2010/main" val="134037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r>
              <a:rPr lang="en-GB" sz="1300" b="1" dirty="0">
                <a:solidFill>
                  <a:prstClr val="black"/>
                </a:solidFill>
              </a:rPr>
              <a:t>Exception reporting</a:t>
            </a:r>
            <a:endParaRPr lang="en-GB" sz="1300" dirty="0">
              <a:solidFill>
                <a:prstClr val="black"/>
              </a:solidFill>
            </a:endParaRPr>
          </a:p>
          <a:p>
            <a:r>
              <a:rPr lang="en-GB" sz="1300" dirty="0">
                <a:solidFill>
                  <a:prstClr val="black"/>
                </a:solidFill>
              </a:rPr>
              <a:t>- Doctors will raise exception reports where their work schedule does not reflect the reality of what they are doing, in terms of service or training. ​</a:t>
            </a:r>
            <a:r>
              <a:rPr lang="en-GB" sz="1300" dirty="0"/>
              <a:t>Ideally, keep a diary of your hours/working and a copy of your work schedule, note the time, date &amp; reason for report in a diary entry so you can keep track.  </a:t>
            </a:r>
          </a:p>
          <a:p>
            <a:endParaRPr lang="en-GB" sz="1300" dirty="0"/>
          </a:p>
          <a:p>
            <a:r>
              <a:rPr lang="en-GB" sz="1300" dirty="0"/>
              <a:t>- If exception report </a:t>
            </a:r>
            <a:r>
              <a:rPr lang="en-GB" sz="1300" b="1" dirty="0"/>
              <a:t>not addressed or not resolved </a:t>
            </a:r>
            <a:r>
              <a:rPr lang="en-GB" sz="1300" u="sng" dirty="0"/>
              <a:t>call FPC  on 0300 123 1233 </a:t>
            </a:r>
            <a:r>
              <a:rPr lang="en-GB" sz="1300" dirty="0"/>
              <a:t>and </a:t>
            </a:r>
            <a:r>
              <a:rPr lang="en-GB" sz="1300" b="1" dirty="0"/>
              <a:t>open a case with BMA</a:t>
            </a:r>
          </a:p>
          <a:p>
            <a:pPr defTabSz="483169" fontAlgn="base">
              <a:defRPr/>
            </a:pPr>
            <a:endParaRPr lang="en-GB" sz="1300" dirty="0">
              <a:solidFill>
                <a:prstClr val="black"/>
              </a:solidFill>
            </a:endParaRPr>
          </a:p>
          <a:p>
            <a:pPr defTabSz="483169" fontAlgn="base">
              <a:defRPr/>
            </a:pPr>
            <a:r>
              <a:rPr lang="en-GB" sz="1300" dirty="0">
                <a:solidFill>
                  <a:prstClr val="black"/>
                </a:solidFill>
              </a:rPr>
              <a:t>Copy to guardian of safe working hours (if hours breach) or the Director of Medical Education (if a training breach). The doctor should send the exception report as soon as possible after the exception takes place, within a maximum of 14 days (or 7 days when making a claim for pay). Ideally the problem is resolved quickly within the trust probably with an adjustment to the work schedule but exception reporting also allows for the payment of unplanned hours worked </a:t>
            </a:r>
          </a:p>
          <a:p>
            <a:pPr defTabSz="483169" fontAlgn="base">
              <a:defRPr/>
            </a:pPr>
            <a:endParaRPr lang="en-GB" sz="1300" dirty="0">
              <a:solidFill>
                <a:prstClr val="black"/>
              </a:solidFill>
            </a:endParaRPr>
          </a:p>
          <a:p>
            <a:pPr defTabSz="483169" eaLnBrk="0" fontAlgn="base" hangingPunct="0">
              <a:lnSpc>
                <a:spcPts val="2325"/>
              </a:lnSpc>
              <a:defRPr/>
            </a:pPr>
            <a:r>
              <a:rPr lang="en-GB" sz="1300" b="1" dirty="0">
                <a:solidFill>
                  <a:prstClr val="black"/>
                </a:solidFill>
              </a:rPr>
              <a:t>What to do when I have immediate safety concerns?</a:t>
            </a:r>
            <a:endParaRPr lang="en-GB" sz="1300" dirty="0">
              <a:solidFill>
                <a:prstClr val="black"/>
              </a:solidFill>
            </a:endParaRPr>
          </a:p>
          <a:p>
            <a:pPr marL="281849" indent="-281849" defTabSz="483169" eaLnBrk="0" fontAlgn="base" hangingPunct="0">
              <a:lnSpc>
                <a:spcPts val="2325"/>
              </a:lnSpc>
              <a:buFont typeface="+mj-lt"/>
              <a:buAutoNum type="arabicPeriod"/>
              <a:defRPr/>
            </a:pPr>
            <a:r>
              <a:rPr lang="en-GB" sz="1300" dirty="0">
                <a:solidFill>
                  <a:prstClr val="black"/>
                </a:solidFill>
              </a:rPr>
              <a:t>discuss with clinician responsible </a:t>
            </a:r>
          </a:p>
          <a:p>
            <a:pPr marL="281849" indent="-281849" defTabSz="483169" eaLnBrk="0" fontAlgn="base" hangingPunct="0">
              <a:lnSpc>
                <a:spcPts val="2325"/>
              </a:lnSpc>
              <a:buFont typeface="+mj-lt"/>
              <a:buAutoNum type="arabicPeriod"/>
              <a:defRPr/>
            </a:pPr>
            <a:r>
              <a:rPr lang="en-GB" sz="1300" dirty="0">
                <a:solidFill>
                  <a:prstClr val="black"/>
                </a:solidFill>
              </a:rPr>
              <a:t>confirm the breach electronically</a:t>
            </a:r>
          </a:p>
          <a:p>
            <a:pPr marL="281849" indent="-281849" defTabSz="483169" eaLnBrk="0" fontAlgn="base" hangingPunct="0">
              <a:lnSpc>
                <a:spcPts val="2325"/>
              </a:lnSpc>
              <a:buFont typeface="+mj-lt"/>
              <a:buAutoNum type="arabicPeriod"/>
              <a:defRPr/>
            </a:pPr>
            <a:r>
              <a:rPr lang="en-GB" sz="1300" dirty="0">
                <a:solidFill>
                  <a:prstClr val="black"/>
                </a:solidFill>
              </a:rPr>
              <a:t>clinician must take immediate action</a:t>
            </a:r>
          </a:p>
          <a:p>
            <a:pPr marL="281849" indent="-281849" defTabSz="483169" eaLnBrk="0" fontAlgn="base" hangingPunct="0">
              <a:lnSpc>
                <a:spcPts val="2325"/>
              </a:lnSpc>
              <a:buFont typeface="+mj-lt"/>
              <a:buAutoNum type="arabicPeriod"/>
              <a:defRPr/>
            </a:pPr>
            <a:r>
              <a:rPr lang="en-GB" sz="1300" dirty="0">
                <a:solidFill>
                  <a:prstClr val="black"/>
                </a:solidFill>
              </a:rPr>
              <a:t>notify clinical supervisor and guardian within 24 hours</a:t>
            </a:r>
          </a:p>
          <a:p>
            <a:pPr marL="281849" indent="-281849" defTabSz="483169" eaLnBrk="0" fontAlgn="base" hangingPunct="0">
              <a:lnSpc>
                <a:spcPts val="2325"/>
              </a:lnSpc>
              <a:buFont typeface="+mj-lt"/>
              <a:buAutoNum type="arabicPeriod"/>
              <a:defRPr/>
            </a:pPr>
            <a:r>
              <a:rPr lang="en-GB" sz="1300" dirty="0">
                <a:solidFill>
                  <a:prstClr val="black"/>
                </a:solidFill>
              </a:rPr>
              <a:t>clinical supervisor to take further action if needed</a:t>
            </a:r>
          </a:p>
          <a:p>
            <a:pPr defTabSz="483169" fontAlgn="base">
              <a:defRPr/>
            </a:pPr>
            <a:endParaRPr lang="en-GB" sz="1300" dirty="0">
              <a:solidFill>
                <a:prstClr val="black"/>
              </a:solidFill>
            </a:endParaRPr>
          </a:p>
          <a:p>
            <a:pPr defTabSz="483169" fontAlgn="base">
              <a:defRPr/>
            </a:pPr>
            <a:r>
              <a:rPr lang="en-GB" sz="1300" dirty="0">
                <a:solidFill>
                  <a:prstClr val="black"/>
                </a:solidFill>
              </a:rPr>
              <a:t>The purpose is to ensure a work schedule </a:t>
            </a:r>
            <a:r>
              <a:rPr lang="en-GB" sz="1300" b="1" dirty="0">
                <a:solidFill>
                  <a:prstClr val="black"/>
                </a:solidFill>
              </a:rPr>
              <a:t>remains fit for purpose</a:t>
            </a:r>
            <a:r>
              <a:rPr lang="en-GB" sz="1300" dirty="0">
                <a:solidFill>
                  <a:prstClr val="black"/>
                </a:solidFill>
              </a:rPr>
              <a:t>, where informal discussions may have </a:t>
            </a:r>
            <a:r>
              <a:rPr lang="en-GB" sz="1300" b="1" dirty="0">
                <a:solidFill>
                  <a:prstClr val="black"/>
                </a:solidFill>
              </a:rPr>
              <a:t>failed to resolve concerns</a:t>
            </a:r>
            <a:r>
              <a:rPr lang="en-GB" sz="1300" dirty="0">
                <a:solidFill>
                  <a:prstClr val="black"/>
                </a:solidFill>
              </a:rPr>
              <a:t>. ​</a:t>
            </a:r>
          </a:p>
          <a:p>
            <a:pPr defTabSz="483169" fontAlgn="base">
              <a:defRPr/>
            </a:pPr>
            <a:endParaRPr lang="en-GB" sz="1300" dirty="0">
              <a:solidFill>
                <a:prstClr val="black"/>
              </a:solidFill>
            </a:endParaRPr>
          </a:p>
          <a:p>
            <a:pPr defTabSz="483169" fontAlgn="base">
              <a:defRPr/>
            </a:pPr>
            <a:r>
              <a:rPr lang="en-GB" sz="1300" dirty="0">
                <a:solidFill>
                  <a:prstClr val="black"/>
                </a:solidFill>
              </a:rPr>
              <a:t>Exception reports give employers </a:t>
            </a:r>
            <a:r>
              <a:rPr lang="en-GB" sz="1300" b="1" dirty="0">
                <a:solidFill>
                  <a:prstClr val="black"/>
                </a:solidFill>
              </a:rPr>
              <a:t>real time information </a:t>
            </a:r>
            <a:r>
              <a:rPr lang="en-GB" sz="1300" dirty="0">
                <a:solidFill>
                  <a:prstClr val="black"/>
                </a:solidFill>
              </a:rPr>
              <a:t>to identify patterns and pick up any issues quickly. ​</a:t>
            </a:r>
          </a:p>
          <a:p>
            <a:pPr defTabSz="483169" fontAlgn="base">
              <a:defRPr/>
            </a:pPr>
            <a:endParaRPr lang="en-GB" sz="1300" dirty="0">
              <a:solidFill>
                <a:prstClr val="black"/>
              </a:solidFill>
            </a:endParaRPr>
          </a:p>
          <a:p>
            <a:pPr defTabSz="483169" fontAlgn="base">
              <a:defRPr/>
            </a:pPr>
            <a:r>
              <a:rPr lang="en-GB" sz="1300" dirty="0">
                <a:solidFill>
                  <a:prstClr val="black"/>
                </a:solidFill>
              </a:rPr>
              <a:t>These should be addressed ASAP by the educational/clinical supervisor and may lead to work schedule review ​</a:t>
            </a: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18</a:t>
            </a:fld>
            <a:endParaRPr lang="en-GB" dirty="0"/>
          </a:p>
        </p:txBody>
      </p:sp>
    </p:spTree>
    <p:extLst>
      <p:ext uri="{BB962C8B-B14F-4D97-AF65-F5344CB8AC3E}">
        <p14:creationId xmlns:p14="http://schemas.microsoft.com/office/powerpoint/2010/main" val="2460971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CCBF5F-E889-4211-89AC-79F4EC4E7374}" type="slidenum">
              <a:rPr lang="en-GB" smtClean="0"/>
              <a:t>19</a:t>
            </a:fld>
            <a:endParaRPr lang="en-GB" dirty="0"/>
          </a:p>
        </p:txBody>
      </p:sp>
    </p:spTree>
    <p:extLst>
      <p:ext uri="{BB962C8B-B14F-4D97-AF65-F5344CB8AC3E}">
        <p14:creationId xmlns:p14="http://schemas.microsoft.com/office/powerpoint/2010/main" val="175914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2</a:t>
            </a:fld>
            <a:endParaRPr lang="en-GB" dirty="0"/>
          </a:p>
        </p:txBody>
      </p:sp>
    </p:spTree>
    <p:extLst>
      <p:ext uri="{BB962C8B-B14F-4D97-AF65-F5344CB8AC3E}">
        <p14:creationId xmlns:p14="http://schemas.microsoft.com/office/powerpoint/2010/main" val="103818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CCBF5F-E889-4211-89AC-79F4EC4E7374}" type="slidenum">
              <a:rPr lang="en-GB" smtClean="0"/>
              <a:t>20</a:t>
            </a:fld>
            <a:endParaRPr lang="en-GB" dirty="0"/>
          </a:p>
        </p:txBody>
      </p:sp>
    </p:spTree>
    <p:extLst>
      <p:ext uri="{BB962C8B-B14F-4D97-AF65-F5344CB8AC3E}">
        <p14:creationId xmlns:p14="http://schemas.microsoft.com/office/powerpoint/2010/main" val="1259679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34">
              <a:tabLst>
                <a:tab pos="231518" algn="l"/>
                <a:tab pos="276816" algn="l"/>
              </a:tabLst>
            </a:pPr>
            <a:endParaRPr lang="en-GB" dirty="0">
              <a:solidFill>
                <a:schemeClr val="bg1"/>
              </a:solidFill>
            </a:endParaRPr>
          </a:p>
          <a:p>
            <a:pPr marL="5034">
              <a:tabLst>
                <a:tab pos="231518" algn="l"/>
                <a:tab pos="276816" algn="l"/>
              </a:tabLst>
            </a:pPr>
            <a:endParaRPr lang="en-GB" sz="1300" dirty="0"/>
          </a:p>
        </p:txBody>
      </p:sp>
      <p:sp>
        <p:nvSpPr>
          <p:cNvPr id="4" name="Slide Number Placeholder 3"/>
          <p:cNvSpPr>
            <a:spLocks noGrp="1"/>
          </p:cNvSpPr>
          <p:nvPr>
            <p:ph type="sldNum" sz="quarter" idx="5"/>
          </p:nvPr>
        </p:nvSpPr>
        <p:spPr/>
        <p:txBody>
          <a:bodyPr/>
          <a:lstStyle/>
          <a:p>
            <a:pPr defTabSz="483169"/>
            <a:fld id="{286F6D31-F8B7-2E42-B50E-CB5B761B600A}" type="slidenum">
              <a:rPr lang="en-US">
                <a:solidFill>
                  <a:prstClr val="black"/>
                </a:solidFill>
                <a:latin typeface="Calibri" panose="020F0502020204030204"/>
              </a:rPr>
              <a:pPr defTabSz="483169"/>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66663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mn-lt"/>
            </a:endParaRPr>
          </a:p>
          <a:p>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22</a:t>
            </a:fld>
            <a:endParaRPr lang="en-GB" dirty="0"/>
          </a:p>
        </p:txBody>
      </p:sp>
    </p:spTree>
    <p:extLst>
      <p:ext uri="{BB962C8B-B14F-4D97-AF65-F5344CB8AC3E}">
        <p14:creationId xmlns:p14="http://schemas.microsoft.com/office/powerpoint/2010/main" val="610323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exceptional times for the health service, and as new doctors you may find yourselves experiencing additional pressures, stress or anxiety as you enter the workforce. </a:t>
            </a:r>
          </a:p>
          <a:p>
            <a:endParaRPr lang="en-GB" dirty="0"/>
          </a:p>
          <a:p>
            <a:r>
              <a:rPr lang="en-GB" dirty="0"/>
              <a:t>If at any time you need support, or you would like to speak to someone in confidence, please know that we are here for you. Our BMA wellbeing support services are open 24/7 to all doctors and medical students.​ You will have the choice of speaking to a counsellor, or another doctor who you can contact for peer support. ​Visit bma.org.uk or call 0330 123 1245</a:t>
            </a:r>
          </a:p>
          <a:p>
            <a:endParaRPr lang="en-GB" dirty="0"/>
          </a:p>
          <a:p>
            <a:r>
              <a:rPr lang="en-GB" dirty="0"/>
              <a:t>​The services are confidential and free of charge. </a:t>
            </a:r>
          </a:p>
        </p:txBody>
      </p:sp>
      <p:sp>
        <p:nvSpPr>
          <p:cNvPr id="4" name="Slide Number Placeholder 3"/>
          <p:cNvSpPr>
            <a:spLocks noGrp="1"/>
          </p:cNvSpPr>
          <p:nvPr>
            <p:ph type="sldNum" sz="quarter" idx="5"/>
          </p:nvPr>
        </p:nvSpPr>
        <p:spPr/>
        <p:txBody>
          <a:bodyPr/>
          <a:lstStyle/>
          <a:p>
            <a:fld id="{62F8FFE1-2B58-4C89-9961-6C08A0BFDD9F}" type="slidenum">
              <a:rPr lang="en-GB" smtClean="0"/>
              <a:t>23</a:t>
            </a:fld>
            <a:endParaRPr lang="en-GB" dirty="0"/>
          </a:p>
        </p:txBody>
      </p:sp>
    </p:spTree>
    <p:extLst>
      <p:ext uri="{BB962C8B-B14F-4D97-AF65-F5344CB8AC3E}">
        <p14:creationId xmlns:p14="http://schemas.microsoft.com/office/powerpoint/2010/main" val="1785853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24</a:t>
            </a:fld>
            <a:endParaRPr lang="en-GB"/>
          </a:p>
        </p:txBody>
      </p:sp>
    </p:spTree>
    <p:extLst>
      <p:ext uri="{BB962C8B-B14F-4D97-AF65-F5344CB8AC3E}">
        <p14:creationId xmlns:p14="http://schemas.microsoft.com/office/powerpoint/2010/main" val="924534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77F3F-E225-C3C2-6B58-13BE291E9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9949F-5521-7484-50D4-CA2D117236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6204E6-F1E2-1D82-2776-8D0AB4BD104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92D45F-3923-01C8-827D-9546D9B837C8}"/>
              </a:ext>
            </a:extLst>
          </p:cNvPr>
          <p:cNvSpPr>
            <a:spLocks noGrp="1"/>
          </p:cNvSpPr>
          <p:nvPr>
            <p:ph type="sldNum" sz="quarter" idx="5"/>
          </p:nvPr>
        </p:nvSpPr>
        <p:spPr/>
        <p:txBody>
          <a:bodyPr/>
          <a:lstStyle/>
          <a:p>
            <a:fld id="{87B44F72-B667-724A-817B-C8D52BA16B5C}" type="slidenum">
              <a:rPr lang="en-GB" smtClean="0"/>
              <a:t>25</a:t>
            </a:fld>
            <a:endParaRPr lang="en-GB"/>
          </a:p>
        </p:txBody>
      </p:sp>
    </p:spTree>
    <p:extLst>
      <p:ext uri="{BB962C8B-B14F-4D97-AF65-F5344CB8AC3E}">
        <p14:creationId xmlns:p14="http://schemas.microsoft.com/office/powerpoint/2010/main" val="220617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a:t>
            </a:fld>
            <a:endParaRPr lang="en-GB" dirty="0"/>
          </a:p>
        </p:txBody>
      </p:sp>
    </p:spTree>
    <p:extLst>
      <p:ext uri="{BB962C8B-B14F-4D97-AF65-F5344CB8AC3E}">
        <p14:creationId xmlns:p14="http://schemas.microsoft.com/office/powerpoint/2010/main" val="356343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800D00"/>
                </a:solidFill>
                <a:latin typeface="Calibri Light"/>
                <a:cs typeface="Calibri Light"/>
              </a:rPr>
              <a:t>Mention contract talk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rgbClr val="800D00"/>
              </a:solidFill>
              <a:latin typeface="Calibri Light"/>
              <a:cs typeface="Calibri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800D00"/>
                </a:solidFill>
                <a:latin typeface="Calibri Light"/>
                <a:cs typeface="Calibri Light"/>
              </a:rPr>
              <a:t>Our free contract checking service can save you time and money. </a:t>
            </a:r>
            <a:r>
              <a:rPr lang="en-GB" dirty="0"/>
              <a:t>Before you sign on the dotted line, get each new employment contract checked by our team of experts. </a:t>
            </a:r>
            <a:endParaRPr lang="en-GB" dirty="0">
              <a:cs typeface="Calibri"/>
            </a:endParaRPr>
          </a:p>
          <a:p>
            <a:pPr defTabSz="457200">
              <a:defRPr/>
            </a:pPr>
            <a:r>
              <a:rPr lang="en-GB" sz="1800" b="1" dirty="0">
                <a:solidFill>
                  <a:srgbClr val="DDA628"/>
                </a:solidFill>
                <a:cs typeface="Calibri"/>
              </a:rPr>
              <a:t>1 in 4 </a:t>
            </a:r>
            <a:r>
              <a:rPr lang="en-GB" sz="1200" dirty="0">
                <a:solidFill>
                  <a:srgbClr val="800D00"/>
                </a:solidFill>
                <a:latin typeface="Calibri Light"/>
                <a:cs typeface="Calibri Light"/>
              </a:rPr>
              <a:t>of the contracts we checked in 2020 deviated from the national model, so</a:t>
            </a:r>
            <a:r>
              <a:rPr lang="en-GB" sz="1200" dirty="0">
                <a:solidFill>
                  <a:srgbClr val="800D00"/>
                </a:solidFill>
                <a:latin typeface="Calibri Light" panose="020F0302020204030204" pitchFamily="34" charset="0"/>
                <a:cs typeface="Calibri Light" panose="020F0302020204030204" pitchFamily="34" charset="0"/>
              </a:rPr>
              <a:t> c</a:t>
            </a:r>
            <a:r>
              <a:rPr lang="en-GB" sz="1200" dirty="0">
                <a:solidFill>
                  <a:srgbClr val="800D00"/>
                </a:solidFill>
                <a:latin typeface="Calibri Light"/>
                <a:cs typeface="Calibri Light"/>
              </a:rPr>
              <a:t>hecking your terms and conditions is vital. We’ll </a:t>
            </a:r>
            <a:r>
              <a:rPr lang="en-GB" dirty="0"/>
              <a:t>check your contract within 5 working days, comparing it to the BMA’s national model. If there are any discrepancies, you will be assigned a dedicated adviser to help resolve it before it becomes an issue.</a:t>
            </a:r>
            <a:endParaRPr lang="en-GB"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defTabSz="457200">
              <a:defRPr/>
            </a:pPr>
            <a:r>
              <a:rPr lang="en-GB" sz="1200" spc="-10" dirty="0">
                <a:solidFill>
                  <a:srgbClr val="474C55"/>
                </a:solidFill>
                <a:latin typeface="InterFace"/>
                <a:cs typeface="InterFace"/>
              </a:rPr>
              <a:t>As soon as you receive your rota, check that it is compliant with all the rest and hours requirements of the 2016 TCS. Catch any concerns early and raise them to your employer or our employment advisers for support. </a:t>
            </a:r>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4</a:t>
            </a:fld>
            <a:endParaRPr lang="en-GB" dirty="0"/>
          </a:p>
        </p:txBody>
      </p:sp>
    </p:spTree>
    <p:extLst>
      <p:ext uri="{BB962C8B-B14F-4D97-AF65-F5344CB8AC3E}">
        <p14:creationId xmlns:p14="http://schemas.microsoft.com/office/powerpoint/2010/main" val="247388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700" dirty="0"/>
          </a:p>
          <a:p>
            <a:r>
              <a:rPr lang="en-GB" sz="700" dirty="0"/>
              <a:t>You will be paid a basic salary at a nodal pay point linked to your grade or level of responsibility (rather than time served).</a:t>
            </a:r>
            <a:r>
              <a:rPr lang="en-US" sz="700" dirty="0"/>
              <a:t>​</a:t>
            </a:r>
          </a:p>
          <a:p>
            <a:endParaRPr lang="en-US" sz="700" dirty="0"/>
          </a:p>
          <a:p>
            <a:pPr lvl="0"/>
            <a:r>
              <a:rPr lang="en-GB" kern="1200" dirty="0">
                <a:effectLst/>
                <a:latin typeface="+mn-lt"/>
                <a:ea typeface="+mn-ea"/>
                <a:cs typeface="+mn-cs"/>
              </a:rPr>
              <a:t>It was 'frontloaded' at the request of the BMA, which means </a:t>
            </a:r>
            <a:r>
              <a:rPr lang="en-GB" b="1" kern="1200" dirty="0">
                <a:effectLst/>
                <a:latin typeface="+mn-lt"/>
                <a:ea typeface="+mn-ea"/>
                <a:cs typeface="+mn-cs"/>
              </a:rPr>
              <a:t>more basic pay </a:t>
            </a:r>
            <a:r>
              <a:rPr lang="en-GB" kern="1200" dirty="0">
                <a:effectLst/>
                <a:latin typeface="+mn-lt"/>
                <a:ea typeface="+mn-ea"/>
                <a:cs typeface="+mn-cs"/>
              </a:rPr>
              <a:t>is given at the earlier stage of your training.</a:t>
            </a:r>
            <a:endParaRPr lang="en-GB" kern="1200" dirty="0">
              <a:latin typeface="+mn-lt"/>
              <a:cs typeface="Calibri"/>
            </a:endParaRPr>
          </a:p>
          <a:p>
            <a:endParaRPr lang="en-US" sz="700" dirty="0"/>
          </a:p>
          <a:p>
            <a:pPr defTabSz="504657">
              <a:defRPr/>
            </a:pPr>
            <a:r>
              <a:rPr lang="en-GB" dirty="0"/>
              <a:t>Thanks to the contract changes agreed last year, a </a:t>
            </a:r>
            <a:r>
              <a:rPr lang="en-GB" sz="700" dirty="0"/>
              <a:t>fifth nodal point has been introduced on 1 October 2020 for trainees at ST6 and above, in order to recognise the significant high service contribution these trainees make. This will be introduced through a staggered approach from this month 2020. The pay scales for grades FY1 to ST5 will remain unchanged.</a:t>
            </a:r>
            <a:endParaRPr lang="en-GB" dirty="0"/>
          </a:p>
          <a:p>
            <a:endParaRPr lang="en-US" sz="700" dirty="0"/>
          </a:p>
        </p:txBody>
      </p:sp>
      <p:sp>
        <p:nvSpPr>
          <p:cNvPr id="4" name="Slide Number Placeholder 3"/>
          <p:cNvSpPr>
            <a:spLocks noGrp="1"/>
          </p:cNvSpPr>
          <p:nvPr>
            <p:ph type="sldNum" sz="quarter" idx="5"/>
          </p:nvPr>
        </p:nvSpPr>
        <p:spPr/>
        <p:txBody>
          <a:bodyPr/>
          <a:lstStyle/>
          <a:p>
            <a:fld id="{62F8FFE1-2B58-4C89-9961-6C08A0BFDD9F}" type="slidenum">
              <a:rPr lang="en-GB" smtClean="0"/>
              <a:t>5</a:t>
            </a:fld>
            <a:endParaRPr lang="en-GB" dirty="0"/>
          </a:p>
        </p:txBody>
      </p:sp>
    </p:spTree>
    <p:extLst>
      <p:ext uri="{BB962C8B-B14F-4D97-AF65-F5344CB8AC3E}">
        <p14:creationId xmlns:p14="http://schemas.microsoft.com/office/powerpoint/2010/main" val="399119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a:p>
            <a:r>
              <a:rPr lang="en-GB" dirty="0"/>
              <a:t>These are the salary points as of 1 April 2020.  Each year salary scales are reviewed by the Doctors and Dentists Review Body, which decides whether to increase the salary points with a cost of living rise.</a:t>
            </a:r>
          </a:p>
          <a:p>
            <a:endParaRPr lang="en-GB" dirty="0"/>
          </a:p>
          <a:p>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6</a:t>
            </a:fld>
            <a:endParaRPr lang="en-GB" dirty="0"/>
          </a:p>
        </p:txBody>
      </p:sp>
    </p:spTree>
    <p:extLst>
      <p:ext uri="{BB962C8B-B14F-4D97-AF65-F5344CB8AC3E}">
        <p14:creationId xmlns:p14="http://schemas.microsoft.com/office/powerpoint/2010/main" val="65150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Most juniors do nearer 48 hours </a:t>
            </a:r>
          </a:p>
        </p:txBody>
      </p:sp>
      <p:sp>
        <p:nvSpPr>
          <p:cNvPr id="4" name="Slide Number Placeholder 3"/>
          <p:cNvSpPr>
            <a:spLocks noGrp="1"/>
          </p:cNvSpPr>
          <p:nvPr>
            <p:ph type="sldNum" sz="quarter" idx="5"/>
          </p:nvPr>
        </p:nvSpPr>
        <p:spPr/>
        <p:txBody>
          <a:bodyPr/>
          <a:lstStyle/>
          <a:p>
            <a:fld id="{62F8FFE1-2B58-4C89-9961-6C08A0BFDD9F}" type="slidenum">
              <a:rPr lang="en-GB" smtClean="0"/>
              <a:t>7</a:t>
            </a:fld>
            <a:endParaRPr lang="en-GB" dirty="0"/>
          </a:p>
        </p:txBody>
      </p:sp>
    </p:spTree>
    <p:extLst>
      <p:ext uri="{BB962C8B-B14F-4D97-AF65-F5344CB8AC3E}">
        <p14:creationId xmlns:p14="http://schemas.microsoft.com/office/powerpoint/2010/main" val="1170698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700" u="sng" dirty="0"/>
          </a:p>
          <a:p>
            <a:r>
              <a:rPr lang="en-GB" sz="700" u="sng" dirty="0"/>
              <a:t>Weekend allowance</a:t>
            </a:r>
          </a:p>
          <a:p>
            <a:endParaRPr lang="en-GB" sz="700" dirty="0"/>
          </a:p>
          <a:p>
            <a:r>
              <a:rPr lang="en-GB" sz="700" dirty="0"/>
              <a:t>If you are rostered to work on a weekend – meaning taking on one or more shifts beginning on a Saturday or a Sunday – at a minimum frequency of 1 in 8 across the length of the rota cycle, you will be paid an allowance. </a:t>
            </a:r>
          </a:p>
          <a:p>
            <a:r>
              <a:rPr lang="en-GB" sz="700" dirty="0"/>
              <a:t>These will be set as a percentage of your full-time basic salary, in accordance with the rates in this table.</a:t>
            </a:r>
          </a:p>
          <a:p>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8</a:t>
            </a:fld>
            <a:endParaRPr lang="en-GB" dirty="0"/>
          </a:p>
        </p:txBody>
      </p:sp>
    </p:spTree>
    <p:extLst>
      <p:ext uri="{BB962C8B-B14F-4D97-AF65-F5344CB8AC3E}">
        <p14:creationId xmlns:p14="http://schemas.microsoft.com/office/powerpoint/2010/main" val="53243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325"/>
              </a:lnSpc>
            </a:pPr>
            <a:endParaRPr lang="en-GB" b="1" dirty="0">
              <a:solidFill>
                <a:srgbClr val="FFFFFF"/>
              </a:solidFill>
            </a:endParaRPr>
          </a:p>
          <a:p>
            <a:pPr defTabSz="483169">
              <a:lnSpc>
                <a:spcPts val="2325"/>
              </a:lnSpc>
              <a:defRPr/>
            </a:pPr>
            <a:endParaRPr lang="en-GB" sz="1300" b="1" dirty="0">
              <a:solidFill>
                <a:srgbClr val="FFFFFF"/>
              </a:solidFill>
            </a:endParaRPr>
          </a:p>
          <a:p>
            <a:pPr defTabSz="483169">
              <a:lnSpc>
                <a:spcPts val="2325"/>
              </a:lnSpc>
              <a:defRPr/>
            </a:pPr>
            <a:r>
              <a:rPr lang="en-GB" sz="1300" b="1" dirty="0">
                <a:solidFill>
                  <a:srgbClr val="FFFFFF"/>
                </a:solidFill>
              </a:rPr>
              <a:t>Your pay slip explained </a:t>
            </a:r>
          </a:p>
          <a:p>
            <a:pPr defTabSz="483169">
              <a:lnSpc>
                <a:spcPts val="2325"/>
              </a:lnSpc>
              <a:defRPr/>
            </a:pPr>
            <a:r>
              <a:rPr lang="en-GB" sz="1300" b="1" dirty="0">
                <a:solidFill>
                  <a:srgbClr val="FFFFFF"/>
                </a:solidFill>
              </a:rPr>
              <a:t>Basic pay </a:t>
            </a:r>
            <a:r>
              <a:rPr lang="en-GB" sz="1300" dirty="0">
                <a:solidFill>
                  <a:srgbClr val="FFFFFF"/>
                </a:solidFill>
              </a:rPr>
              <a:t>– your relevant nodal pay point for your grade, calculated on an average of 40 hours’ per week </a:t>
            </a:r>
          </a:p>
          <a:p>
            <a:pPr defTabSz="483169">
              <a:lnSpc>
                <a:spcPts val="2325"/>
              </a:lnSpc>
              <a:defRPr/>
            </a:pPr>
            <a:r>
              <a:rPr lang="en-GB" sz="1300" b="1" dirty="0">
                <a:solidFill>
                  <a:srgbClr val="FFFFFF"/>
                </a:solidFill>
              </a:rPr>
              <a:t>Additional rostered hours </a:t>
            </a:r>
            <a:r>
              <a:rPr lang="en-GB" sz="1300" dirty="0">
                <a:solidFill>
                  <a:srgbClr val="FFFFFF"/>
                </a:solidFill>
              </a:rPr>
              <a:t>– any additional contracted hours over 40 (up to maximum of 48 in total, or 56 for doctors who have opted out of the Working Time Regulations). </a:t>
            </a:r>
          </a:p>
          <a:p>
            <a:pPr defTabSz="483169">
              <a:lnSpc>
                <a:spcPts val="2325"/>
              </a:lnSpc>
              <a:defRPr/>
            </a:pPr>
            <a:r>
              <a:rPr lang="en-GB" sz="1300" b="1" dirty="0">
                <a:solidFill>
                  <a:srgbClr val="FFFFFF"/>
                </a:solidFill>
              </a:rPr>
              <a:t>Night duty </a:t>
            </a:r>
            <a:r>
              <a:rPr lang="en-GB" sz="1300" dirty="0">
                <a:solidFill>
                  <a:srgbClr val="FFFFFF"/>
                </a:solidFill>
              </a:rPr>
              <a:t>– Any hours receiving an enhanced rate of 37% of your hourly basic pay. </a:t>
            </a:r>
          </a:p>
          <a:p>
            <a:pPr defTabSz="483169">
              <a:lnSpc>
                <a:spcPts val="2325"/>
              </a:lnSpc>
              <a:defRPr/>
            </a:pPr>
            <a:r>
              <a:rPr lang="en-GB" sz="1300" b="1" dirty="0">
                <a:solidFill>
                  <a:srgbClr val="FFFFFF"/>
                </a:solidFill>
              </a:rPr>
              <a:t>Weekend allowance </a:t>
            </a:r>
            <a:r>
              <a:rPr lang="en-GB" sz="1300" dirty="0">
                <a:solidFill>
                  <a:srgbClr val="FFFFFF"/>
                </a:solidFill>
              </a:rPr>
              <a:t>– An allowance set as a percentage of your basic salary for working 1 in 8 or more frequent weekends. </a:t>
            </a:r>
          </a:p>
          <a:p>
            <a:pPr defTabSz="483169">
              <a:lnSpc>
                <a:spcPts val="2325"/>
              </a:lnSpc>
              <a:defRPr/>
            </a:pPr>
            <a:r>
              <a:rPr lang="en-GB" sz="1300" b="1" dirty="0">
                <a:solidFill>
                  <a:srgbClr val="FFFFFF"/>
                </a:solidFill>
              </a:rPr>
              <a:t>Non-resident on-call </a:t>
            </a:r>
            <a:r>
              <a:rPr lang="en-GB" sz="1300" dirty="0">
                <a:solidFill>
                  <a:srgbClr val="FFFFFF"/>
                </a:solidFill>
              </a:rPr>
              <a:t>– An allowance of 8% of your basic salary to compensate for your availability while non-resident on-call, regardless of frequency. </a:t>
            </a:r>
          </a:p>
          <a:p>
            <a:pPr defTabSz="483169">
              <a:lnSpc>
                <a:spcPts val="2325"/>
              </a:lnSpc>
              <a:defRPr/>
            </a:pPr>
            <a:r>
              <a:rPr lang="en-GB" sz="1300" b="1" dirty="0">
                <a:solidFill>
                  <a:srgbClr val="FFFFFF"/>
                </a:solidFill>
              </a:rPr>
              <a:t>Flexible pay premia </a:t>
            </a:r>
            <a:r>
              <a:rPr lang="en-GB" sz="1300" dirty="0">
                <a:solidFill>
                  <a:srgbClr val="FFFFFF"/>
                </a:solidFill>
              </a:rPr>
              <a:t>– Any flexible pay premia that apply, these are currently for emergency medicine, psychiatry, OMFS, academia and GP training, as well as current LTFT trainees and are paid annually. </a:t>
            </a:r>
          </a:p>
          <a:p>
            <a:pPr defTabSz="483169">
              <a:lnSpc>
                <a:spcPts val="2325"/>
              </a:lnSpc>
              <a:defRPr/>
            </a:pPr>
            <a:r>
              <a:rPr lang="en-GB" sz="1300" b="1" dirty="0">
                <a:solidFill>
                  <a:srgbClr val="FFFFFF"/>
                </a:solidFill>
              </a:rPr>
              <a:t>Cash floor protection </a:t>
            </a:r>
            <a:r>
              <a:rPr lang="en-GB" sz="1300" dirty="0">
                <a:solidFill>
                  <a:srgbClr val="FFFFFF"/>
                </a:solidFill>
              </a:rPr>
              <a:t>– - Not relevant here - Your protected cash floor amount, calculated as your basic salary the day before you transitioned onto the new TCS, plus a banding supplement for the rota you were working the day before transition (based on the banding value for that rota as on 31 October 2015). </a:t>
            </a:r>
          </a:p>
        </p:txBody>
      </p:sp>
      <p:sp>
        <p:nvSpPr>
          <p:cNvPr id="4" name="Slide Number Placeholder 3"/>
          <p:cNvSpPr>
            <a:spLocks noGrp="1"/>
          </p:cNvSpPr>
          <p:nvPr>
            <p:ph type="sldNum" sz="quarter" idx="10"/>
          </p:nvPr>
        </p:nvSpPr>
        <p:spPr/>
        <p:txBody>
          <a:bodyPr/>
          <a:lstStyle/>
          <a:p>
            <a:fld id="{87B44F72-B667-724A-817B-C8D52BA16B5C}" type="slidenum">
              <a:rPr lang="en-GB" smtClean="0"/>
              <a:t>9</a:t>
            </a:fld>
            <a:endParaRPr lang="en-GB" dirty="0"/>
          </a:p>
        </p:txBody>
      </p:sp>
    </p:spTree>
    <p:extLst>
      <p:ext uri="{BB962C8B-B14F-4D97-AF65-F5344CB8AC3E}">
        <p14:creationId xmlns:p14="http://schemas.microsoft.com/office/powerpoint/2010/main" val="190410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106D-F9D8-42EB-A30F-143E75201B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0BE1D9-4372-431F-AC64-22D2788E9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2F6531-BB35-4656-8A3C-E6A0DF5683F1}"/>
              </a:ext>
            </a:extLst>
          </p:cNvPr>
          <p:cNvSpPr>
            <a:spLocks noGrp="1"/>
          </p:cNvSpPr>
          <p:nvPr>
            <p:ph type="dt" sz="half" idx="10"/>
          </p:nvPr>
        </p:nvSpPr>
        <p:spPr/>
        <p:txBody>
          <a:bodyPr/>
          <a:lstStyle/>
          <a:p>
            <a:fld id="{EC5B65F9-7EA9-40F8-921C-0A69093F7634}" type="datetimeFigureOut">
              <a:rPr lang="en-GB" smtClean="0"/>
              <a:t>26/02/2025</a:t>
            </a:fld>
            <a:endParaRPr lang="en-GB" dirty="0"/>
          </a:p>
        </p:txBody>
      </p:sp>
      <p:sp>
        <p:nvSpPr>
          <p:cNvPr id="5" name="Footer Placeholder 4">
            <a:extLst>
              <a:ext uri="{FF2B5EF4-FFF2-40B4-BE49-F238E27FC236}">
                <a16:creationId xmlns:a16="http://schemas.microsoft.com/office/drawing/2014/main" id="{03A64E3D-387C-4DAA-B9E4-45BA508AF5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4F477-AA26-48F0-B5F2-7A1830748052}"/>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733690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4929-C4DB-42D0-A26A-6B90FC4FA1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B08577-6DC2-47A7-976B-574C253379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2F4095-2309-4F24-B9C8-F6AB88E807EB}"/>
              </a:ext>
            </a:extLst>
          </p:cNvPr>
          <p:cNvSpPr>
            <a:spLocks noGrp="1"/>
          </p:cNvSpPr>
          <p:nvPr>
            <p:ph type="dt" sz="half" idx="10"/>
          </p:nvPr>
        </p:nvSpPr>
        <p:spPr/>
        <p:txBody>
          <a:bodyPr/>
          <a:lstStyle/>
          <a:p>
            <a:fld id="{EC5B65F9-7EA9-40F8-921C-0A69093F7634}" type="datetimeFigureOut">
              <a:rPr lang="en-GB" smtClean="0"/>
              <a:t>26/02/2025</a:t>
            </a:fld>
            <a:endParaRPr lang="en-GB" dirty="0"/>
          </a:p>
        </p:txBody>
      </p:sp>
      <p:sp>
        <p:nvSpPr>
          <p:cNvPr id="5" name="Footer Placeholder 4">
            <a:extLst>
              <a:ext uri="{FF2B5EF4-FFF2-40B4-BE49-F238E27FC236}">
                <a16:creationId xmlns:a16="http://schemas.microsoft.com/office/drawing/2014/main" id="{81F8F029-1B38-43E6-8B3C-89442FCB6C7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17CF273-2176-46CB-BE5F-61BFF3E614B6}"/>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10454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1F2B02-F8C0-4DEF-AE79-E0ED0ED3BD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6636C1-88A5-4D6B-B481-439CC48FD2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D2D2E5-61D3-4499-A38E-C577178CD7AA}"/>
              </a:ext>
            </a:extLst>
          </p:cNvPr>
          <p:cNvSpPr>
            <a:spLocks noGrp="1"/>
          </p:cNvSpPr>
          <p:nvPr>
            <p:ph type="dt" sz="half" idx="10"/>
          </p:nvPr>
        </p:nvSpPr>
        <p:spPr/>
        <p:txBody>
          <a:bodyPr/>
          <a:lstStyle/>
          <a:p>
            <a:fld id="{EC5B65F9-7EA9-40F8-921C-0A69093F7634}" type="datetimeFigureOut">
              <a:rPr lang="en-GB" smtClean="0"/>
              <a:t>26/02/2025</a:t>
            </a:fld>
            <a:endParaRPr lang="en-GB" dirty="0"/>
          </a:p>
        </p:txBody>
      </p:sp>
      <p:sp>
        <p:nvSpPr>
          <p:cNvPr id="5" name="Footer Placeholder 4">
            <a:extLst>
              <a:ext uri="{FF2B5EF4-FFF2-40B4-BE49-F238E27FC236}">
                <a16:creationId xmlns:a16="http://schemas.microsoft.com/office/drawing/2014/main" id="{A68BD19F-7C32-47AE-BF9A-4CEAEC29B42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8F8FE6F-1B70-4CD2-9742-64AC014530C3}"/>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413627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16" b="0" i="0">
                <a:solidFill>
                  <a:srgbClr val="12326E"/>
                </a:solidFill>
                <a:latin typeface="Arial"/>
                <a:cs typeface="Arial"/>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00539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7392" y="341821"/>
            <a:ext cx="7195469" cy="1661993"/>
          </a:xfrm>
        </p:spPr>
        <p:txBody>
          <a:bodyPr/>
          <a:lstStyle/>
          <a:p>
            <a:r>
              <a:rPr lang="en-GB" dirty="0"/>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2A26A3F8-7E36-7142-AB35-4ABC934D5DC4}" type="datetime3">
              <a:rPr lang="en-GB" smtClean="0"/>
              <a:t>26 February, 2025</a:t>
            </a:fld>
            <a:endParaRPr lang="en-US" dirty="0"/>
          </a:p>
        </p:txBody>
      </p:sp>
      <p:sp>
        <p:nvSpPr>
          <p:cNvPr id="5"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65627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3FBA-CB00-484C-B1E9-ED60CCAA3A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37BEA7-BA09-4D82-B93E-49577E3987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8D7D00-DA97-4690-ACE4-BA614B252F5F}"/>
              </a:ext>
            </a:extLst>
          </p:cNvPr>
          <p:cNvSpPr>
            <a:spLocks noGrp="1"/>
          </p:cNvSpPr>
          <p:nvPr>
            <p:ph type="dt" sz="half" idx="10"/>
          </p:nvPr>
        </p:nvSpPr>
        <p:spPr/>
        <p:txBody>
          <a:bodyPr/>
          <a:lstStyle/>
          <a:p>
            <a:fld id="{EC5B65F9-7EA9-40F8-921C-0A69093F7634}" type="datetimeFigureOut">
              <a:rPr lang="en-GB" smtClean="0"/>
              <a:t>26/02/2025</a:t>
            </a:fld>
            <a:endParaRPr lang="en-GB" dirty="0"/>
          </a:p>
        </p:txBody>
      </p:sp>
      <p:sp>
        <p:nvSpPr>
          <p:cNvPr id="5" name="Footer Placeholder 4">
            <a:extLst>
              <a:ext uri="{FF2B5EF4-FFF2-40B4-BE49-F238E27FC236}">
                <a16:creationId xmlns:a16="http://schemas.microsoft.com/office/drawing/2014/main" id="{7832782E-70CE-4074-9309-AF9FFFA413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332D1BE-1E29-4B98-A242-CA430645FA57}"/>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373573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8FD96-8456-43BA-8B26-6D8D7144B3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DF7911-0E56-4084-930B-44DAC7E24E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65AFC9-A983-45A9-84F5-7CE9F34922D0}"/>
              </a:ext>
            </a:extLst>
          </p:cNvPr>
          <p:cNvSpPr>
            <a:spLocks noGrp="1"/>
          </p:cNvSpPr>
          <p:nvPr>
            <p:ph type="dt" sz="half" idx="10"/>
          </p:nvPr>
        </p:nvSpPr>
        <p:spPr/>
        <p:txBody>
          <a:bodyPr/>
          <a:lstStyle/>
          <a:p>
            <a:fld id="{EC5B65F9-7EA9-40F8-921C-0A69093F7634}" type="datetimeFigureOut">
              <a:rPr lang="en-GB" smtClean="0"/>
              <a:t>26/02/2025</a:t>
            </a:fld>
            <a:endParaRPr lang="en-GB" dirty="0"/>
          </a:p>
        </p:txBody>
      </p:sp>
      <p:sp>
        <p:nvSpPr>
          <p:cNvPr id="5" name="Footer Placeholder 4">
            <a:extLst>
              <a:ext uri="{FF2B5EF4-FFF2-40B4-BE49-F238E27FC236}">
                <a16:creationId xmlns:a16="http://schemas.microsoft.com/office/drawing/2014/main" id="{B093B5F3-11F9-4D44-84E8-B05A8B4284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150D902-D740-4387-9BBE-2CB93B3ACF4B}"/>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281937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DE48-D0E0-49D3-8E5D-FAD2955596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A8E77D-DF6A-41BB-A7D5-8DB2C132B5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151B3D-86D4-4249-8CAD-672DF5C142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0602FA-A3E5-455F-910C-1A628734D6A1}"/>
              </a:ext>
            </a:extLst>
          </p:cNvPr>
          <p:cNvSpPr>
            <a:spLocks noGrp="1"/>
          </p:cNvSpPr>
          <p:nvPr>
            <p:ph type="dt" sz="half" idx="10"/>
          </p:nvPr>
        </p:nvSpPr>
        <p:spPr/>
        <p:txBody>
          <a:bodyPr/>
          <a:lstStyle/>
          <a:p>
            <a:fld id="{EC5B65F9-7EA9-40F8-921C-0A69093F7634}" type="datetimeFigureOut">
              <a:rPr lang="en-GB" smtClean="0"/>
              <a:t>26/02/2025</a:t>
            </a:fld>
            <a:endParaRPr lang="en-GB" dirty="0"/>
          </a:p>
        </p:txBody>
      </p:sp>
      <p:sp>
        <p:nvSpPr>
          <p:cNvPr id="6" name="Footer Placeholder 5">
            <a:extLst>
              <a:ext uri="{FF2B5EF4-FFF2-40B4-BE49-F238E27FC236}">
                <a16:creationId xmlns:a16="http://schemas.microsoft.com/office/drawing/2014/main" id="{D2EA371D-9630-429B-ADE7-BE10260874F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A2D5ED9-C23E-4070-9778-19D37AAEAC54}"/>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160469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2952-7CE1-4E17-937D-9E3F44B1C5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0138C1-D22A-4805-8540-E5963434A1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083F56-9B42-4CFE-AE51-375F6209A3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5C95A3-86DC-4801-A8EE-DA321147C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BFF6B0-901F-4E53-8355-89C6EB179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D5A963-F6E4-44F3-9CAC-958FBF6E330E}"/>
              </a:ext>
            </a:extLst>
          </p:cNvPr>
          <p:cNvSpPr>
            <a:spLocks noGrp="1"/>
          </p:cNvSpPr>
          <p:nvPr>
            <p:ph type="dt" sz="half" idx="10"/>
          </p:nvPr>
        </p:nvSpPr>
        <p:spPr/>
        <p:txBody>
          <a:bodyPr/>
          <a:lstStyle/>
          <a:p>
            <a:fld id="{EC5B65F9-7EA9-40F8-921C-0A69093F7634}" type="datetimeFigureOut">
              <a:rPr lang="en-GB" smtClean="0"/>
              <a:t>26/02/2025</a:t>
            </a:fld>
            <a:endParaRPr lang="en-GB" dirty="0"/>
          </a:p>
        </p:txBody>
      </p:sp>
      <p:sp>
        <p:nvSpPr>
          <p:cNvPr id="8" name="Footer Placeholder 7">
            <a:extLst>
              <a:ext uri="{FF2B5EF4-FFF2-40B4-BE49-F238E27FC236}">
                <a16:creationId xmlns:a16="http://schemas.microsoft.com/office/drawing/2014/main" id="{C0CBE4FF-6B70-4A02-B9B2-4E901546F79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9A74313-B1F6-4338-B0F5-7341F9BD26A8}"/>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220284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E022-B7D1-4343-9285-9005D4A406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F22627-3285-460F-A33C-1A08FDAF0014}"/>
              </a:ext>
            </a:extLst>
          </p:cNvPr>
          <p:cNvSpPr>
            <a:spLocks noGrp="1"/>
          </p:cNvSpPr>
          <p:nvPr>
            <p:ph type="dt" sz="half" idx="10"/>
          </p:nvPr>
        </p:nvSpPr>
        <p:spPr/>
        <p:txBody>
          <a:bodyPr/>
          <a:lstStyle/>
          <a:p>
            <a:fld id="{EC5B65F9-7EA9-40F8-921C-0A69093F7634}" type="datetimeFigureOut">
              <a:rPr lang="en-GB" smtClean="0"/>
              <a:t>26/02/2025</a:t>
            </a:fld>
            <a:endParaRPr lang="en-GB" dirty="0"/>
          </a:p>
        </p:txBody>
      </p:sp>
      <p:sp>
        <p:nvSpPr>
          <p:cNvPr id="4" name="Footer Placeholder 3">
            <a:extLst>
              <a:ext uri="{FF2B5EF4-FFF2-40B4-BE49-F238E27FC236}">
                <a16:creationId xmlns:a16="http://schemas.microsoft.com/office/drawing/2014/main" id="{35C41081-91A0-43AC-BC50-FE81B3A5913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EEAB6F5-BD8A-436C-9576-7AFEA45C03A7}"/>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169182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E8E0EA-4985-4E57-B300-E6E4FD28F3C6}"/>
              </a:ext>
            </a:extLst>
          </p:cNvPr>
          <p:cNvSpPr>
            <a:spLocks noGrp="1"/>
          </p:cNvSpPr>
          <p:nvPr>
            <p:ph type="dt" sz="half" idx="10"/>
          </p:nvPr>
        </p:nvSpPr>
        <p:spPr/>
        <p:txBody>
          <a:bodyPr/>
          <a:lstStyle/>
          <a:p>
            <a:fld id="{EC5B65F9-7EA9-40F8-921C-0A69093F7634}" type="datetimeFigureOut">
              <a:rPr lang="en-GB" smtClean="0"/>
              <a:t>26/02/2025</a:t>
            </a:fld>
            <a:endParaRPr lang="en-GB" dirty="0"/>
          </a:p>
        </p:txBody>
      </p:sp>
      <p:sp>
        <p:nvSpPr>
          <p:cNvPr id="3" name="Footer Placeholder 2">
            <a:extLst>
              <a:ext uri="{FF2B5EF4-FFF2-40B4-BE49-F238E27FC236}">
                <a16:creationId xmlns:a16="http://schemas.microsoft.com/office/drawing/2014/main" id="{8E71D807-A40A-471E-9682-1F83934400E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8D3F92C-98F0-47A9-A9BC-CB9EADAB128B}"/>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407113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198F-318C-4F44-8C0C-37A89D8AE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EBC18D-D779-45A3-8C13-3D62AE1760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2463F9-858E-4196-86FC-93379B395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34272-D46C-4117-8F86-7D54D95479A9}"/>
              </a:ext>
            </a:extLst>
          </p:cNvPr>
          <p:cNvSpPr>
            <a:spLocks noGrp="1"/>
          </p:cNvSpPr>
          <p:nvPr>
            <p:ph type="dt" sz="half" idx="10"/>
          </p:nvPr>
        </p:nvSpPr>
        <p:spPr/>
        <p:txBody>
          <a:bodyPr/>
          <a:lstStyle/>
          <a:p>
            <a:fld id="{EC5B65F9-7EA9-40F8-921C-0A69093F7634}" type="datetimeFigureOut">
              <a:rPr lang="en-GB" smtClean="0"/>
              <a:t>26/02/2025</a:t>
            </a:fld>
            <a:endParaRPr lang="en-GB" dirty="0"/>
          </a:p>
        </p:txBody>
      </p:sp>
      <p:sp>
        <p:nvSpPr>
          <p:cNvPr id="6" name="Footer Placeholder 5">
            <a:extLst>
              <a:ext uri="{FF2B5EF4-FFF2-40B4-BE49-F238E27FC236}">
                <a16:creationId xmlns:a16="http://schemas.microsoft.com/office/drawing/2014/main" id="{105A3D6E-AAC6-424A-9D5B-2CE737365E6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C691B46-73D3-408E-B59A-6E84BAEE39F8}"/>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12180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D26C-AC3A-43E7-A3FA-17CFCA75F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9142DE-2673-4F2D-A234-76AE621D7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AA17474-9B0D-42A3-AB39-428663C15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CABFC-3DEC-4E4C-9B73-94DDD6893A85}"/>
              </a:ext>
            </a:extLst>
          </p:cNvPr>
          <p:cNvSpPr>
            <a:spLocks noGrp="1"/>
          </p:cNvSpPr>
          <p:nvPr>
            <p:ph type="dt" sz="half" idx="10"/>
          </p:nvPr>
        </p:nvSpPr>
        <p:spPr/>
        <p:txBody>
          <a:bodyPr/>
          <a:lstStyle/>
          <a:p>
            <a:fld id="{EC5B65F9-7EA9-40F8-921C-0A69093F7634}" type="datetimeFigureOut">
              <a:rPr lang="en-GB" smtClean="0"/>
              <a:t>26/02/2025</a:t>
            </a:fld>
            <a:endParaRPr lang="en-GB" dirty="0"/>
          </a:p>
        </p:txBody>
      </p:sp>
      <p:sp>
        <p:nvSpPr>
          <p:cNvPr id="6" name="Footer Placeholder 5">
            <a:extLst>
              <a:ext uri="{FF2B5EF4-FFF2-40B4-BE49-F238E27FC236}">
                <a16:creationId xmlns:a16="http://schemas.microsoft.com/office/drawing/2014/main" id="{12144757-BCDB-4D7C-A80A-949FD1E1140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E61AEF2-949E-4AB3-95BD-273A751DB229}"/>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372718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8AA906-7208-4993-9A4E-12146D6DDF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463DA4-67E5-4520-8D39-E20C93E4B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33F63B-5D1E-4941-A42B-CB81D7C90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B65F9-7EA9-40F8-921C-0A69093F7634}" type="datetimeFigureOut">
              <a:rPr lang="en-GB" smtClean="0"/>
              <a:t>26/02/2025</a:t>
            </a:fld>
            <a:endParaRPr lang="en-GB" dirty="0"/>
          </a:p>
        </p:txBody>
      </p:sp>
      <p:sp>
        <p:nvSpPr>
          <p:cNvPr id="5" name="Footer Placeholder 4">
            <a:extLst>
              <a:ext uri="{FF2B5EF4-FFF2-40B4-BE49-F238E27FC236}">
                <a16:creationId xmlns:a16="http://schemas.microsoft.com/office/drawing/2014/main" id="{C3D13C49-DDB2-4D7F-A685-12459E711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46848F3-3F4C-4408-8239-A567E7FE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C5289-EF7A-4C59-B98A-1D9292C10B98}" type="slidenum">
              <a:rPr lang="en-GB" smtClean="0"/>
              <a:t>‹#›</a:t>
            </a:fld>
            <a:endParaRPr lang="en-GB" dirty="0"/>
          </a:p>
        </p:txBody>
      </p:sp>
      <p:sp>
        <p:nvSpPr>
          <p:cNvPr id="9" name="TextBox 8">
            <a:extLst>
              <a:ext uri="{FF2B5EF4-FFF2-40B4-BE49-F238E27FC236}">
                <a16:creationId xmlns:a16="http://schemas.microsoft.com/office/drawing/2014/main" id="{BA44B93B-3937-AC2C-8A34-DCA168FF7DBF}"/>
              </a:ext>
            </a:extLst>
          </p:cNvPr>
          <p:cNvSpPr txBox="1"/>
          <p:nvPr>
            <p:extLst>
              <p:ext uri="{1162E1C5-73C7-4A58-AE30-91384D911F3F}">
                <p184:classification xmlns:p184="http://schemas.microsoft.com/office/powerpoint/2018/4/main" val="hdr"/>
              </p:ext>
            </p:extLst>
          </p:nvPr>
        </p:nvSpPr>
        <p:spPr>
          <a:xfrm>
            <a:off x="63500" y="63500"/>
            <a:ext cx="10096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Unrestricted</a:t>
            </a:r>
          </a:p>
        </p:txBody>
      </p:sp>
      <p:sp>
        <p:nvSpPr>
          <p:cNvPr id="10" name="TextBox 9">
            <a:extLst>
              <a:ext uri="{FF2B5EF4-FFF2-40B4-BE49-F238E27FC236}">
                <a16:creationId xmlns:a16="http://schemas.microsoft.com/office/drawing/2014/main" id="{6DDA0537-7381-4B9C-CDAA-890F39F49891}"/>
              </a:ext>
            </a:extLst>
          </p:cNvPr>
          <p:cNvSpPr txBox="1"/>
          <p:nvPr>
            <p:extLst>
              <p:ext uri="{1162E1C5-73C7-4A58-AE30-91384D911F3F}">
                <p184:classification xmlns:p184="http://schemas.microsoft.com/office/powerpoint/2018/4/main" val="ftr"/>
              </p:ext>
            </p:extLst>
          </p:nvPr>
        </p:nvSpPr>
        <p:spPr>
          <a:xfrm>
            <a:off x="63500" y="6672580"/>
            <a:ext cx="10096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Unrestricted</a:t>
            </a:r>
          </a:p>
        </p:txBody>
      </p:sp>
    </p:spTree>
    <p:extLst>
      <p:ext uri="{BB962C8B-B14F-4D97-AF65-F5344CB8AC3E}">
        <p14:creationId xmlns:p14="http://schemas.microsoft.com/office/powerpoint/2010/main" val="40720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7468" y="508935"/>
            <a:ext cx="618067" cy="220975"/>
          </a:xfrm>
          <a:prstGeom prst="rect">
            <a:avLst/>
          </a:prstGeom>
        </p:spPr>
      </p:pic>
      <p:sp>
        <p:nvSpPr>
          <p:cNvPr id="11"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0ABF9059-2BCA-7548-ABD1-121CD61CD08A}" type="datetime3">
              <a:rPr lang="en-GB" smtClean="0"/>
              <a:t>26 February, 2025</a:t>
            </a:fld>
            <a:endParaRPr lang="en-US" dirty="0"/>
          </a:p>
        </p:txBody>
      </p:sp>
      <p:sp>
        <p:nvSpPr>
          <p:cNvPr id="10" name="Rectangle 9"/>
          <p:cNvSpPr/>
          <p:nvPr userDrawn="1"/>
        </p:nvSpPr>
        <p:spPr>
          <a:xfrm>
            <a:off x="517389" y="6560022"/>
            <a:ext cx="2529587" cy="123111"/>
          </a:xfrm>
          <a:prstGeom prst="rect">
            <a:avLst/>
          </a:prstGeom>
        </p:spPr>
        <p:txBody>
          <a:bodyPr wrap="square" lIns="0" tIns="0" rIns="0" bIns="0" anchor="ctr">
            <a:spAutoFit/>
          </a:bodyPr>
          <a:lstStyle/>
          <a:p>
            <a:pPr rtl="0"/>
            <a:r>
              <a:rPr lang="en-GB" sz="800" b="0" i="0" u="none" strike="noStrike" kern="1200" baseline="0" dirty="0">
                <a:solidFill>
                  <a:srgbClr val="FFFFFF"/>
                </a:solidFill>
                <a:latin typeface="Calibri"/>
                <a:ea typeface="+mn-ea"/>
                <a:cs typeface="Calibri"/>
              </a:rPr>
              <a:t>©British Medical Association</a:t>
            </a:r>
          </a:p>
        </p:txBody>
      </p:sp>
      <p:sp>
        <p:nvSpPr>
          <p:cNvPr id="5" name="TextBox 4">
            <a:extLst>
              <a:ext uri="{FF2B5EF4-FFF2-40B4-BE49-F238E27FC236}">
                <a16:creationId xmlns:a16="http://schemas.microsoft.com/office/drawing/2014/main" id="{6F22A87E-FBB9-C573-683D-338488D75541}"/>
              </a:ext>
            </a:extLst>
          </p:cNvPr>
          <p:cNvSpPr txBox="1"/>
          <p:nvPr userDrawn="1">
            <p:extLst>
              <p:ext uri="{1162E1C5-73C7-4A58-AE30-91384D911F3F}">
                <p184:classification xmlns:p184="http://schemas.microsoft.com/office/powerpoint/2018/4/main" val="hdr"/>
              </p:ext>
            </p:extLst>
          </p:nvPr>
        </p:nvSpPr>
        <p:spPr>
          <a:xfrm>
            <a:off x="84667" y="84667"/>
            <a:ext cx="1346200" cy="164212"/>
          </a:xfrm>
          <a:prstGeom prst="rect">
            <a:avLst/>
          </a:prstGeom>
        </p:spPr>
        <p:txBody>
          <a:bodyPr horzOverflow="overflow" wrap="square" lIns="0" tIns="0" rIns="0" bIns="0">
            <a:spAutoFit/>
          </a:bodyPr>
          <a:lstStyle/>
          <a:p>
            <a:pPr algn="l"/>
            <a:r>
              <a:rPr lang="en-GB" sz="1067">
                <a:solidFill>
                  <a:srgbClr val="000000"/>
                </a:solidFill>
                <a:latin typeface="Calibri" panose="020F0502020204030204" pitchFamily="34" charset="0"/>
                <a:cs typeface="Calibri" panose="020F0502020204030204" pitchFamily="34" charset="0"/>
              </a:rPr>
              <a:t>Sensitivity: Unrestricted</a:t>
            </a:r>
          </a:p>
        </p:txBody>
      </p:sp>
      <p:sp>
        <p:nvSpPr>
          <p:cNvPr id="6" name="TextBox 5">
            <a:extLst>
              <a:ext uri="{FF2B5EF4-FFF2-40B4-BE49-F238E27FC236}">
                <a16:creationId xmlns:a16="http://schemas.microsoft.com/office/drawing/2014/main" id="{5DF2F330-1162-449A-B9CB-0180FA4F2253}"/>
              </a:ext>
            </a:extLst>
          </p:cNvPr>
          <p:cNvSpPr txBox="1"/>
          <p:nvPr userDrawn="1">
            <p:extLst>
              <p:ext uri="{1162E1C5-73C7-4A58-AE30-91384D911F3F}">
                <p184:classification xmlns:p184="http://schemas.microsoft.com/office/powerpoint/2018/4/main" val="ftr"/>
              </p:ext>
            </p:extLst>
          </p:nvPr>
        </p:nvSpPr>
        <p:spPr>
          <a:xfrm>
            <a:off x="84667" y="6610773"/>
            <a:ext cx="1346200" cy="164212"/>
          </a:xfrm>
          <a:prstGeom prst="rect">
            <a:avLst/>
          </a:prstGeom>
        </p:spPr>
        <p:txBody>
          <a:bodyPr horzOverflow="overflow" wrap="square" lIns="0" tIns="0" rIns="0" bIns="0">
            <a:spAutoFit/>
          </a:bodyPr>
          <a:lstStyle/>
          <a:p>
            <a:pPr algn="l"/>
            <a:r>
              <a:rPr lang="en-GB" sz="1067">
                <a:solidFill>
                  <a:srgbClr val="000000"/>
                </a:solidFill>
                <a:latin typeface="Calibri" panose="020F0502020204030204" pitchFamily="34" charset="0"/>
                <a:cs typeface="Calibri" panose="020F0502020204030204" pitchFamily="34" charset="0"/>
              </a:rPr>
              <a:t>Sensitivity: Unrestricted</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744" r:id="rId1"/>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bma.org.uk"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upport@bma.org.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1.png"/><Relationship Id="rId7" Type="http://schemas.openxmlformats.org/officeDocument/2006/relationships/diagramLayout" Target="../diagrams/layout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3.4DD85E90"/><Relationship Id="rId10" Type="http://schemas.microsoft.com/office/2007/relationships/diagramDrawing" Target="../diagrams/drawing1.xml"/><Relationship Id="rId4" Type="http://schemas.openxmlformats.org/officeDocument/2006/relationships/image" Target="../media/image22.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786FAD-ECBC-4467-A916-E4D7122CE2F0}"/>
              </a:ext>
            </a:extLst>
          </p:cNvPr>
          <p:cNvSpPr txBox="1"/>
          <p:nvPr/>
        </p:nvSpPr>
        <p:spPr>
          <a:xfrm>
            <a:off x="636814" y="1366158"/>
            <a:ext cx="7772399" cy="4554901"/>
          </a:xfrm>
          <a:prstGeom prst="rect">
            <a:avLst/>
          </a:prstGeom>
          <a:noFill/>
        </p:spPr>
        <p:txBody>
          <a:bodyPr wrap="square" lIns="0" tIns="0" rIns="0" bIns="0" rtlCol="0">
            <a:spAutoFit/>
          </a:bodyPr>
          <a:lstStyle/>
          <a:p>
            <a:r>
              <a:rPr lang="en-GB" sz="6400" b="1" dirty="0"/>
              <a:t>Preparing for F1: </a:t>
            </a:r>
          </a:p>
          <a:p>
            <a:r>
              <a:rPr lang="en-GB" sz="5600" dirty="0">
                <a:solidFill>
                  <a:schemeClr val="accent1">
                    <a:lumMod val="50000"/>
                  </a:schemeClr>
                </a:solidFill>
              </a:rPr>
              <a:t>An introduction to your first contract</a:t>
            </a:r>
          </a:p>
          <a:p>
            <a:endParaRPr lang="en-GB" sz="3733" b="1" dirty="0">
              <a:solidFill>
                <a:schemeClr val="accent1">
                  <a:lumMod val="50000"/>
                </a:schemeClr>
              </a:solidFill>
            </a:endParaRPr>
          </a:p>
          <a:p>
            <a:r>
              <a:rPr lang="en-GB" sz="3733" b="1" dirty="0">
                <a:solidFill>
                  <a:schemeClr val="accent1">
                    <a:lumMod val="50000"/>
                  </a:schemeClr>
                </a:solidFill>
              </a:rPr>
              <a:t>John Hayward</a:t>
            </a:r>
          </a:p>
          <a:p>
            <a:r>
              <a:rPr lang="en-GB" sz="3733" b="1" dirty="0">
                <a:solidFill>
                  <a:schemeClr val="accent1">
                    <a:lumMod val="50000"/>
                  </a:schemeClr>
                </a:solidFill>
              </a:rPr>
              <a:t>BMA </a:t>
            </a:r>
            <a:endParaRPr lang="en-GB" sz="3733" dirty="0">
              <a:solidFill>
                <a:schemeClr val="accent1">
                  <a:lumMod val="50000"/>
                </a:schemeClr>
              </a:solidFill>
            </a:endParaRPr>
          </a:p>
        </p:txBody>
      </p:sp>
      <p:pic>
        <p:nvPicPr>
          <p:cNvPr id="8" name="Picture 7">
            <a:extLst>
              <a:ext uri="{FF2B5EF4-FFF2-40B4-BE49-F238E27FC236}">
                <a16:creationId xmlns:a16="http://schemas.microsoft.com/office/drawing/2014/main" id="{8C1AED0E-BDC9-48E1-BE2E-C6BBBE3EF0C7}"/>
              </a:ext>
            </a:extLst>
          </p:cNvPr>
          <p:cNvPicPr>
            <a:picLocks noChangeAspect="1"/>
          </p:cNvPicPr>
          <p:nvPr/>
        </p:nvPicPr>
        <p:blipFill>
          <a:blip r:embed="rId3"/>
          <a:stretch>
            <a:fillRect/>
          </a:stretch>
        </p:blipFill>
        <p:spPr>
          <a:xfrm rot="167495">
            <a:off x="8565174" y="2399491"/>
            <a:ext cx="2399853" cy="3451844"/>
          </a:xfrm>
          <a:prstGeom prst="rect">
            <a:avLst/>
          </a:prstGeom>
        </p:spPr>
      </p:pic>
      <p:sp>
        <p:nvSpPr>
          <p:cNvPr id="2" name="Rectangle 1">
            <a:extLst>
              <a:ext uri="{FF2B5EF4-FFF2-40B4-BE49-F238E27FC236}">
                <a16:creationId xmlns:a16="http://schemas.microsoft.com/office/drawing/2014/main" id="{8F4E93D6-C2EE-4F88-A16F-136B2C7FC48B}"/>
              </a:ext>
            </a:extLst>
          </p:cNvPr>
          <p:cNvSpPr/>
          <p:nvPr/>
        </p:nvSpPr>
        <p:spPr>
          <a:xfrm>
            <a:off x="931985" y="682171"/>
            <a:ext cx="7005160"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Tree>
    <p:extLst>
      <p:ext uri="{BB962C8B-B14F-4D97-AF65-F5344CB8AC3E}">
        <p14:creationId xmlns:p14="http://schemas.microsoft.com/office/powerpoint/2010/main" val="110136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78328" y="2296886"/>
            <a:ext cx="10874829" cy="3809405"/>
          </a:xfrm>
          <a:prstGeom prst="rect">
            <a:avLst/>
          </a:prstGeom>
        </p:spPr>
        <p:txBody>
          <a:bodyPr vert="horz" wrap="square" lIns="0" tIns="87024" rIns="0" bIns="0" rtlCol="0">
            <a:spAutoFit/>
          </a:bodyPr>
          <a:lstStyle/>
          <a:p>
            <a:pPr marL="7701" marR="1257587">
              <a:lnSpc>
                <a:spcPts val="3717"/>
              </a:lnSpc>
              <a:spcBef>
                <a:spcPts val="685"/>
              </a:spcBef>
            </a:pPr>
            <a:r>
              <a:rPr lang="en-GB" sz="2133" b="1" spc="-21" dirty="0">
                <a:solidFill>
                  <a:srgbClr val="12326E"/>
                </a:solidFill>
                <a:cs typeface="Arial"/>
              </a:rPr>
              <a:t>Are you getting paid correctly?</a:t>
            </a:r>
            <a:endParaRPr sz="2133" dirty="0">
              <a:cs typeface="Arial"/>
            </a:endParaRPr>
          </a:p>
          <a:p>
            <a:pPr marL="7701" marR="3080">
              <a:lnSpc>
                <a:spcPts val="2037"/>
              </a:lnSpc>
              <a:spcBef>
                <a:spcPts val="2428"/>
              </a:spcBef>
            </a:pPr>
            <a:r>
              <a:rPr lang="en-GB" sz="1911" spc="-15" dirty="0">
                <a:solidFill>
                  <a:srgbClr val="50535A"/>
                </a:solidFill>
                <a:cs typeface="Arial"/>
              </a:rPr>
              <a:t>Your payslip will be sent electronically to you each month but how do you know if your being paid correctly? </a:t>
            </a:r>
            <a:endParaRPr lang="en-GB" sz="1911" spc="-19" dirty="0">
              <a:solidFill>
                <a:srgbClr val="50535A"/>
              </a:solidFill>
              <a:cs typeface="Arial"/>
            </a:endParaRPr>
          </a:p>
          <a:p>
            <a:pPr marL="7701" marR="3080">
              <a:lnSpc>
                <a:spcPts val="2037"/>
              </a:lnSpc>
              <a:spcBef>
                <a:spcPts val="2428"/>
              </a:spcBef>
            </a:pPr>
            <a:r>
              <a:rPr lang="en-GB" sz="1911" spc="-15" dirty="0">
                <a:solidFill>
                  <a:srgbClr val="50535A"/>
                </a:solidFill>
                <a:cs typeface="Arial"/>
              </a:rPr>
              <a:t>Each year we deal with many under and overpayment queries from Juniors.</a:t>
            </a:r>
          </a:p>
          <a:p>
            <a:pPr marL="7701" marR="3080">
              <a:lnSpc>
                <a:spcPts val="2037"/>
              </a:lnSpc>
              <a:spcBef>
                <a:spcPts val="2428"/>
              </a:spcBef>
            </a:pPr>
            <a:r>
              <a:rPr lang="en-GB" sz="1911" spc="-15" dirty="0">
                <a:solidFill>
                  <a:srgbClr val="50535A"/>
                </a:solidFill>
                <a:cs typeface="Arial"/>
              </a:rPr>
              <a:t> If you would like us to look through your payslip and work schedule to make sure you are being paid correctly, get in touch with our advisors and we will look into this for you.</a:t>
            </a:r>
            <a:endParaRPr sz="1911" dirty="0">
              <a:cs typeface="Arial"/>
            </a:endParaRPr>
          </a:p>
          <a:p>
            <a:pPr marL="7701">
              <a:lnSpc>
                <a:spcPts val="2019"/>
              </a:lnSpc>
            </a:pPr>
            <a:endParaRPr lang="en-GB" sz="1911" spc="3" dirty="0">
              <a:solidFill>
                <a:srgbClr val="50535A"/>
              </a:solidFill>
              <a:cs typeface="Arial"/>
            </a:endParaRPr>
          </a:p>
          <a:p>
            <a:pPr marL="7701">
              <a:lnSpc>
                <a:spcPts val="2019"/>
              </a:lnSpc>
            </a:pPr>
            <a:r>
              <a:rPr lang="en-GB" sz="1911" spc="3" dirty="0">
                <a:solidFill>
                  <a:srgbClr val="50535A"/>
                </a:solidFill>
                <a:cs typeface="Arial"/>
              </a:rPr>
              <a:t>If there are errors we can help you reclaim owed money.</a:t>
            </a:r>
            <a:endParaRPr sz="1911" dirty="0">
              <a:cs typeface="Arial"/>
            </a:endParaRPr>
          </a:p>
          <a:p>
            <a:pPr marL="7701">
              <a:spcBef>
                <a:spcPts val="1789"/>
              </a:spcBef>
            </a:pPr>
            <a:r>
              <a:rPr lang="en-GB" sz="3600" b="1" spc="-19" dirty="0">
                <a:solidFill>
                  <a:srgbClr val="00B0F0"/>
                </a:solidFill>
                <a:cs typeface="Arial"/>
              </a:rPr>
              <a:t>BMA advice support: </a:t>
            </a:r>
            <a:r>
              <a:rPr lang="en-GB" sz="3600" b="1" dirty="0">
                <a:solidFill>
                  <a:schemeClr val="accent5"/>
                </a:solidFill>
                <a:cs typeface="Arial" panose="020B0604020202020204" pitchFamily="34" charset="0"/>
                <a:hlinkClick r:id="rId3">
                  <a:extLst>
                    <a:ext uri="{A12FA001-AC4F-418D-AE19-62706E023703}">
                      <ahyp:hlinkClr xmlns:ahyp="http://schemas.microsoft.com/office/drawing/2018/hyperlinkcolor" val="tx"/>
                    </a:ext>
                  </a:extLst>
                </a:hlinkClick>
              </a:rPr>
              <a:t>support@bma.org.uk</a:t>
            </a:r>
            <a:r>
              <a:rPr lang="en-GB" sz="3600" b="1" dirty="0">
                <a:solidFill>
                  <a:schemeClr val="accent5"/>
                </a:solidFill>
                <a:cs typeface="Arial" panose="020B0604020202020204" pitchFamily="34" charset="0"/>
              </a:rPr>
              <a:t> </a:t>
            </a:r>
            <a:endParaRPr sz="3600" dirty="0">
              <a:solidFill>
                <a:srgbClr val="00B0F0"/>
              </a:solidFill>
              <a:cs typeface="Arial"/>
            </a:endParaRPr>
          </a:p>
        </p:txBody>
      </p:sp>
      <p:sp>
        <p:nvSpPr>
          <p:cNvPr id="7" name="object 3">
            <a:extLst>
              <a:ext uri="{FF2B5EF4-FFF2-40B4-BE49-F238E27FC236}">
                <a16:creationId xmlns:a16="http://schemas.microsoft.com/office/drawing/2014/main" id="{A199128E-099B-4608-932D-0250DFC94C80}"/>
              </a:ext>
            </a:extLst>
          </p:cNvPr>
          <p:cNvSpPr txBox="1"/>
          <p:nvPr/>
        </p:nvSpPr>
        <p:spPr>
          <a:xfrm>
            <a:off x="778328" y="1382486"/>
            <a:ext cx="7668985" cy="637958"/>
          </a:xfrm>
          <a:prstGeom prst="rect">
            <a:avLst/>
          </a:prstGeom>
        </p:spPr>
        <p:txBody>
          <a:bodyPr vert="horz" wrap="square" lIns="0" tIns="86640" rIns="0" bIns="0" rtlCol="0">
            <a:spAutoFit/>
          </a:bodyPr>
          <a:lstStyle/>
          <a:p>
            <a:pPr marL="7701">
              <a:spcBef>
                <a:spcPts val="683"/>
              </a:spcBef>
            </a:pPr>
            <a:r>
              <a:rPr lang="en-GB" sz="3577" b="1" spc="9" dirty="0">
                <a:solidFill>
                  <a:srgbClr val="12326E"/>
                </a:solidFill>
                <a:cs typeface="Arial"/>
              </a:rPr>
              <a:t>BMA support – Payslip checking</a:t>
            </a:r>
            <a:endParaRPr sz="3577" dirty="0">
              <a:cs typeface="Arial"/>
            </a:endParaRPr>
          </a:p>
        </p:txBody>
      </p:sp>
      <p:sp>
        <p:nvSpPr>
          <p:cNvPr id="8" name="TextBox 7">
            <a:extLst>
              <a:ext uri="{FF2B5EF4-FFF2-40B4-BE49-F238E27FC236}">
                <a16:creationId xmlns:a16="http://schemas.microsoft.com/office/drawing/2014/main" id="{15B3DBB8-261D-4306-A3FA-C1B924EE4823}"/>
              </a:ext>
            </a:extLst>
          </p:cNvPr>
          <p:cNvSpPr txBox="1"/>
          <p:nvPr/>
        </p:nvSpPr>
        <p:spPr>
          <a:xfrm>
            <a:off x="830869" y="466405"/>
            <a:ext cx="3685899" cy="369332"/>
          </a:xfrm>
          <a:prstGeom prst="rect">
            <a:avLst/>
          </a:prstGeom>
          <a:noFill/>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Tree>
    <p:extLst>
      <p:ext uri="{BB962C8B-B14F-4D97-AF65-F5344CB8AC3E}">
        <p14:creationId xmlns:p14="http://schemas.microsoft.com/office/powerpoint/2010/main" val="990681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DFBC-0D9E-46AF-A509-6BD1D34395E8}"/>
              </a:ext>
            </a:extLst>
          </p:cNvPr>
          <p:cNvSpPr>
            <a:spLocks noGrp="1"/>
          </p:cNvSpPr>
          <p:nvPr>
            <p:ph type="title"/>
          </p:nvPr>
        </p:nvSpPr>
        <p:spPr/>
        <p:txBody>
          <a:bodyPr/>
          <a:lstStyle/>
          <a:p>
            <a:r>
              <a:rPr lang="en-GB" dirty="0">
                <a:latin typeface="+mn-lt"/>
                <a:cs typeface="Arial" panose="020B0604020202020204" pitchFamily="34" charset="0"/>
              </a:rPr>
              <a:t>Quick Quiz!</a:t>
            </a:r>
          </a:p>
        </p:txBody>
      </p:sp>
      <p:sp>
        <p:nvSpPr>
          <p:cNvPr id="3" name="Content Placeholder 2">
            <a:extLst>
              <a:ext uri="{FF2B5EF4-FFF2-40B4-BE49-F238E27FC236}">
                <a16:creationId xmlns:a16="http://schemas.microsoft.com/office/drawing/2014/main" id="{C4FDAF44-4857-4DB9-82B9-C177508987A5}"/>
              </a:ext>
            </a:extLst>
          </p:cNvPr>
          <p:cNvSpPr>
            <a:spLocks noGrp="1"/>
          </p:cNvSpPr>
          <p:nvPr>
            <p:ph idx="1"/>
          </p:nvPr>
        </p:nvSpPr>
        <p:spPr>
          <a:xfrm>
            <a:off x="4004441" y="908000"/>
            <a:ext cx="7670168" cy="4529213"/>
          </a:xfrm>
        </p:spPr>
        <p:txBody>
          <a:bodyPr>
            <a:normAutofit fontScale="92500"/>
          </a:bodyPr>
          <a:lstStyle/>
          <a:p>
            <a:pPr marL="685783" indent="-685783">
              <a:buFont typeface="+mj-lt"/>
              <a:buAutoNum type="arabicPeriod"/>
            </a:pPr>
            <a:r>
              <a:rPr lang="en-GB" sz="2400" dirty="0">
                <a:solidFill>
                  <a:schemeClr val="tx2"/>
                </a:solidFill>
                <a:cs typeface="Arial" panose="020B0604020202020204" pitchFamily="34" charset="0"/>
              </a:rPr>
              <a:t>How many hours can you be contracted for per week on average?</a:t>
            </a:r>
          </a:p>
          <a:p>
            <a:pPr marL="685783" indent="-685783">
              <a:buFont typeface="+mj-lt"/>
              <a:buAutoNum type="arabicPeriod"/>
            </a:pPr>
            <a:endParaRPr lang="en-GB" sz="2400" dirty="0">
              <a:solidFill>
                <a:schemeClr val="tx2"/>
              </a:solidFill>
              <a:cs typeface="Arial" panose="020B0604020202020204" pitchFamily="34" charset="0"/>
            </a:endParaRPr>
          </a:p>
          <a:p>
            <a:pPr marL="685783" indent="-685783">
              <a:buFont typeface="+mj-lt"/>
              <a:buAutoNum type="arabicPeriod"/>
            </a:pPr>
            <a:r>
              <a:rPr lang="en-GB" sz="2400" dirty="0">
                <a:solidFill>
                  <a:schemeClr val="tx2"/>
                </a:solidFill>
                <a:cs typeface="Arial" panose="020B0604020202020204" pitchFamily="34" charset="0"/>
              </a:rPr>
              <a:t>How many breaks should you have in a 10 hour shift?</a:t>
            </a:r>
          </a:p>
          <a:p>
            <a:pPr marL="685783" indent="-685783">
              <a:buFont typeface="+mj-lt"/>
              <a:buAutoNum type="arabicPeriod"/>
            </a:pPr>
            <a:endParaRPr lang="en-GB" sz="2400" dirty="0">
              <a:solidFill>
                <a:schemeClr val="tx2"/>
              </a:solidFill>
              <a:cs typeface="Arial" panose="020B0604020202020204" pitchFamily="34" charset="0"/>
            </a:endParaRPr>
          </a:p>
          <a:p>
            <a:pPr marL="685783" indent="-685783">
              <a:buFont typeface="+mj-lt"/>
              <a:buAutoNum type="arabicPeriod"/>
            </a:pPr>
            <a:r>
              <a:rPr lang="en-GB" sz="2400" dirty="0">
                <a:solidFill>
                  <a:schemeClr val="tx2"/>
                </a:solidFill>
                <a:cs typeface="Arial" panose="020B0604020202020204" pitchFamily="34" charset="0"/>
              </a:rPr>
              <a:t>How much time off should you have after 4 night shifts?</a:t>
            </a:r>
          </a:p>
          <a:p>
            <a:pPr marL="685783" indent="-685783">
              <a:buFont typeface="+mj-lt"/>
              <a:buAutoNum type="arabicPeriod"/>
            </a:pPr>
            <a:endParaRPr lang="en-GB" sz="2400" dirty="0">
              <a:solidFill>
                <a:schemeClr val="tx2"/>
              </a:solidFill>
              <a:cs typeface="Arial" panose="020B0604020202020204" pitchFamily="34" charset="0"/>
            </a:endParaRPr>
          </a:p>
          <a:p>
            <a:pPr marL="685783" indent="-685783">
              <a:buFont typeface="+mj-lt"/>
              <a:buAutoNum type="arabicPeriod"/>
            </a:pPr>
            <a:r>
              <a:rPr lang="en-GB" sz="2400" dirty="0">
                <a:solidFill>
                  <a:schemeClr val="tx2"/>
                </a:solidFill>
                <a:cs typeface="Arial" panose="020B0604020202020204" pitchFamily="34" charset="0"/>
              </a:rPr>
              <a:t>&amp; rest between any shift?</a:t>
            </a:r>
          </a:p>
          <a:p>
            <a:pPr marL="685783" indent="-685783">
              <a:buFont typeface="+mj-lt"/>
              <a:buAutoNum type="arabicPeriod"/>
            </a:pPr>
            <a:endParaRPr lang="en-GB" sz="2400" dirty="0">
              <a:solidFill>
                <a:schemeClr val="tx2"/>
              </a:solidFill>
              <a:cs typeface="Arial" panose="020B0604020202020204" pitchFamily="34" charset="0"/>
            </a:endParaRPr>
          </a:p>
          <a:p>
            <a:pPr marL="685783" indent="-685783">
              <a:buFont typeface="+mj-lt"/>
              <a:buAutoNum type="arabicPeriod"/>
            </a:pPr>
            <a:r>
              <a:rPr lang="en-GB" sz="2400" dirty="0">
                <a:solidFill>
                  <a:schemeClr val="tx2"/>
                </a:solidFill>
                <a:cs typeface="Arial" panose="020B0604020202020204" pitchFamily="34" charset="0"/>
              </a:rPr>
              <a:t>Can your rota just be changed without your agreement?</a:t>
            </a:r>
          </a:p>
        </p:txBody>
      </p:sp>
      <p:sp>
        <p:nvSpPr>
          <p:cNvPr id="4" name="Date Placeholder 3">
            <a:extLst>
              <a:ext uri="{FF2B5EF4-FFF2-40B4-BE49-F238E27FC236}">
                <a16:creationId xmlns:a16="http://schemas.microsoft.com/office/drawing/2014/main" id="{1E485351-9627-4155-8BE7-4AE4C564F27F}"/>
              </a:ext>
            </a:extLst>
          </p:cNvPr>
          <p:cNvSpPr>
            <a:spLocks noGrp="1"/>
          </p:cNvSpPr>
          <p:nvPr>
            <p:ph type="dt" sz="half" idx="2"/>
          </p:nvPr>
        </p:nvSpPr>
        <p:spPr>
          <a:xfrm>
            <a:off x="388044" y="4781750"/>
            <a:ext cx="2894509" cy="123111"/>
          </a:xfrm>
          <a:prstGeom prst="rect">
            <a:avLst/>
          </a:prstGeom>
        </p:spPr>
        <p:txBody>
          <a:bodyPr wrap="square" lIns="0" tIns="0" rIns="0" bIns="0" anchor="ctr">
            <a:spAutoFit/>
          </a:bodyPr>
          <a:lstStyle>
            <a:defPPr>
              <a:defRPr lang="en-US"/>
            </a:defPPr>
            <a:lvl1pPr marL="0" algn="l" defTabSz="457200" rtl="0" eaLnBrk="1" latinLnBrk="0" hangingPunct="1">
              <a:defRPr lang="en-US" sz="800" b="0" i="0" u="none" strike="noStrike" kern="1200" baseline="0" smtClean="0">
                <a:solidFill>
                  <a:schemeClr val="tx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FFC9BE3-63B7-8B4B-8F7F-E2147C04187A}" type="datetime3">
              <a:rPr lang="en-GB" smtClean="0"/>
              <a:pPr/>
              <a:t>26 February, 2025</a:t>
            </a:fld>
            <a:endParaRPr lang="en-US" dirty="0"/>
          </a:p>
        </p:txBody>
      </p:sp>
      <p:sp>
        <p:nvSpPr>
          <p:cNvPr id="5" name="Slide Number Placeholder 4">
            <a:extLst>
              <a:ext uri="{FF2B5EF4-FFF2-40B4-BE49-F238E27FC236}">
                <a16:creationId xmlns:a16="http://schemas.microsoft.com/office/drawing/2014/main" id="{2EFEB42B-A71D-4C4A-8D11-1EA534B7D1E3}"/>
              </a:ext>
            </a:extLst>
          </p:cNvPr>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defPPr>
              <a:defRPr lang="en-US"/>
            </a:defPPr>
            <a:lvl1pPr marL="0" algn="l" defTabSz="457200" rtl="0" eaLnBrk="1" latinLnBrk="0" hangingPunct="1">
              <a:defRPr lang="en-GB" sz="800" b="0" i="0" u="none" strike="noStrike" kern="1200" baseline="0" smtClean="0">
                <a:solidFill>
                  <a:schemeClr val="tx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4E00EF0-048C-114D-ADD5-1D5ACA69D45F}" type="slidenum">
              <a:rPr lang="en-GB" smtClean="0"/>
              <a:pPr/>
              <a:t>11</a:t>
            </a:fld>
            <a:endParaRPr lang="en-GB" dirty="0"/>
          </a:p>
        </p:txBody>
      </p:sp>
      <p:pic>
        <p:nvPicPr>
          <p:cNvPr id="1026" name="Picture 2" descr="Free Light Bulb Picture, Download Free Light Bulb Picture png images, Free  ClipArts on Clipart Library">
            <a:extLst>
              <a:ext uri="{FF2B5EF4-FFF2-40B4-BE49-F238E27FC236}">
                <a16:creationId xmlns:a16="http://schemas.microsoft.com/office/drawing/2014/main" id="{D9C07631-133E-4B2F-975F-1AF7D8660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91" y="1469371"/>
            <a:ext cx="2880864" cy="340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26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3742"/>
            <a:ext cx="606553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Rotas: shift limits</a:t>
            </a:r>
            <a:endParaRPr sz="4791" dirty="0">
              <a:latin typeface="+mn-lt"/>
              <a:cs typeface="Arial"/>
            </a:endParaRPr>
          </a:p>
        </p:txBody>
      </p:sp>
      <p:sp>
        <p:nvSpPr>
          <p:cNvPr id="5" name="object 4">
            <a:extLst>
              <a:ext uri="{FF2B5EF4-FFF2-40B4-BE49-F238E27FC236}">
                <a16:creationId xmlns:a16="http://schemas.microsoft.com/office/drawing/2014/main" id="{7A0E058D-ACB1-42DC-BDCB-15F54166D3E9}"/>
              </a:ext>
            </a:extLst>
          </p:cNvPr>
          <p:cNvSpPr txBox="1"/>
          <p:nvPr/>
        </p:nvSpPr>
        <p:spPr>
          <a:xfrm>
            <a:off x="830867" y="2729532"/>
            <a:ext cx="8307013" cy="4715351"/>
          </a:xfrm>
          <a:prstGeom prst="rect">
            <a:avLst/>
          </a:prstGeom>
        </p:spPr>
        <p:txBody>
          <a:bodyPr vert="horz" wrap="square" lIns="0" tIns="8086" rIns="0" bIns="0" rtlCol="0">
            <a:spAutoFit/>
          </a:bodyPr>
          <a:lstStyle/>
          <a:p>
            <a:pPr marL="7701">
              <a:spcBef>
                <a:spcPts val="64"/>
              </a:spcBef>
            </a:pPr>
            <a:r>
              <a:rPr lang="en-GB" sz="2395" spc="-21" dirty="0">
                <a:solidFill>
                  <a:srgbClr val="12326E"/>
                </a:solidFill>
                <a:cs typeface="Arial"/>
              </a:rPr>
              <a:t>Main ones to know:</a:t>
            </a:r>
            <a:endParaRPr sz="2395" dirty="0">
              <a:cs typeface="Arial"/>
            </a:endParaRPr>
          </a:p>
          <a:p>
            <a:pPr>
              <a:spcBef>
                <a:spcPts val="9"/>
              </a:spcBef>
            </a:pPr>
            <a:endParaRPr sz="2820" dirty="0">
              <a:cs typeface="Arial"/>
            </a:endParaRPr>
          </a:p>
          <a:p>
            <a:pPr marL="354259" indent="-346558">
              <a:buFont typeface="Wingdings" panose="05000000000000000000" pitchFamily="2" charset="2"/>
              <a:buChar char="q"/>
              <a:tabLst>
                <a:tab pos="211015" algn="l"/>
              </a:tabLst>
            </a:pPr>
            <a:r>
              <a:rPr lang="en-GB" sz="2183" dirty="0">
                <a:solidFill>
                  <a:srgbClr val="50535A"/>
                </a:solidFill>
                <a:cs typeface="Arial"/>
              </a:rPr>
              <a:t>Max average 48 hours of work per week</a:t>
            </a:r>
          </a:p>
          <a:p>
            <a:pPr marL="354259" indent="-346558">
              <a:buFont typeface="Wingdings" panose="05000000000000000000" pitchFamily="2" charset="2"/>
              <a:buChar char="q"/>
              <a:tabLst>
                <a:tab pos="211015" algn="l"/>
              </a:tabLst>
            </a:pPr>
            <a:endParaRPr lang="en-GB" sz="2183" dirty="0">
              <a:solidFill>
                <a:srgbClr val="50535A"/>
              </a:solidFill>
              <a:cs typeface="Arial"/>
            </a:endParaRPr>
          </a:p>
          <a:p>
            <a:pPr marL="354259" indent="-346558">
              <a:buFont typeface="Wingdings" panose="05000000000000000000" pitchFamily="2" charset="2"/>
              <a:buChar char="q"/>
              <a:tabLst>
                <a:tab pos="211015" algn="l"/>
              </a:tabLst>
            </a:pPr>
            <a:r>
              <a:rPr lang="en-GB" sz="2183" dirty="0">
                <a:solidFill>
                  <a:srgbClr val="50535A"/>
                </a:solidFill>
                <a:cs typeface="Arial"/>
              </a:rPr>
              <a:t>Max 1 in 3 weekends, except exceptional circumstances</a:t>
            </a:r>
          </a:p>
          <a:p>
            <a:pPr marL="354259" indent="-346558">
              <a:spcBef>
                <a:spcPts val="1186"/>
              </a:spcBef>
              <a:buFont typeface="Wingdings" panose="05000000000000000000" pitchFamily="2" charset="2"/>
              <a:buChar char="q"/>
              <a:tabLst>
                <a:tab pos="211015" algn="l"/>
              </a:tabLst>
            </a:pPr>
            <a:r>
              <a:rPr lang="en-GB" sz="2183" dirty="0">
                <a:solidFill>
                  <a:srgbClr val="50535A"/>
                </a:solidFill>
                <a:cs typeface="Arial"/>
              </a:rPr>
              <a:t>Max 7 consecutive shifts</a:t>
            </a:r>
          </a:p>
          <a:p>
            <a:pPr marL="354259" indent="-346558">
              <a:spcBef>
                <a:spcPts val="1186"/>
              </a:spcBef>
              <a:buFont typeface="Wingdings" panose="05000000000000000000" pitchFamily="2" charset="2"/>
              <a:buChar char="q"/>
              <a:tabLst>
                <a:tab pos="211015" algn="l"/>
              </a:tabLst>
            </a:pPr>
            <a:r>
              <a:rPr lang="en-GB" sz="2183" dirty="0">
                <a:solidFill>
                  <a:srgbClr val="50535A"/>
                </a:solidFill>
                <a:cs typeface="Arial"/>
              </a:rPr>
              <a:t>Max 4 consecutive long day (12-13 hr) shifts</a:t>
            </a:r>
          </a:p>
          <a:p>
            <a:pPr marL="354259" indent="-346558">
              <a:spcBef>
                <a:spcPts val="1186"/>
              </a:spcBef>
              <a:buFont typeface="Wingdings" panose="05000000000000000000" pitchFamily="2" charset="2"/>
              <a:buChar char="q"/>
              <a:tabLst>
                <a:tab pos="211015" algn="l"/>
              </a:tabLst>
            </a:pPr>
            <a:r>
              <a:rPr lang="en-GB" sz="2183" dirty="0">
                <a:solidFill>
                  <a:srgbClr val="50535A"/>
                </a:solidFill>
                <a:cs typeface="Arial"/>
              </a:rPr>
              <a:t>Min 46 hours rest after any number of nights</a:t>
            </a:r>
          </a:p>
          <a:p>
            <a:pPr marL="7701">
              <a:spcBef>
                <a:spcPts val="1186"/>
              </a:spcBef>
              <a:tabLst>
                <a:tab pos="211015" algn="l"/>
              </a:tabLst>
            </a:pPr>
            <a:endParaRPr lang="en-GB" sz="2183" dirty="0">
              <a:solidFill>
                <a:srgbClr val="50535A"/>
              </a:solidFill>
              <a:latin typeface="Arial"/>
              <a:cs typeface="Arial"/>
            </a:endParaRPr>
          </a:p>
          <a:p>
            <a:pPr marL="211015" indent="-203314">
              <a:spcBef>
                <a:spcPts val="1186"/>
              </a:spcBef>
              <a:buChar char="–"/>
              <a:tabLst>
                <a:tab pos="211015" algn="l"/>
              </a:tabLst>
            </a:pPr>
            <a:endParaRPr lang="en-GB" sz="2183" dirty="0">
              <a:solidFill>
                <a:srgbClr val="50535A"/>
              </a:solidFill>
              <a:latin typeface="Arial"/>
              <a:cs typeface="Arial"/>
            </a:endParaRPr>
          </a:p>
          <a:p>
            <a:pPr marL="211015" indent="-203314">
              <a:spcBef>
                <a:spcPts val="1186"/>
              </a:spcBef>
              <a:buChar char="–"/>
              <a:tabLst>
                <a:tab pos="211015" algn="l"/>
              </a:tabLst>
            </a:pPr>
            <a:endParaRPr lang="en-GB" sz="1910" b="1" dirty="0">
              <a:solidFill>
                <a:srgbClr val="50535A"/>
              </a:solidFill>
              <a:latin typeface="Arial"/>
              <a:cs typeface="Arial"/>
            </a:endParaRPr>
          </a:p>
        </p:txBody>
      </p:sp>
      <p:grpSp>
        <p:nvGrpSpPr>
          <p:cNvPr id="23" name="Group 22">
            <a:extLst>
              <a:ext uri="{FF2B5EF4-FFF2-40B4-BE49-F238E27FC236}">
                <a16:creationId xmlns:a16="http://schemas.microsoft.com/office/drawing/2014/main" id="{5EA687F6-9330-4262-A028-FCD357EBD51B}"/>
              </a:ext>
            </a:extLst>
          </p:cNvPr>
          <p:cNvGrpSpPr>
            <a:grpSpLocks noChangeAspect="1"/>
          </p:cNvGrpSpPr>
          <p:nvPr/>
        </p:nvGrpSpPr>
        <p:grpSpPr bwMode="auto">
          <a:xfrm>
            <a:off x="8728826" y="2200336"/>
            <a:ext cx="2632307" cy="2704125"/>
            <a:chOff x="3393" y="1048"/>
            <a:chExt cx="843" cy="866"/>
          </a:xfrm>
        </p:grpSpPr>
        <p:sp>
          <p:nvSpPr>
            <p:cNvPr id="24" name="AutoShape 3">
              <a:extLst>
                <a:ext uri="{FF2B5EF4-FFF2-40B4-BE49-F238E27FC236}">
                  <a16:creationId xmlns:a16="http://schemas.microsoft.com/office/drawing/2014/main" id="{B5962CD9-D15A-488B-B3E4-7E56EE4EDF73}"/>
                </a:ext>
              </a:extLst>
            </p:cNvPr>
            <p:cNvSpPr>
              <a:spLocks noChangeAspect="1" noChangeArrowheads="1" noTextEdit="1"/>
            </p:cNvSpPr>
            <p:nvPr/>
          </p:nvSpPr>
          <p:spPr bwMode="auto">
            <a:xfrm>
              <a:off x="3393" y="1048"/>
              <a:ext cx="843"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25" name="Freeform 5">
              <a:extLst>
                <a:ext uri="{FF2B5EF4-FFF2-40B4-BE49-F238E27FC236}">
                  <a16:creationId xmlns:a16="http://schemas.microsoft.com/office/drawing/2014/main" id="{E33A7A28-C541-4680-9FB1-F822A1DFD933}"/>
                </a:ext>
              </a:extLst>
            </p:cNvPr>
            <p:cNvSpPr>
              <a:spLocks/>
            </p:cNvSpPr>
            <p:nvPr/>
          </p:nvSpPr>
          <p:spPr bwMode="auto">
            <a:xfrm>
              <a:off x="3370" y="1028"/>
              <a:ext cx="346" cy="313"/>
            </a:xfrm>
            <a:custGeom>
              <a:avLst/>
              <a:gdLst>
                <a:gd name="T0" fmla="*/ 8818 w 8818"/>
                <a:gd name="T1" fmla="*/ 2540 h 7944"/>
                <a:gd name="T2" fmla="*/ 8818 w 8818"/>
                <a:gd name="T3" fmla="*/ 2540 h 7944"/>
                <a:gd name="T4" fmla="*/ 8718 w 8818"/>
                <a:gd name="T5" fmla="*/ 2401 h 7944"/>
                <a:gd name="T6" fmla="*/ 2401 w 8818"/>
                <a:gd name="T7" fmla="*/ 1492 h 7944"/>
                <a:gd name="T8" fmla="*/ 1493 w 8818"/>
                <a:gd name="T9" fmla="*/ 7809 h 7944"/>
                <a:gd name="T10" fmla="*/ 1598 w 8818"/>
                <a:gd name="T11" fmla="*/ 7944 h 7944"/>
                <a:gd name="T12" fmla="*/ 8818 w 8818"/>
                <a:gd name="T13" fmla="*/ 2540 h 7944"/>
              </a:gdLst>
              <a:ahLst/>
              <a:cxnLst>
                <a:cxn ang="0">
                  <a:pos x="T0" y="T1"/>
                </a:cxn>
                <a:cxn ang="0">
                  <a:pos x="T2" y="T3"/>
                </a:cxn>
                <a:cxn ang="0">
                  <a:pos x="T4" y="T5"/>
                </a:cxn>
                <a:cxn ang="0">
                  <a:pos x="T6" y="T7"/>
                </a:cxn>
                <a:cxn ang="0">
                  <a:pos x="T8" y="T9"/>
                </a:cxn>
                <a:cxn ang="0">
                  <a:pos x="T10" y="T11"/>
                </a:cxn>
                <a:cxn ang="0">
                  <a:pos x="T12" y="T13"/>
                </a:cxn>
              </a:cxnLst>
              <a:rect l="0" t="0" r="r" b="b"/>
              <a:pathLst>
                <a:path w="8818" h="7944">
                  <a:moveTo>
                    <a:pt x="8818" y="2540"/>
                  </a:moveTo>
                  <a:lnTo>
                    <a:pt x="8818" y="2540"/>
                  </a:lnTo>
                  <a:cubicBezTo>
                    <a:pt x="8785" y="2493"/>
                    <a:pt x="8752" y="2447"/>
                    <a:pt x="8718" y="2401"/>
                  </a:cubicBezTo>
                  <a:cubicBezTo>
                    <a:pt x="7224" y="407"/>
                    <a:pt x="4396" y="0"/>
                    <a:pt x="2401" y="1492"/>
                  </a:cubicBezTo>
                  <a:cubicBezTo>
                    <a:pt x="407" y="2986"/>
                    <a:pt x="0" y="5814"/>
                    <a:pt x="1493" y="7809"/>
                  </a:cubicBezTo>
                  <a:cubicBezTo>
                    <a:pt x="1527" y="7855"/>
                    <a:pt x="1562" y="7900"/>
                    <a:pt x="1598" y="7944"/>
                  </a:cubicBezTo>
                  <a:lnTo>
                    <a:pt x="8818" y="2540"/>
                  </a:ln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26" name="Freeform 6">
              <a:extLst>
                <a:ext uri="{FF2B5EF4-FFF2-40B4-BE49-F238E27FC236}">
                  <a16:creationId xmlns:a16="http://schemas.microsoft.com/office/drawing/2014/main" id="{DE85849E-CFDF-47B1-B3AA-4D23C761A794}"/>
                </a:ext>
              </a:extLst>
            </p:cNvPr>
            <p:cNvSpPr>
              <a:spLocks/>
            </p:cNvSpPr>
            <p:nvPr/>
          </p:nvSpPr>
          <p:spPr bwMode="auto">
            <a:xfrm>
              <a:off x="3913" y="1024"/>
              <a:ext cx="347" cy="313"/>
            </a:xfrm>
            <a:custGeom>
              <a:avLst/>
              <a:gdLst>
                <a:gd name="T0" fmla="*/ 0 w 8819"/>
                <a:gd name="T1" fmla="*/ 2540 h 7944"/>
                <a:gd name="T2" fmla="*/ 0 w 8819"/>
                <a:gd name="T3" fmla="*/ 2540 h 7944"/>
                <a:gd name="T4" fmla="*/ 100 w 8819"/>
                <a:gd name="T5" fmla="*/ 2401 h 7944"/>
                <a:gd name="T6" fmla="*/ 6417 w 8819"/>
                <a:gd name="T7" fmla="*/ 1492 h 7944"/>
                <a:gd name="T8" fmla="*/ 7325 w 8819"/>
                <a:gd name="T9" fmla="*/ 7809 h 7944"/>
                <a:gd name="T10" fmla="*/ 7220 w 8819"/>
                <a:gd name="T11" fmla="*/ 7944 h 7944"/>
                <a:gd name="T12" fmla="*/ 0 w 8819"/>
                <a:gd name="T13" fmla="*/ 2540 h 7944"/>
              </a:gdLst>
              <a:ahLst/>
              <a:cxnLst>
                <a:cxn ang="0">
                  <a:pos x="T0" y="T1"/>
                </a:cxn>
                <a:cxn ang="0">
                  <a:pos x="T2" y="T3"/>
                </a:cxn>
                <a:cxn ang="0">
                  <a:pos x="T4" y="T5"/>
                </a:cxn>
                <a:cxn ang="0">
                  <a:pos x="T6" y="T7"/>
                </a:cxn>
                <a:cxn ang="0">
                  <a:pos x="T8" y="T9"/>
                </a:cxn>
                <a:cxn ang="0">
                  <a:pos x="T10" y="T11"/>
                </a:cxn>
                <a:cxn ang="0">
                  <a:pos x="T12" y="T13"/>
                </a:cxn>
              </a:cxnLst>
              <a:rect l="0" t="0" r="r" b="b"/>
              <a:pathLst>
                <a:path w="8819" h="7944">
                  <a:moveTo>
                    <a:pt x="0" y="2540"/>
                  </a:moveTo>
                  <a:lnTo>
                    <a:pt x="0" y="2540"/>
                  </a:lnTo>
                  <a:cubicBezTo>
                    <a:pt x="33" y="2493"/>
                    <a:pt x="66" y="2447"/>
                    <a:pt x="100" y="2401"/>
                  </a:cubicBezTo>
                  <a:cubicBezTo>
                    <a:pt x="1593" y="407"/>
                    <a:pt x="4421" y="0"/>
                    <a:pt x="6417" y="1492"/>
                  </a:cubicBezTo>
                  <a:cubicBezTo>
                    <a:pt x="8412" y="2986"/>
                    <a:pt x="8819" y="5814"/>
                    <a:pt x="7325" y="7809"/>
                  </a:cubicBezTo>
                  <a:cubicBezTo>
                    <a:pt x="7291" y="7855"/>
                    <a:pt x="7256" y="7899"/>
                    <a:pt x="7220" y="7944"/>
                  </a:cubicBezTo>
                  <a:lnTo>
                    <a:pt x="0" y="2540"/>
                  </a:ln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27" name="Freeform 7">
              <a:extLst>
                <a:ext uri="{FF2B5EF4-FFF2-40B4-BE49-F238E27FC236}">
                  <a16:creationId xmlns:a16="http://schemas.microsoft.com/office/drawing/2014/main" id="{97E0FA31-F41B-4CF8-97CB-FFFA480CB171}"/>
                </a:ext>
              </a:extLst>
            </p:cNvPr>
            <p:cNvSpPr>
              <a:spLocks noEditPoints="1"/>
            </p:cNvSpPr>
            <p:nvPr/>
          </p:nvSpPr>
          <p:spPr bwMode="auto">
            <a:xfrm>
              <a:off x="3471" y="1163"/>
              <a:ext cx="692" cy="693"/>
            </a:xfrm>
            <a:custGeom>
              <a:avLst/>
              <a:gdLst>
                <a:gd name="T0" fmla="*/ 1406 w 17618"/>
                <a:gd name="T1" fmla="*/ 8809 h 17618"/>
                <a:gd name="T2" fmla="*/ 1406 w 17618"/>
                <a:gd name="T3" fmla="*/ 8809 h 17618"/>
                <a:gd name="T4" fmla="*/ 8809 w 17618"/>
                <a:gd name="T5" fmla="*/ 1407 h 17618"/>
                <a:gd name="T6" fmla="*/ 16211 w 17618"/>
                <a:gd name="T7" fmla="*/ 8809 h 17618"/>
                <a:gd name="T8" fmla="*/ 8809 w 17618"/>
                <a:gd name="T9" fmla="*/ 16212 h 17618"/>
                <a:gd name="T10" fmla="*/ 1406 w 17618"/>
                <a:gd name="T11" fmla="*/ 8809 h 17618"/>
                <a:gd name="T12" fmla="*/ 0 w 17618"/>
                <a:gd name="T13" fmla="*/ 8809 h 17618"/>
                <a:gd name="T14" fmla="*/ 0 w 17618"/>
                <a:gd name="T15" fmla="*/ 8809 h 17618"/>
                <a:gd name="T16" fmla="*/ 8809 w 17618"/>
                <a:gd name="T17" fmla="*/ 17618 h 17618"/>
                <a:gd name="T18" fmla="*/ 17618 w 17618"/>
                <a:gd name="T19" fmla="*/ 8809 h 17618"/>
                <a:gd name="T20" fmla="*/ 8809 w 17618"/>
                <a:gd name="T21" fmla="*/ 0 h 17618"/>
                <a:gd name="T22" fmla="*/ 0 w 17618"/>
                <a:gd name="T23" fmla="*/ 8809 h 17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18" h="17618">
                  <a:moveTo>
                    <a:pt x="1406" y="8809"/>
                  </a:moveTo>
                  <a:lnTo>
                    <a:pt x="1406" y="8809"/>
                  </a:lnTo>
                  <a:cubicBezTo>
                    <a:pt x="1406" y="4727"/>
                    <a:pt x="4727" y="1407"/>
                    <a:pt x="8809" y="1407"/>
                  </a:cubicBezTo>
                  <a:cubicBezTo>
                    <a:pt x="12890" y="1407"/>
                    <a:pt x="16211" y="4727"/>
                    <a:pt x="16211" y="8809"/>
                  </a:cubicBezTo>
                  <a:cubicBezTo>
                    <a:pt x="16211" y="12891"/>
                    <a:pt x="12890" y="16212"/>
                    <a:pt x="8809" y="16212"/>
                  </a:cubicBezTo>
                  <a:cubicBezTo>
                    <a:pt x="4727" y="16212"/>
                    <a:pt x="1406" y="12891"/>
                    <a:pt x="1406" y="8809"/>
                  </a:cubicBezTo>
                  <a:close/>
                  <a:moveTo>
                    <a:pt x="0" y="8809"/>
                  </a:moveTo>
                  <a:lnTo>
                    <a:pt x="0" y="8809"/>
                  </a:lnTo>
                  <a:cubicBezTo>
                    <a:pt x="0" y="13666"/>
                    <a:pt x="3951" y="17618"/>
                    <a:pt x="8809" y="17618"/>
                  </a:cubicBezTo>
                  <a:cubicBezTo>
                    <a:pt x="13666" y="17618"/>
                    <a:pt x="17618" y="13666"/>
                    <a:pt x="17618" y="8809"/>
                  </a:cubicBezTo>
                  <a:cubicBezTo>
                    <a:pt x="17618" y="3952"/>
                    <a:pt x="13666" y="0"/>
                    <a:pt x="8809" y="0"/>
                  </a:cubicBezTo>
                  <a:cubicBezTo>
                    <a:pt x="3951" y="0"/>
                    <a:pt x="0" y="3952"/>
                    <a:pt x="0" y="8809"/>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28" name="Freeform 8">
              <a:extLst>
                <a:ext uri="{FF2B5EF4-FFF2-40B4-BE49-F238E27FC236}">
                  <a16:creationId xmlns:a16="http://schemas.microsoft.com/office/drawing/2014/main" id="{2EA25592-C685-4FCB-9C87-FE471023EF39}"/>
                </a:ext>
              </a:extLst>
            </p:cNvPr>
            <p:cNvSpPr>
              <a:spLocks/>
            </p:cNvSpPr>
            <p:nvPr/>
          </p:nvSpPr>
          <p:spPr bwMode="auto">
            <a:xfrm>
              <a:off x="3788" y="1347"/>
              <a:ext cx="185" cy="191"/>
            </a:xfrm>
            <a:custGeom>
              <a:avLst/>
              <a:gdLst>
                <a:gd name="T0" fmla="*/ 223 w 4712"/>
                <a:gd name="T1" fmla="*/ 3826 h 4846"/>
                <a:gd name="T2" fmla="*/ 223 w 4712"/>
                <a:gd name="T3" fmla="*/ 3826 h 4846"/>
                <a:gd name="T4" fmla="*/ 221 w 4712"/>
                <a:gd name="T5" fmla="*/ 4632 h 4846"/>
                <a:gd name="T6" fmla="*/ 1026 w 4712"/>
                <a:gd name="T7" fmla="*/ 4602 h 4846"/>
                <a:gd name="T8" fmla="*/ 4488 w 4712"/>
                <a:gd name="T9" fmla="*/ 1020 h 4846"/>
                <a:gd name="T10" fmla="*/ 4490 w 4712"/>
                <a:gd name="T11" fmla="*/ 214 h 4846"/>
                <a:gd name="T12" fmla="*/ 3685 w 4712"/>
                <a:gd name="T13" fmla="*/ 244 h 4846"/>
                <a:gd name="T14" fmla="*/ 223 w 4712"/>
                <a:gd name="T15" fmla="*/ 3826 h 48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2" h="4846">
                  <a:moveTo>
                    <a:pt x="223" y="3826"/>
                  </a:moveTo>
                  <a:lnTo>
                    <a:pt x="223" y="3826"/>
                  </a:lnTo>
                  <a:cubicBezTo>
                    <a:pt x="0" y="4057"/>
                    <a:pt x="0" y="4417"/>
                    <a:pt x="221" y="4632"/>
                  </a:cubicBezTo>
                  <a:cubicBezTo>
                    <a:pt x="443" y="4846"/>
                    <a:pt x="803" y="4833"/>
                    <a:pt x="1026" y="4602"/>
                  </a:cubicBezTo>
                  <a:lnTo>
                    <a:pt x="4488" y="1020"/>
                  </a:lnTo>
                  <a:cubicBezTo>
                    <a:pt x="4711" y="789"/>
                    <a:pt x="4712" y="429"/>
                    <a:pt x="4490" y="214"/>
                  </a:cubicBezTo>
                  <a:cubicBezTo>
                    <a:pt x="4268" y="0"/>
                    <a:pt x="3908" y="13"/>
                    <a:pt x="3685" y="244"/>
                  </a:cubicBezTo>
                  <a:lnTo>
                    <a:pt x="223" y="3826"/>
                  </a:ln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29" name="Freeform 9">
              <a:extLst>
                <a:ext uri="{FF2B5EF4-FFF2-40B4-BE49-F238E27FC236}">
                  <a16:creationId xmlns:a16="http://schemas.microsoft.com/office/drawing/2014/main" id="{62198F34-3BC5-4024-A0AD-98F22CDBA81B}"/>
                </a:ext>
              </a:extLst>
            </p:cNvPr>
            <p:cNvSpPr>
              <a:spLocks/>
            </p:cNvSpPr>
            <p:nvPr/>
          </p:nvSpPr>
          <p:spPr bwMode="auto">
            <a:xfrm>
              <a:off x="3778" y="1497"/>
              <a:ext cx="161" cy="158"/>
            </a:xfrm>
            <a:custGeom>
              <a:avLst/>
              <a:gdLst>
                <a:gd name="T0" fmla="*/ 3907 w 4097"/>
                <a:gd name="T1" fmla="*/ 3026 h 4012"/>
                <a:gd name="T2" fmla="*/ 3907 w 4097"/>
                <a:gd name="T3" fmla="*/ 3026 h 4012"/>
                <a:gd name="T4" fmla="*/ 3862 w 4097"/>
                <a:gd name="T5" fmla="*/ 3759 h 4012"/>
                <a:gd name="T6" fmla="*/ 3131 w 4097"/>
                <a:gd name="T7" fmla="*/ 3829 h 4012"/>
                <a:gd name="T8" fmla="*/ 189 w 4097"/>
                <a:gd name="T9" fmla="*/ 986 h 4012"/>
                <a:gd name="T10" fmla="*/ 235 w 4097"/>
                <a:gd name="T11" fmla="*/ 253 h 4012"/>
                <a:gd name="T12" fmla="*/ 965 w 4097"/>
                <a:gd name="T13" fmla="*/ 183 h 4012"/>
                <a:gd name="T14" fmla="*/ 3907 w 4097"/>
                <a:gd name="T15" fmla="*/ 3026 h 4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7" h="4012">
                  <a:moveTo>
                    <a:pt x="3907" y="3026"/>
                  </a:moveTo>
                  <a:lnTo>
                    <a:pt x="3907" y="3026"/>
                  </a:lnTo>
                  <a:cubicBezTo>
                    <a:pt x="4097" y="3209"/>
                    <a:pt x="4076" y="3537"/>
                    <a:pt x="3862" y="3759"/>
                  </a:cubicBezTo>
                  <a:cubicBezTo>
                    <a:pt x="3648" y="3980"/>
                    <a:pt x="3321" y="4012"/>
                    <a:pt x="3131" y="3829"/>
                  </a:cubicBezTo>
                  <a:lnTo>
                    <a:pt x="189" y="986"/>
                  </a:lnTo>
                  <a:cubicBezTo>
                    <a:pt x="0" y="803"/>
                    <a:pt x="20" y="475"/>
                    <a:pt x="235" y="253"/>
                  </a:cubicBezTo>
                  <a:cubicBezTo>
                    <a:pt x="449" y="31"/>
                    <a:pt x="776" y="0"/>
                    <a:pt x="965" y="183"/>
                  </a:cubicBezTo>
                  <a:lnTo>
                    <a:pt x="3907" y="3026"/>
                  </a:ln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3" name="Freeform 10">
              <a:extLst>
                <a:ext uri="{FF2B5EF4-FFF2-40B4-BE49-F238E27FC236}">
                  <a16:creationId xmlns:a16="http://schemas.microsoft.com/office/drawing/2014/main" id="{DE2D4910-72E5-4B54-BF43-26C13C166A36}"/>
                </a:ext>
              </a:extLst>
            </p:cNvPr>
            <p:cNvSpPr>
              <a:spLocks/>
            </p:cNvSpPr>
            <p:nvPr/>
          </p:nvSpPr>
          <p:spPr bwMode="auto">
            <a:xfrm>
              <a:off x="3801" y="1237"/>
              <a:ext cx="23" cy="55"/>
            </a:xfrm>
            <a:custGeom>
              <a:avLst/>
              <a:gdLst>
                <a:gd name="T0" fmla="*/ 584 w 584"/>
                <a:gd name="T1" fmla="*/ 1414 h 1414"/>
                <a:gd name="T2" fmla="*/ 584 w 584"/>
                <a:gd name="T3" fmla="*/ 1414 h 1414"/>
                <a:gd name="T4" fmla="*/ 0 w 584"/>
                <a:gd name="T5" fmla="*/ 1414 h 1414"/>
                <a:gd name="T6" fmla="*/ 0 w 584"/>
                <a:gd name="T7" fmla="*/ 0 h 1414"/>
                <a:gd name="T8" fmla="*/ 584 w 584"/>
                <a:gd name="T9" fmla="*/ 0 h 1414"/>
                <a:gd name="T10" fmla="*/ 584 w 584"/>
                <a:gd name="T11" fmla="*/ 1414 h 1414"/>
              </a:gdLst>
              <a:ahLst/>
              <a:cxnLst>
                <a:cxn ang="0">
                  <a:pos x="T0" y="T1"/>
                </a:cxn>
                <a:cxn ang="0">
                  <a:pos x="T2" y="T3"/>
                </a:cxn>
                <a:cxn ang="0">
                  <a:pos x="T4" y="T5"/>
                </a:cxn>
                <a:cxn ang="0">
                  <a:pos x="T6" y="T7"/>
                </a:cxn>
                <a:cxn ang="0">
                  <a:pos x="T8" y="T9"/>
                </a:cxn>
                <a:cxn ang="0">
                  <a:pos x="T10" y="T11"/>
                </a:cxn>
              </a:cxnLst>
              <a:rect l="0" t="0" r="r" b="b"/>
              <a:pathLst>
                <a:path w="584" h="1414">
                  <a:moveTo>
                    <a:pt x="584" y="1414"/>
                  </a:moveTo>
                  <a:lnTo>
                    <a:pt x="584" y="1414"/>
                  </a:lnTo>
                  <a:lnTo>
                    <a:pt x="0" y="1414"/>
                  </a:lnTo>
                  <a:lnTo>
                    <a:pt x="0" y="0"/>
                  </a:lnTo>
                  <a:lnTo>
                    <a:pt x="584" y="0"/>
                  </a:lnTo>
                  <a:lnTo>
                    <a:pt x="584" y="1414"/>
                  </a:lnTo>
                  <a:close/>
                </a:path>
              </a:pathLst>
            </a:custGeom>
            <a:solidFill>
              <a:srgbClr val="FEFEFE"/>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4" name="Freeform 11">
              <a:extLst>
                <a:ext uri="{FF2B5EF4-FFF2-40B4-BE49-F238E27FC236}">
                  <a16:creationId xmlns:a16="http://schemas.microsoft.com/office/drawing/2014/main" id="{B4E0E33F-CCE7-401D-8F11-99F7843D8D0B}"/>
                </a:ext>
              </a:extLst>
            </p:cNvPr>
            <p:cNvSpPr>
              <a:spLocks/>
            </p:cNvSpPr>
            <p:nvPr/>
          </p:nvSpPr>
          <p:spPr bwMode="auto">
            <a:xfrm>
              <a:off x="3548" y="1507"/>
              <a:ext cx="55" cy="23"/>
            </a:xfrm>
            <a:custGeom>
              <a:avLst/>
              <a:gdLst>
                <a:gd name="T0" fmla="*/ 0 w 1415"/>
                <a:gd name="T1" fmla="*/ 585 h 585"/>
                <a:gd name="T2" fmla="*/ 0 w 1415"/>
                <a:gd name="T3" fmla="*/ 585 h 585"/>
                <a:gd name="T4" fmla="*/ 1415 w 1415"/>
                <a:gd name="T5" fmla="*/ 585 h 585"/>
                <a:gd name="T6" fmla="*/ 1415 w 1415"/>
                <a:gd name="T7" fmla="*/ 0 h 585"/>
                <a:gd name="T8" fmla="*/ 0 w 1415"/>
                <a:gd name="T9" fmla="*/ 0 h 585"/>
                <a:gd name="T10" fmla="*/ 0 w 1415"/>
                <a:gd name="T11" fmla="*/ 585 h 585"/>
              </a:gdLst>
              <a:ahLst/>
              <a:cxnLst>
                <a:cxn ang="0">
                  <a:pos x="T0" y="T1"/>
                </a:cxn>
                <a:cxn ang="0">
                  <a:pos x="T2" y="T3"/>
                </a:cxn>
                <a:cxn ang="0">
                  <a:pos x="T4" y="T5"/>
                </a:cxn>
                <a:cxn ang="0">
                  <a:pos x="T6" y="T7"/>
                </a:cxn>
                <a:cxn ang="0">
                  <a:pos x="T8" y="T9"/>
                </a:cxn>
                <a:cxn ang="0">
                  <a:pos x="T10" y="T11"/>
                </a:cxn>
              </a:cxnLst>
              <a:rect l="0" t="0" r="r" b="b"/>
              <a:pathLst>
                <a:path w="1415" h="585">
                  <a:moveTo>
                    <a:pt x="0" y="585"/>
                  </a:moveTo>
                  <a:lnTo>
                    <a:pt x="0" y="585"/>
                  </a:lnTo>
                  <a:lnTo>
                    <a:pt x="1415" y="585"/>
                  </a:lnTo>
                  <a:lnTo>
                    <a:pt x="1415" y="0"/>
                  </a:lnTo>
                  <a:lnTo>
                    <a:pt x="0" y="0"/>
                  </a:lnTo>
                  <a:lnTo>
                    <a:pt x="0" y="585"/>
                  </a:lnTo>
                  <a:close/>
                </a:path>
              </a:pathLst>
            </a:custGeom>
            <a:solidFill>
              <a:srgbClr val="FEFEFE"/>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5" name="Freeform 12">
              <a:extLst>
                <a:ext uri="{FF2B5EF4-FFF2-40B4-BE49-F238E27FC236}">
                  <a16:creationId xmlns:a16="http://schemas.microsoft.com/office/drawing/2014/main" id="{06EF14C7-2DBF-40BC-938F-6EC6FD9E3B94}"/>
                </a:ext>
              </a:extLst>
            </p:cNvPr>
            <p:cNvSpPr>
              <a:spLocks/>
            </p:cNvSpPr>
            <p:nvPr/>
          </p:nvSpPr>
          <p:spPr bwMode="auto">
            <a:xfrm>
              <a:off x="4029" y="1507"/>
              <a:ext cx="55" cy="23"/>
            </a:xfrm>
            <a:custGeom>
              <a:avLst/>
              <a:gdLst>
                <a:gd name="T0" fmla="*/ 0 w 1414"/>
                <a:gd name="T1" fmla="*/ 585 h 585"/>
                <a:gd name="T2" fmla="*/ 0 w 1414"/>
                <a:gd name="T3" fmla="*/ 585 h 585"/>
                <a:gd name="T4" fmla="*/ 1414 w 1414"/>
                <a:gd name="T5" fmla="*/ 585 h 585"/>
                <a:gd name="T6" fmla="*/ 1414 w 1414"/>
                <a:gd name="T7" fmla="*/ 0 h 585"/>
                <a:gd name="T8" fmla="*/ 0 w 1414"/>
                <a:gd name="T9" fmla="*/ 0 h 585"/>
                <a:gd name="T10" fmla="*/ 0 w 1414"/>
                <a:gd name="T11" fmla="*/ 585 h 585"/>
              </a:gdLst>
              <a:ahLst/>
              <a:cxnLst>
                <a:cxn ang="0">
                  <a:pos x="T0" y="T1"/>
                </a:cxn>
                <a:cxn ang="0">
                  <a:pos x="T2" y="T3"/>
                </a:cxn>
                <a:cxn ang="0">
                  <a:pos x="T4" y="T5"/>
                </a:cxn>
                <a:cxn ang="0">
                  <a:pos x="T6" y="T7"/>
                </a:cxn>
                <a:cxn ang="0">
                  <a:pos x="T8" y="T9"/>
                </a:cxn>
                <a:cxn ang="0">
                  <a:pos x="T10" y="T11"/>
                </a:cxn>
              </a:cxnLst>
              <a:rect l="0" t="0" r="r" b="b"/>
              <a:pathLst>
                <a:path w="1414" h="585">
                  <a:moveTo>
                    <a:pt x="0" y="585"/>
                  </a:moveTo>
                  <a:lnTo>
                    <a:pt x="0" y="585"/>
                  </a:lnTo>
                  <a:lnTo>
                    <a:pt x="1414" y="585"/>
                  </a:lnTo>
                  <a:lnTo>
                    <a:pt x="1414" y="0"/>
                  </a:lnTo>
                  <a:lnTo>
                    <a:pt x="0" y="0"/>
                  </a:lnTo>
                  <a:lnTo>
                    <a:pt x="0" y="585"/>
                  </a:lnTo>
                  <a:close/>
                </a:path>
              </a:pathLst>
            </a:custGeom>
            <a:solidFill>
              <a:srgbClr val="FEFEFE"/>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6" name="Freeform 13">
              <a:extLst>
                <a:ext uri="{FF2B5EF4-FFF2-40B4-BE49-F238E27FC236}">
                  <a16:creationId xmlns:a16="http://schemas.microsoft.com/office/drawing/2014/main" id="{6BB0983D-F6B1-462F-936E-E32004E99CF7}"/>
                </a:ext>
              </a:extLst>
            </p:cNvPr>
            <p:cNvSpPr>
              <a:spLocks/>
            </p:cNvSpPr>
            <p:nvPr/>
          </p:nvSpPr>
          <p:spPr bwMode="auto">
            <a:xfrm>
              <a:off x="3799" y="1726"/>
              <a:ext cx="23" cy="55"/>
            </a:xfrm>
            <a:custGeom>
              <a:avLst/>
              <a:gdLst>
                <a:gd name="T0" fmla="*/ 584 w 584"/>
                <a:gd name="T1" fmla="*/ 1415 h 1415"/>
                <a:gd name="T2" fmla="*/ 584 w 584"/>
                <a:gd name="T3" fmla="*/ 1415 h 1415"/>
                <a:gd name="T4" fmla="*/ 0 w 584"/>
                <a:gd name="T5" fmla="*/ 1415 h 1415"/>
                <a:gd name="T6" fmla="*/ 0 w 584"/>
                <a:gd name="T7" fmla="*/ 0 h 1415"/>
                <a:gd name="T8" fmla="*/ 584 w 584"/>
                <a:gd name="T9" fmla="*/ 0 h 1415"/>
                <a:gd name="T10" fmla="*/ 584 w 584"/>
                <a:gd name="T11" fmla="*/ 1415 h 1415"/>
              </a:gdLst>
              <a:ahLst/>
              <a:cxnLst>
                <a:cxn ang="0">
                  <a:pos x="T0" y="T1"/>
                </a:cxn>
                <a:cxn ang="0">
                  <a:pos x="T2" y="T3"/>
                </a:cxn>
                <a:cxn ang="0">
                  <a:pos x="T4" y="T5"/>
                </a:cxn>
                <a:cxn ang="0">
                  <a:pos x="T6" y="T7"/>
                </a:cxn>
                <a:cxn ang="0">
                  <a:pos x="T8" y="T9"/>
                </a:cxn>
                <a:cxn ang="0">
                  <a:pos x="T10" y="T11"/>
                </a:cxn>
              </a:cxnLst>
              <a:rect l="0" t="0" r="r" b="b"/>
              <a:pathLst>
                <a:path w="584" h="1415">
                  <a:moveTo>
                    <a:pt x="584" y="1415"/>
                  </a:moveTo>
                  <a:lnTo>
                    <a:pt x="584" y="1415"/>
                  </a:lnTo>
                  <a:lnTo>
                    <a:pt x="0" y="1415"/>
                  </a:lnTo>
                  <a:lnTo>
                    <a:pt x="0" y="0"/>
                  </a:lnTo>
                  <a:lnTo>
                    <a:pt x="584" y="0"/>
                  </a:lnTo>
                  <a:lnTo>
                    <a:pt x="584" y="1415"/>
                  </a:lnTo>
                  <a:close/>
                </a:path>
              </a:pathLst>
            </a:custGeom>
            <a:solidFill>
              <a:srgbClr val="FEFEFE"/>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7" name="Freeform 14">
              <a:extLst>
                <a:ext uri="{FF2B5EF4-FFF2-40B4-BE49-F238E27FC236}">
                  <a16:creationId xmlns:a16="http://schemas.microsoft.com/office/drawing/2014/main" id="{4AD6BAB6-5EEE-4342-BF27-299B51AF8A61}"/>
                </a:ext>
              </a:extLst>
            </p:cNvPr>
            <p:cNvSpPr>
              <a:spLocks/>
            </p:cNvSpPr>
            <p:nvPr/>
          </p:nvSpPr>
          <p:spPr bwMode="auto">
            <a:xfrm>
              <a:off x="3576" y="1798"/>
              <a:ext cx="153" cy="116"/>
            </a:xfrm>
            <a:custGeom>
              <a:avLst/>
              <a:gdLst>
                <a:gd name="T0" fmla="*/ 2289 w 3898"/>
                <a:gd name="T1" fmla="*/ 2971 h 2971"/>
                <a:gd name="T2" fmla="*/ 2289 w 3898"/>
                <a:gd name="T3" fmla="*/ 2971 h 2971"/>
                <a:gd name="T4" fmla="*/ 3898 w 3898"/>
                <a:gd name="T5" fmla="*/ 1135 h 2971"/>
                <a:gd name="T6" fmla="*/ 2603 w 3898"/>
                <a:gd name="T7" fmla="*/ 0 h 2971"/>
                <a:gd name="T8" fmla="*/ 0 w 3898"/>
                <a:gd name="T9" fmla="*/ 2971 h 2971"/>
                <a:gd name="T10" fmla="*/ 2289 w 3898"/>
                <a:gd name="T11" fmla="*/ 2971 h 2971"/>
              </a:gdLst>
              <a:ahLst/>
              <a:cxnLst>
                <a:cxn ang="0">
                  <a:pos x="T0" y="T1"/>
                </a:cxn>
                <a:cxn ang="0">
                  <a:pos x="T2" y="T3"/>
                </a:cxn>
                <a:cxn ang="0">
                  <a:pos x="T4" y="T5"/>
                </a:cxn>
                <a:cxn ang="0">
                  <a:pos x="T6" y="T7"/>
                </a:cxn>
                <a:cxn ang="0">
                  <a:pos x="T8" y="T9"/>
                </a:cxn>
                <a:cxn ang="0">
                  <a:pos x="T10" y="T11"/>
                </a:cxn>
              </a:cxnLst>
              <a:rect l="0" t="0" r="r" b="b"/>
              <a:pathLst>
                <a:path w="3898" h="2971">
                  <a:moveTo>
                    <a:pt x="2289" y="2971"/>
                  </a:moveTo>
                  <a:lnTo>
                    <a:pt x="2289" y="2971"/>
                  </a:lnTo>
                  <a:lnTo>
                    <a:pt x="3898" y="1135"/>
                  </a:lnTo>
                  <a:lnTo>
                    <a:pt x="2603" y="0"/>
                  </a:lnTo>
                  <a:lnTo>
                    <a:pt x="0" y="2971"/>
                  </a:lnTo>
                  <a:lnTo>
                    <a:pt x="2289" y="2971"/>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8" name="Freeform 15">
              <a:extLst>
                <a:ext uri="{FF2B5EF4-FFF2-40B4-BE49-F238E27FC236}">
                  <a16:creationId xmlns:a16="http://schemas.microsoft.com/office/drawing/2014/main" id="{F518990C-CCEA-42FE-B5A6-28234C115E0A}"/>
                </a:ext>
              </a:extLst>
            </p:cNvPr>
            <p:cNvSpPr>
              <a:spLocks/>
            </p:cNvSpPr>
            <p:nvPr/>
          </p:nvSpPr>
          <p:spPr bwMode="auto">
            <a:xfrm>
              <a:off x="3888" y="1798"/>
              <a:ext cx="153" cy="116"/>
            </a:xfrm>
            <a:custGeom>
              <a:avLst/>
              <a:gdLst>
                <a:gd name="T0" fmla="*/ 1608 w 3897"/>
                <a:gd name="T1" fmla="*/ 2971 h 2971"/>
                <a:gd name="T2" fmla="*/ 1608 w 3897"/>
                <a:gd name="T3" fmla="*/ 2971 h 2971"/>
                <a:gd name="T4" fmla="*/ 0 w 3897"/>
                <a:gd name="T5" fmla="*/ 1135 h 2971"/>
                <a:gd name="T6" fmla="*/ 1295 w 3897"/>
                <a:gd name="T7" fmla="*/ 0 h 2971"/>
                <a:gd name="T8" fmla="*/ 3897 w 3897"/>
                <a:gd name="T9" fmla="*/ 2971 h 2971"/>
                <a:gd name="T10" fmla="*/ 1608 w 3897"/>
                <a:gd name="T11" fmla="*/ 2971 h 2971"/>
              </a:gdLst>
              <a:ahLst/>
              <a:cxnLst>
                <a:cxn ang="0">
                  <a:pos x="T0" y="T1"/>
                </a:cxn>
                <a:cxn ang="0">
                  <a:pos x="T2" y="T3"/>
                </a:cxn>
                <a:cxn ang="0">
                  <a:pos x="T4" y="T5"/>
                </a:cxn>
                <a:cxn ang="0">
                  <a:pos x="T6" y="T7"/>
                </a:cxn>
                <a:cxn ang="0">
                  <a:pos x="T8" y="T9"/>
                </a:cxn>
                <a:cxn ang="0">
                  <a:pos x="T10" y="T11"/>
                </a:cxn>
              </a:cxnLst>
              <a:rect l="0" t="0" r="r" b="b"/>
              <a:pathLst>
                <a:path w="3897" h="2971">
                  <a:moveTo>
                    <a:pt x="1608" y="2971"/>
                  </a:moveTo>
                  <a:lnTo>
                    <a:pt x="1608" y="2971"/>
                  </a:lnTo>
                  <a:lnTo>
                    <a:pt x="0" y="1135"/>
                  </a:lnTo>
                  <a:lnTo>
                    <a:pt x="1295" y="0"/>
                  </a:lnTo>
                  <a:lnTo>
                    <a:pt x="3897" y="2971"/>
                  </a:lnTo>
                  <a:lnTo>
                    <a:pt x="1608" y="2971"/>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spTree>
    <p:extLst>
      <p:ext uri="{BB962C8B-B14F-4D97-AF65-F5344CB8AC3E}">
        <p14:creationId xmlns:p14="http://schemas.microsoft.com/office/powerpoint/2010/main" val="342947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778762" y="1459353"/>
            <a:ext cx="6993693"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Rotas: hours and rest</a:t>
            </a:r>
            <a:endParaRPr sz="4791" dirty="0">
              <a:latin typeface="+mn-lt"/>
              <a:cs typeface="Arial"/>
            </a:endParaRPr>
          </a:p>
        </p:txBody>
      </p:sp>
      <p:sp>
        <p:nvSpPr>
          <p:cNvPr id="5" name="object 4">
            <a:extLst>
              <a:ext uri="{FF2B5EF4-FFF2-40B4-BE49-F238E27FC236}">
                <a16:creationId xmlns:a16="http://schemas.microsoft.com/office/drawing/2014/main" id="{7A0E058D-ACB1-42DC-BDCB-15F54166D3E9}"/>
              </a:ext>
            </a:extLst>
          </p:cNvPr>
          <p:cNvSpPr txBox="1"/>
          <p:nvPr/>
        </p:nvSpPr>
        <p:spPr>
          <a:xfrm>
            <a:off x="695783" y="2324281"/>
            <a:ext cx="7159650" cy="1139500"/>
          </a:xfrm>
          <a:prstGeom prst="rect">
            <a:avLst/>
          </a:prstGeom>
        </p:spPr>
        <p:txBody>
          <a:bodyPr vert="horz" wrap="square" lIns="0" tIns="8086" rIns="0" bIns="0" rtlCol="0">
            <a:spAutoFit/>
          </a:bodyPr>
          <a:lstStyle/>
          <a:p>
            <a:pPr marL="354259" indent="-346558">
              <a:spcBef>
                <a:spcPts val="64"/>
              </a:spcBef>
              <a:buFont typeface="Wingdings" panose="05000000000000000000" pitchFamily="2" charset="2"/>
              <a:buChar char="q"/>
            </a:pPr>
            <a:r>
              <a:rPr lang="en-GB" sz="2395" i="1" spc="-21" dirty="0">
                <a:solidFill>
                  <a:srgbClr val="12326E"/>
                </a:solidFill>
                <a:cs typeface="Arial"/>
              </a:rPr>
              <a:t>BMA renegotiated better terms in 2018</a:t>
            </a:r>
          </a:p>
          <a:p>
            <a:pPr marL="354259" indent="-346558">
              <a:spcBef>
                <a:spcPts val="64"/>
              </a:spcBef>
              <a:buFont typeface="Wingdings" panose="05000000000000000000" pitchFamily="2" charset="2"/>
              <a:buChar char="q"/>
            </a:pPr>
            <a:r>
              <a:rPr lang="en-GB" sz="2395" spc="-21" dirty="0">
                <a:solidFill>
                  <a:srgbClr val="12326E"/>
                </a:solidFill>
                <a:cs typeface="Arial"/>
              </a:rPr>
              <a:t>No more than 48 hours of work per week on average</a:t>
            </a:r>
          </a:p>
          <a:p>
            <a:pPr marL="354259" indent="-346558">
              <a:spcBef>
                <a:spcPts val="64"/>
              </a:spcBef>
              <a:buFont typeface="Wingdings" panose="05000000000000000000" pitchFamily="2" charset="2"/>
              <a:buChar char="q"/>
            </a:pPr>
            <a:r>
              <a:rPr lang="en-GB" sz="2395" spc="-21" dirty="0">
                <a:solidFill>
                  <a:srgbClr val="12326E"/>
                </a:solidFill>
                <a:cs typeface="Arial"/>
              </a:rPr>
              <a:t>No more than 72 hours in any 168 hours</a:t>
            </a:r>
          </a:p>
        </p:txBody>
      </p:sp>
      <p:grpSp>
        <p:nvGrpSpPr>
          <p:cNvPr id="45" name="Group 44">
            <a:extLst>
              <a:ext uri="{FF2B5EF4-FFF2-40B4-BE49-F238E27FC236}">
                <a16:creationId xmlns:a16="http://schemas.microsoft.com/office/drawing/2014/main" id="{E0AC8F70-8E3F-4927-88D5-0C79F54E5C05}"/>
              </a:ext>
            </a:extLst>
          </p:cNvPr>
          <p:cNvGrpSpPr/>
          <p:nvPr/>
        </p:nvGrpSpPr>
        <p:grpSpPr>
          <a:xfrm>
            <a:off x="5138613" y="3994001"/>
            <a:ext cx="1465673" cy="1464097"/>
            <a:chOff x="4858191" y="1987717"/>
            <a:chExt cx="1476375" cy="1474788"/>
          </a:xfrm>
        </p:grpSpPr>
        <p:sp>
          <p:nvSpPr>
            <p:cNvPr id="46" name="Freeform 35">
              <a:extLst>
                <a:ext uri="{FF2B5EF4-FFF2-40B4-BE49-F238E27FC236}">
                  <a16:creationId xmlns:a16="http://schemas.microsoft.com/office/drawing/2014/main" id="{BF885856-967A-4F6C-8B7D-3C0D3F13A99B}"/>
                </a:ext>
              </a:extLst>
            </p:cNvPr>
            <p:cNvSpPr>
              <a:spLocks/>
            </p:cNvSpPr>
            <p:nvPr/>
          </p:nvSpPr>
          <p:spPr bwMode="auto">
            <a:xfrm>
              <a:off x="5570979" y="2373480"/>
              <a:ext cx="50800" cy="233363"/>
            </a:xfrm>
            <a:custGeom>
              <a:avLst/>
              <a:gdLst>
                <a:gd name="T0" fmla="*/ 114 w 114"/>
                <a:gd name="T1" fmla="*/ 511 h 511"/>
                <a:gd name="T2" fmla="*/ 114 w 114"/>
                <a:gd name="T3" fmla="*/ 511 h 511"/>
                <a:gd name="T4" fmla="*/ 114 w 114"/>
                <a:gd name="T5" fmla="*/ 57 h 511"/>
                <a:gd name="T6" fmla="*/ 57 w 114"/>
                <a:gd name="T7" fmla="*/ 0 h 511"/>
                <a:gd name="T8" fmla="*/ 0 w 114"/>
                <a:gd name="T9" fmla="*/ 57 h 511"/>
                <a:gd name="T10" fmla="*/ 0 w 114"/>
                <a:gd name="T11" fmla="*/ 511 h 511"/>
                <a:gd name="T12" fmla="*/ 57 w 114"/>
                <a:gd name="T13" fmla="*/ 506 h 511"/>
                <a:gd name="T14" fmla="*/ 114 w 114"/>
                <a:gd name="T15" fmla="*/ 511 h 5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11">
                  <a:moveTo>
                    <a:pt x="114" y="511"/>
                  </a:moveTo>
                  <a:lnTo>
                    <a:pt x="114" y="511"/>
                  </a:lnTo>
                  <a:lnTo>
                    <a:pt x="114" y="57"/>
                  </a:lnTo>
                  <a:cubicBezTo>
                    <a:pt x="114" y="25"/>
                    <a:pt x="89" y="0"/>
                    <a:pt x="57" y="0"/>
                  </a:cubicBezTo>
                  <a:cubicBezTo>
                    <a:pt x="26" y="0"/>
                    <a:pt x="0" y="25"/>
                    <a:pt x="0" y="57"/>
                  </a:cubicBezTo>
                  <a:lnTo>
                    <a:pt x="0" y="511"/>
                  </a:lnTo>
                  <a:cubicBezTo>
                    <a:pt x="19" y="508"/>
                    <a:pt x="38" y="506"/>
                    <a:pt x="57" y="506"/>
                  </a:cubicBezTo>
                  <a:cubicBezTo>
                    <a:pt x="77" y="506"/>
                    <a:pt x="96" y="508"/>
                    <a:pt x="114" y="511"/>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7" name="Freeform 36">
              <a:extLst>
                <a:ext uri="{FF2B5EF4-FFF2-40B4-BE49-F238E27FC236}">
                  <a16:creationId xmlns:a16="http://schemas.microsoft.com/office/drawing/2014/main" id="{A7D44D27-379D-40EC-B703-E8BE620D09AA}"/>
                </a:ext>
              </a:extLst>
            </p:cNvPr>
            <p:cNvSpPr>
              <a:spLocks/>
            </p:cNvSpPr>
            <p:nvPr/>
          </p:nvSpPr>
          <p:spPr bwMode="auto">
            <a:xfrm>
              <a:off x="5315392" y="2702093"/>
              <a:ext cx="160338" cy="52388"/>
            </a:xfrm>
            <a:custGeom>
              <a:avLst/>
              <a:gdLst>
                <a:gd name="T0" fmla="*/ 42 w 348"/>
                <a:gd name="T1" fmla="*/ 0 h 114"/>
                <a:gd name="T2" fmla="*/ 42 w 348"/>
                <a:gd name="T3" fmla="*/ 0 h 114"/>
                <a:gd name="T4" fmla="*/ 0 w 348"/>
                <a:gd name="T5" fmla="*/ 57 h 114"/>
                <a:gd name="T6" fmla="*/ 42 w 348"/>
                <a:gd name="T7" fmla="*/ 114 h 114"/>
                <a:gd name="T8" fmla="*/ 348 w 348"/>
                <a:gd name="T9" fmla="*/ 114 h 114"/>
                <a:gd name="T10" fmla="*/ 343 w 348"/>
                <a:gd name="T11" fmla="*/ 57 h 114"/>
                <a:gd name="T12" fmla="*/ 348 w 348"/>
                <a:gd name="T13" fmla="*/ 0 h 114"/>
                <a:gd name="T14" fmla="*/ 42 w 348"/>
                <a:gd name="T15" fmla="*/ 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114">
                  <a:moveTo>
                    <a:pt x="42" y="0"/>
                  </a:moveTo>
                  <a:lnTo>
                    <a:pt x="42" y="0"/>
                  </a:lnTo>
                  <a:cubicBezTo>
                    <a:pt x="19" y="0"/>
                    <a:pt x="0" y="26"/>
                    <a:pt x="0" y="57"/>
                  </a:cubicBezTo>
                  <a:cubicBezTo>
                    <a:pt x="0" y="89"/>
                    <a:pt x="19" y="114"/>
                    <a:pt x="42" y="114"/>
                  </a:cubicBezTo>
                  <a:lnTo>
                    <a:pt x="348" y="114"/>
                  </a:lnTo>
                  <a:cubicBezTo>
                    <a:pt x="345" y="96"/>
                    <a:pt x="343" y="77"/>
                    <a:pt x="343" y="57"/>
                  </a:cubicBezTo>
                  <a:cubicBezTo>
                    <a:pt x="343" y="38"/>
                    <a:pt x="345" y="19"/>
                    <a:pt x="348" y="0"/>
                  </a:cubicBezTo>
                  <a:lnTo>
                    <a:pt x="42" y="0"/>
                  </a:ln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8" name="Freeform 37">
              <a:extLst>
                <a:ext uri="{FF2B5EF4-FFF2-40B4-BE49-F238E27FC236}">
                  <a16:creationId xmlns:a16="http://schemas.microsoft.com/office/drawing/2014/main" id="{8358E780-6AA2-4FF2-B26A-EC551CC63694}"/>
                </a:ext>
              </a:extLst>
            </p:cNvPr>
            <p:cNvSpPr>
              <a:spLocks/>
            </p:cNvSpPr>
            <p:nvPr/>
          </p:nvSpPr>
          <p:spPr bwMode="auto">
            <a:xfrm>
              <a:off x="5518592" y="2649705"/>
              <a:ext cx="155575" cy="157163"/>
            </a:xfrm>
            <a:custGeom>
              <a:avLst/>
              <a:gdLst>
                <a:gd name="T0" fmla="*/ 171 w 342"/>
                <a:gd name="T1" fmla="*/ 0 h 342"/>
                <a:gd name="T2" fmla="*/ 171 w 342"/>
                <a:gd name="T3" fmla="*/ 0 h 342"/>
                <a:gd name="T4" fmla="*/ 0 w 342"/>
                <a:gd name="T5" fmla="*/ 171 h 342"/>
                <a:gd name="T6" fmla="*/ 171 w 342"/>
                <a:gd name="T7" fmla="*/ 342 h 342"/>
                <a:gd name="T8" fmla="*/ 342 w 342"/>
                <a:gd name="T9" fmla="*/ 171 h 342"/>
                <a:gd name="T10" fmla="*/ 171 w 342"/>
                <a:gd name="T11" fmla="*/ 0 h 342"/>
              </a:gdLst>
              <a:ahLst/>
              <a:cxnLst>
                <a:cxn ang="0">
                  <a:pos x="T0" y="T1"/>
                </a:cxn>
                <a:cxn ang="0">
                  <a:pos x="T2" y="T3"/>
                </a:cxn>
                <a:cxn ang="0">
                  <a:pos x="T4" y="T5"/>
                </a:cxn>
                <a:cxn ang="0">
                  <a:pos x="T6" y="T7"/>
                </a:cxn>
                <a:cxn ang="0">
                  <a:pos x="T8" y="T9"/>
                </a:cxn>
                <a:cxn ang="0">
                  <a:pos x="T10" y="T11"/>
                </a:cxn>
              </a:cxnLst>
              <a:rect l="0" t="0" r="r" b="b"/>
              <a:pathLst>
                <a:path w="342" h="342">
                  <a:moveTo>
                    <a:pt x="171" y="0"/>
                  </a:moveTo>
                  <a:lnTo>
                    <a:pt x="171" y="0"/>
                  </a:lnTo>
                  <a:cubicBezTo>
                    <a:pt x="77" y="0"/>
                    <a:pt x="0" y="77"/>
                    <a:pt x="0" y="171"/>
                  </a:cubicBezTo>
                  <a:cubicBezTo>
                    <a:pt x="0" y="265"/>
                    <a:pt x="77" y="342"/>
                    <a:pt x="171" y="342"/>
                  </a:cubicBezTo>
                  <a:cubicBezTo>
                    <a:pt x="265" y="342"/>
                    <a:pt x="342" y="265"/>
                    <a:pt x="342" y="171"/>
                  </a:cubicBezTo>
                  <a:cubicBezTo>
                    <a:pt x="342" y="77"/>
                    <a:pt x="265" y="0"/>
                    <a:pt x="171" y="0"/>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9" name="Freeform 38">
              <a:extLst>
                <a:ext uri="{FF2B5EF4-FFF2-40B4-BE49-F238E27FC236}">
                  <a16:creationId xmlns:a16="http://schemas.microsoft.com/office/drawing/2014/main" id="{1FF6725C-726E-4CE9-BC84-52DEA171BEA1}"/>
                </a:ext>
              </a:extLst>
            </p:cNvPr>
            <p:cNvSpPr>
              <a:spLocks noEditPoints="1"/>
            </p:cNvSpPr>
            <p:nvPr/>
          </p:nvSpPr>
          <p:spPr bwMode="auto">
            <a:xfrm>
              <a:off x="4858191" y="1987717"/>
              <a:ext cx="1476375" cy="1474788"/>
            </a:xfrm>
            <a:custGeom>
              <a:avLst/>
              <a:gdLst>
                <a:gd name="T0" fmla="*/ 0 w 3216"/>
                <a:gd name="T1" fmla="*/ 1608 h 3216"/>
                <a:gd name="T2" fmla="*/ 1608 w 3216"/>
                <a:gd name="T3" fmla="*/ 0 h 3216"/>
                <a:gd name="T4" fmla="*/ 2813 w 3216"/>
                <a:gd name="T5" fmla="*/ 2202 h 3216"/>
                <a:gd name="T6" fmla="*/ 2726 w 3216"/>
                <a:gd name="T7" fmla="*/ 2229 h 3216"/>
                <a:gd name="T8" fmla="*/ 2626 w 3216"/>
                <a:gd name="T9" fmla="*/ 2221 h 3216"/>
                <a:gd name="T10" fmla="*/ 2725 w 3216"/>
                <a:gd name="T11" fmla="*/ 2354 h 3216"/>
                <a:gd name="T12" fmla="*/ 2306 w 3216"/>
                <a:gd name="T13" fmla="*/ 2734 h 3216"/>
                <a:gd name="T14" fmla="*/ 2220 w 3216"/>
                <a:gd name="T15" fmla="*/ 2626 h 3216"/>
                <a:gd name="T16" fmla="*/ 2229 w 3216"/>
                <a:gd name="T17" fmla="*/ 2726 h 3216"/>
                <a:gd name="T18" fmla="*/ 1696 w 3216"/>
                <a:gd name="T19" fmla="*/ 2948 h 3216"/>
                <a:gd name="T20" fmla="*/ 1630 w 3216"/>
                <a:gd name="T21" fmla="*/ 2886 h 3216"/>
                <a:gd name="T22" fmla="*/ 1586 w 3216"/>
                <a:gd name="T23" fmla="*/ 2668 h 3216"/>
                <a:gd name="T24" fmla="*/ 1524 w 3216"/>
                <a:gd name="T25" fmla="*/ 2949 h 3216"/>
                <a:gd name="T26" fmla="*/ 982 w 3216"/>
                <a:gd name="T27" fmla="*/ 2775 h 3216"/>
                <a:gd name="T28" fmla="*/ 1017 w 3216"/>
                <a:gd name="T29" fmla="*/ 2632 h 3216"/>
                <a:gd name="T30" fmla="*/ 950 w 3216"/>
                <a:gd name="T31" fmla="*/ 2705 h 3216"/>
                <a:gd name="T32" fmla="*/ 862 w 3216"/>
                <a:gd name="T33" fmla="*/ 2725 h 3216"/>
                <a:gd name="T34" fmla="*/ 512 w 3216"/>
                <a:gd name="T35" fmla="*/ 2266 h 3216"/>
                <a:gd name="T36" fmla="*/ 569 w 3216"/>
                <a:gd name="T37" fmla="*/ 2183 h 3216"/>
                <a:gd name="T38" fmla="*/ 441 w 3216"/>
                <a:gd name="T39" fmla="*/ 2234 h 3216"/>
                <a:gd name="T40" fmla="*/ 285 w 3216"/>
                <a:gd name="T41" fmla="*/ 1649 h 3216"/>
                <a:gd name="T42" fmla="*/ 570 w 3216"/>
                <a:gd name="T43" fmla="*/ 1608 h 3216"/>
                <a:gd name="T44" fmla="*/ 285 w 3216"/>
                <a:gd name="T45" fmla="*/ 1567 h 3216"/>
                <a:gd name="T46" fmla="*/ 441 w 3216"/>
                <a:gd name="T47" fmla="*/ 982 h 3216"/>
                <a:gd name="T48" fmla="*/ 569 w 3216"/>
                <a:gd name="T49" fmla="*/ 1033 h 3216"/>
                <a:gd name="T50" fmla="*/ 512 w 3216"/>
                <a:gd name="T51" fmla="*/ 950 h 3216"/>
                <a:gd name="T52" fmla="*/ 862 w 3216"/>
                <a:gd name="T53" fmla="*/ 491 h 3216"/>
                <a:gd name="T54" fmla="*/ 950 w 3216"/>
                <a:gd name="T55" fmla="*/ 512 h 3216"/>
                <a:gd name="T56" fmla="*/ 1017 w 3216"/>
                <a:gd name="T57" fmla="*/ 584 h 3216"/>
                <a:gd name="T58" fmla="*/ 982 w 3216"/>
                <a:gd name="T59" fmla="*/ 441 h 3216"/>
                <a:gd name="T60" fmla="*/ 1524 w 3216"/>
                <a:gd name="T61" fmla="*/ 268 h 3216"/>
                <a:gd name="T62" fmla="*/ 1586 w 3216"/>
                <a:gd name="T63" fmla="*/ 549 h 3216"/>
                <a:gd name="T64" fmla="*/ 1630 w 3216"/>
                <a:gd name="T65" fmla="*/ 330 h 3216"/>
                <a:gd name="T66" fmla="*/ 1696 w 3216"/>
                <a:gd name="T67" fmla="*/ 268 h 3216"/>
                <a:gd name="T68" fmla="*/ 2229 w 3216"/>
                <a:gd name="T69" fmla="*/ 490 h 3216"/>
                <a:gd name="T70" fmla="*/ 2220 w 3216"/>
                <a:gd name="T71" fmla="*/ 591 h 3216"/>
                <a:gd name="T72" fmla="*/ 2306 w 3216"/>
                <a:gd name="T73" fmla="*/ 482 h 3216"/>
                <a:gd name="T74" fmla="*/ 2725 w 3216"/>
                <a:gd name="T75" fmla="*/ 862 h 3216"/>
                <a:gd name="T76" fmla="*/ 2626 w 3216"/>
                <a:gd name="T77" fmla="*/ 996 h 3216"/>
                <a:gd name="T78" fmla="*/ 2726 w 3216"/>
                <a:gd name="T79" fmla="*/ 988 h 3216"/>
                <a:gd name="T80" fmla="*/ 2813 w 3216"/>
                <a:gd name="T81" fmla="*/ 1014 h 3216"/>
                <a:gd name="T82" fmla="*/ 2886 w 3216"/>
                <a:gd name="T83" fmla="*/ 1587 h 3216"/>
                <a:gd name="T84" fmla="*/ 2668 w 3216"/>
                <a:gd name="T85" fmla="*/ 1630 h 3216"/>
                <a:gd name="T86" fmla="*/ 2948 w 3216"/>
                <a:gd name="T87" fmla="*/ 1696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6" h="3216">
                  <a:moveTo>
                    <a:pt x="1608" y="0"/>
                  </a:moveTo>
                  <a:lnTo>
                    <a:pt x="1608" y="0"/>
                  </a:lnTo>
                  <a:cubicBezTo>
                    <a:pt x="722" y="0"/>
                    <a:pt x="0" y="722"/>
                    <a:pt x="0" y="1608"/>
                  </a:cubicBezTo>
                  <a:cubicBezTo>
                    <a:pt x="0" y="2495"/>
                    <a:pt x="722" y="3216"/>
                    <a:pt x="1608" y="3216"/>
                  </a:cubicBezTo>
                  <a:cubicBezTo>
                    <a:pt x="2495" y="3216"/>
                    <a:pt x="3216" y="2495"/>
                    <a:pt x="3216" y="1608"/>
                  </a:cubicBezTo>
                  <a:cubicBezTo>
                    <a:pt x="3216" y="722"/>
                    <a:pt x="2495" y="0"/>
                    <a:pt x="1608" y="0"/>
                  </a:cubicBezTo>
                  <a:lnTo>
                    <a:pt x="1608" y="0"/>
                  </a:lnTo>
                  <a:close/>
                  <a:moveTo>
                    <a:pt x="2813" y="2202"/>
                  </a:moveTo>
                  <a:lnTo>
                    <a:pt x="2813" y="2202"/>
                  </a:lnTo>
                  <a:cubicBezTo>
                    <a:pt x="2805" y="2218"/>
                    <a:pt x="2792" y="2229"/>
                    <a:pt x="2775" y="2234"/>
                  </a:cubicBezTo>
                  <a:cubicBezTo>
                    <a:pt x="2769" y="2236"/>
                    <a:pt x="2763" y="2237"/>
                    <a:pt x="2757" y="2237"/>
                  </a:cubicBezTo>
                  <a:cubicBezTo>
                    <a:pt x="2746" y="2237"/>
                    <a:pt x="2736" y="2234"/>
                    <a:pt x="2726" y="2229"/>
                  </a:cubicBezTo>
                  <a:lnTo>
                    <a:pt x="2647" y="2183"/>
                  </a:lnTo>
                  <a:cubicBezTo>
                    <a:pt x="2643" y="2185"/>
                    <a:pt x="2637" y="2191"/>
                    <a:pt x="2632" y="2199"/>
                  </a:cubicBezTo>
                  <a:cubicBezTo>
                    <a:pt x="2627" y="2208"/>
                    <a:pt x="2626" y="2216"/>
                    <a:pt x="2626" y="2221"/>
                  </a:cubicBezTo>
                  <a:lnTo>
                    <a:pt x="2705" y="2266"/>
                  </a:lnTo>
                  <a:cubicBezTo>
                    <a:pt x="2719" y="2275"/>
                    <a:pt x="2730" y="2289"/>
                    <a:pt x="2734" y="2306"/>
                  </a:cubicBezTo>
                  <a:cubicBezTo>
                    <a:pt x="2738" y="2323"/>
                    <a:pt x="2735" y="2340"/>
                    <a:pt x="2725" y="2354"/>
                  </a:cubicBezTo>
                  <a:cubicBezTo>
                    <a:pt x="2626" y="2502"/>
                    <a:pt x="2502" y="2627"/>
                    <a:pt x="2354" y="2725"/>
                  </a:cubicBezTo>
                  <a:cubicBezTo>
                    <a:pt x="2344" y="2732"/>
                    <a:pt x="2332" y="2736"/>
                    <a:pt x="2320" y="2736"/>
                  </a:cubicBezTo>
                  <a:cubicBezTo>
                    <a:pt x="2315" y="2736"/>
                    <a:pt x="2310" y="2735"/>
                    <a:pt x="2306" y="2734"/>
                  </a:cubicBezTo>
                  <a:cubicBezTo>
                    <a:pt x="2289" y="2730"/>
                    <a:pt x="2275" y="2720"/>
                    <a:pt x="2266" y="2705"/>
                  </a:cubicBezTo>
                  <a:lnTo>
                    <a:pt x="2221" y="2626"/>
                  </a:lnTo>
                  <a:cubicBezTo>
                    <a:pt x="2221" y="2626"/>
                    <a:pt x="2220" y="2626"/>
                    <a:pt x="2220" y="2626"/>
                  </a:cubicBezTo>
                  <a:cubicBezTo>
                    <a:pt x="2217" y="2626"/>
                    <a:pt x="2209" y="2626"/>
                    <a:pt x="2199" y="2632"/>
                  </a:cubicBezTo>
                  <a:cubicBezTo>
                    <a:pt x="2191" y="2637"/>
                    <a:pt x="2185" y="2643"/>
                    <a:pt x="2183" y="2647"/>
                  </a:cubicBezTo>
                  <a:lnTo>
                    <a:pt x="2229" y="2726"/>
                  </a:lnTo>
                  <a:cubicBezTo>
                    <a:pt x="2237" y="2741"/>
                    <a:pt x="2239" y="2759"/>
                    <a:pt x="2234" y="2775"/>
                  </a:cubicBezTo>
                  <a:cubicBezTo>
                    <a:pt x="2229" y="2792"/>
                    <a:pt x="2218" y="2805"/>
                    <a:pt x="2202" y="2813"/>
                  </a:cubicBezTo>
                  <a:cubicBezTo>
                    <a:pt x="2044" y="2891"/>
                    <a:pt x="1873" y="2937"/>
                    <a:pt x="1696" y="2948"/>
                  </a:cubicBezTo>
                  <a:cubicBezTo>
                    <a:pt x="1694" y="2949"/>
                    <a:pt x="1693" y="2949"/>
                    <a:pt x="1692" y="2949"/>
                  </a:cubicBezTo>
                  <a:cubicBezTo>
                    <a:pt x="1676" y="2949"/>
                    <a:pt x="1661" y="2943"/>
                    <a:pt x="1649" y="2932"/>
                  </a:cubicBezTo>
                  <a:cubicBezTo>
                    <a:pt x="1637" y="2920"/>
                    <a:pt x="1630" y="2904"/>
                    <a:pt x="1630" y="2886"/>
                  </a:cubicBezTo>
                  <a:lnTo>
                    <a:pt x="1630" y="2668"/>
                  </a:lnTo>
                  <a:cubicBezTo>
                    <a:pt x="1630" y="2656"/>
                    <a:pt x="1620" y="2646"/>
                    <a:pt x="1608" y="2646"/>
                  </a:cubicBezTo>
                  <a:cubicBezTo>
                    <a:pt x="1596" y="2646"/>
                    <a:pt x="1586" y="2656"/>
                    <a:pt x="1586" y="2668"/>
                  </a:cubicBezTo>
                  <a:lnTo>
                    <a:pt x="1586" y="2886"/>
                  </a:lnTo>
                  <a:cubicBezTo>
                    <a:pt x="1586" y="2904"/>
                    <a:pt x="1579" y="2920"/>
                    <a:pt x="1567" y="2932"/>
                  </a:cubicBezTo>
                  <a:cubicBezTo>
                    <a:pt x="1555" y="2943"/>
                    <a:pt x="1540" y="2949"/>
                    <a:pt x="1524" y="2949"/>
                  </a:cubicBezTo>
                  <a:cubicBezTo>
                    <a:pt x="1523" y="2949"/>
                    <a:pt x="1522" y="2949"/>
                    <a:pt x="1520" y="2948"/>
                  </a:cubicBezTo>
                  <a:cubicBezTo>
                    <a:pt x="1343" y="2937"/>
                    <a:pt x="1172" y="2891"/>
                    <a:pt x="1014" y="2813"/>
                  </a:cubicBezTo>
                  <a:cubicBezTo>
                    <a:pt x="998" y="2805"/>
                    <a:pt x="987" y="2792"/>
                    <a:pt x="982" y="2775"/>
                  </a:cubicBezTo>
                  <a:cubicBezTo>
                    <a:pt x="977" y="2759"/>
                    <a:pt x="979" y="2741"/>
                    <a:pt x="988" y="2726"/>
                  </a:cubicBezTo>
                  <a:lnTo>
                    <a:pt x="1033" y="2647"/>
                  </a:lnTo>
                  <a:cubicBezTo>
                    <a:pt x="1031" y="2644"/>
                    <a:pt x="1026" y="2637"/>
                    <a:pt x="1017" y="2632"/>
                  </a:cubicBezTo>
                  <a:cubicBezTo>
                    <a:pt x="1007" y="2626"/>
                    <a:pt x="999" y="2626"/>
                    <a:pt x="996" y="2626"/>
                  </a:cubicBezTo>
                  <a:cubicBezTo>
                    <a:pt x="996" y="2626"/>
                    <a:pt x="996" y="2626"/>
                    <a:pt x="996" y="2626"/>
                  </a:cubicBezTo>
                  <a:lnTo>
                    <a:pt x="950" y="2705"/>
                  </a:lnTo>
                  <a:cubicBezTo>
                    <a:pt x="942" y="2720"/>
                    <a:pt x="927" y="2730"/>
                    <a:pt x="910" y="2734"/>
                  </a:cubicBezTo>
                  <a:cubicBezTo>
                    <a:pt x="906" y="2735"/>
                    <a:pt x="901" y="2736"/>
                    <a:pt x="896" y="2736"/>
                  </a:cubicBezTo>
                  <a:cubicBezTo>
                    <a:pt x="884" y="2736"/>
                    <a:pt x="872" y="2732"/>
                    <a:pt x="862" y="2725"/>
                  </a:cubicBezTo>
                  <a:cubicBezTo>
                    <a:pt x="714" y="2627"/>
                    <a:pt x="590" y="2502"/>
                    <a:pt x="491" y="2354"/>
                  </a:cubicBezTo>
                  <a:cubicBezTo>
                    <a:pt x="482" y="2340"/>
                    <a:pt x="478" y="2323"/>
                    <a:pt x="482" y="2306"/>
                  </a:cubicBezTo>
                  <a:cubicBezTo>
                    <a:pt x="486" y="2289"/>
                    <a:pt x="497" y="2275"/>
                    <a:pt x="512" y="2266"/>
                  </a:cubicBezTo>
                  <a:lnTo>
                    <a:pt x="590" y="2221"/>
                  </a:lnTo>
                  <a:cubicBezTo>
                    <a:pt x="590" y="2216"/>
                    <a:pt x="589" y="2208"/>
                    <a:pt x="584" y="2199"/>
                  </a:cubicBezTo>
                  <a:cubicBezTo>
                    <a:pt x="579" y="2190"/>
                    <a:pt x="572" y="2185"/>
                    <a:pt x="569" y="2183"/>
                  </a:cubicBezTo>
                  <a:lnTo>
                    <a:pt x="490" y="2229"/>
                  </a:lnTo>
                  <a:cubicBezTo>
                    <a:pt x="480" y="2234"/>
                    <a:pt x="470" y="2237"/>
                    <a:pt x="459" y="2237"/>
                  </a:cubicBezTo>
                  <a:cubicBezTo>
                    <a:pt x="453" y="2237"/>
                    <a:pt x="447" y="2236"/>
                    <a:pt x="441" y="2234"/>
                  </a:cubicBezTo>
                  <a:cubicBezTo>
                    <a:pt x="425" y="2229"/>
                    <a:pt x="411" y="2218"/>
                    <a:pt x="403" y="2202"/>
                  </a:cubicBezTo>
                  <a:cubicBezTo>
                    <a:pt x="325" y="2044"/>
                    <a:pt x="279" y="1873"/>
                    <a:pt x="268" y="1696"/>
                  </a:cubicBezTo>
                  <a:cubicBezTo>
                    <a:pt x="267" y="1679"/>
                    <a:pt x="273" y="1662"/>
                    <a:pt x="285" y="1649"/>
                  </a:cubicBezTo>
                  <a:cubicBezTo>
                    <a:pt x="296" y="1637"/>
                    <a:pt x="313" y="1630"/>
                    <a:pt x="330" y="1630"/>
                  </a:cubicBezTo>
                  <a:lnTo>
                    <a:pt x="549" y="1630"/>
                  </a:lnTo>
                  <a:cubicBezTo>
                    <a:pt x="561" y="1630"/>
                    <a:pt x="570" y="1620"/>
                    <a:pt x="570" y="1608"/>
                  </a:cubicBezTo>
                  <a:cubicBezTo>
                    <a:pt x="570" y="1596"/>
                    <a:pt x="561" y="1587"/>
                    <a:pt x="549" y="1587"/>
                  </a:cubicBezTo>
                  <a:lnTo>
                    <a:pt x="330" y="1587"/>
                  </a:lnTo>
                  <a:cubicBezTo>
                    <a:pt x="313" y="1587"/>
                    <a:pt x="296" y="1579"/>
                    <a:pt x="285" y="1567"/>
                  </a:cubicBezTo>
                  <a:cubicBezTo>
                    <a:pt x="273" y="1554"/>
                    <a:pt x="267" y="1538"/>
                    <a:pt x="268" y="1520"/>
                  </a:cubicBezTo>
                  <a:cubicBezTo>
                    <a:pt x="279" y="1343"/>
                    <a:pt x="325" y="1172"/>
                    <a:pt x="403" y="1014"/>
                  </a:cubicBezTo>
                  <a:cubicBezTo>
                    <a:pt x="411" y="998"/>
                    <a:pt x="425" y="987"/>
                    <a:pt x="441" y="982"/>
                  </a:cubicBezTo>
                  <a:cubicBezTo>
                    <a:pt x="447" y="980"/>
                    <a:pt x="453" y="979"/>
                    <a:pt x="459" y="979"/>
                  </a:cubicBezTo>
                  <a:cubicBezTo>
                    <a:pt x="470" y="979"/>
                    <a:pt x="480" y="982"/>
                    <a:pt x="490" y="988"/>
                  </a:cubicBezTo>
                  <a:lnTo>
                    <a:pt x="569" y="1033"/>
                  </a:lnTo>
                  <a:cubicBezTo>
                    <a:pt x="573" y="1031"/>
                    <a:pt x="579" y="1026"/>
                    <a:pt x="584" y="1017"/>
                  </a:cubicBezTo>
                  <a:cubicBezTo>
                    <a:pt x="589" y="1008"/>
                    <a:pt x="590" y="1000"/>
                    <a:pt x="590" y="996"/>
                  </a:cubicBezTo>
                  <a:lnTo>
                    <a:pt x="512" y="950"/>
                  </a:lnTo>
                  <a:cubicBezTo>
                    <a:pt x="497" y="942"/>
                    <a:pt x="486" y="927"/>
                    <a:pt x="482" y="910"/>
                  </a:cubicBezTo>
                  <a:cubicBezTo>
                    <a:pt x="478" y="894"/>
                    <a:pt x="482" y="876"/>
                    <a:pt x="491" y="862"/>
                  </a:cubicBezTo>
                  <a:cubicBezTo>
                    <a:pt x="590" y="715"/>
                    <a:pt x="714" y="590"/>
                    <a:pt x="862" y="491"/>
                  </a:cubicBezTo>
                  <a:cubicBezTo>
                    <a:pt x="872" y="484"/>
                    <a:pt x="884" y="481"/>
                    <a:pt x="896" y="481"/>
                  </a:cubicBezTo>
                  <a:cubicBezTo>
                    <a:pt x="901" y="481"/>
                    <a:pt x="906" y="481"/>
                    <a:pt x="910" y="482"/>
                  </a:cubicBezTo>
                  <a:cubicBezTo>
                    <a:pt x="927" y="486"/>
                    <a:pt x="941" y="497"/>
                    <a:pt x="950" y="512"/>
                  </a:cubicBezTo>
                  <a:lnTo>
                    <a:pt x="996" y="591"/>
                  </a:lnTo>
                  <a:cubicBezTo>
                    <a:pt x="996" y="591"/>
                    <a:pt x="996" y="591"/>
                    <a:pt x="996" y="591"/>
                  </a:cubicBezTo>
                  <a:cubicBezTo>
                    <a:pt x="999" y="591"/>
                    <a:pt x="1007" y="590"/>
                    <a:pt x="1017" y="584"/>
                  </a:cubicBezTo>
                  <a:cubicBezTo>
                    <a:pt x="1026" y="579"/>
                    <a:pt x="1031" y="573"/>
                    <a:pt x="1033" y="569"/>
                  </a:cubicBezTo>
                  <a:lnTo>
                    <a:pt x="988" y="490"/>
                  </a:lnTo>
                  <a:cubicBezTo>
                    <a:pt x="979" y="475"/>
                    <a:pt x="977" y="457"/>
                    <a:pt x="982" y="441"/>
                  </a:cubicBezTo>
                  <a:cubicBezTo>
                    <a:pt x="987" y="425"/>
                    <a:pt x="998" y="411"/>
                    <a:pt x="1014" y="403"/>
                  </a:cubicBezTo>
                  <a:cubicBezTo>
                    <a:pt x="1172" y="325"/>
                    <a:pt x="1343" y="279"/>
                    <a:pt x="1520" y="268"/>
                  </a:cubicBezTo>
                  <a:cubicBezTo>
                    <a:pt x="1522" y="268"/>
                    <a:pt x="1523" y="268"/>
                    <a:pt x="1524" y="268"/>
                  </a:cubicBezTo>
                  <a:cubicBezTo>
                    <a:pt x="1540" y="268"/>
                    <a:pt x="1555" y="274"/>
                    <a:pt x="1567" y="285"/>
                  </a:cubicBezTo>
                  <a:cubicBezTo>
                    <a:pt x="1579" y="296"/>
                    <a:pt x="1586" y="313"/>
                    <a:pt x="1586" y="330"/>
                  </a:cubicBezTo>
                  <a:lnTo>
                    <a:pt x="1586" y="549"/>
                  </a:lnTo>
                  <a:cubicBezTo>
                    <a:pt x="1586" y="561"/>
                    <a:pt x="1596" y="570"/>
                    <a:pt x="1608" y="570"/>
                  </a:cubicBezTo>
                  <a:cubicBezTo>
                    <a:pt x="1620" y="570"/>
                    <a:pt x="1630" y="561"/>
                    <a:pt x="1630" y="549"/>
                  </a:cubicBezTo>
                  <a:lnTo>
                    <a:pt x="1630" y="330"/>
                  </a:lnTo>
                  <a:cubicBezTo>
                    <a:pt x="1630" y="313"/>
                    <a:pt x="1637" y="296"/>
                    <a:pt x="1649" y="285"/>
                  </a:cubicBezTo>
                  <a:cubicBezTo>
                    <a:pt x="1661" y="274"/>
                    <a:pt x="1676" y="268"/>
                    <a:pt x="1692" y="268"/>
                  </a:cubicBezTo>
                  <a:cubicBezTo>
                    <a:pt x="1693" y="268"/>
                    <a:pt x="1694" y="268"/>
                    <a:pt x="1696" y="268"/>
                  </a:cubicBezTo>
                  <a:cubicBezTo>
                    <a:pt x="1873" y="279"/>
                    <a:pt x="2044" y="325"/>
                    <a:pt x="2202" y="403"/>
                  </a:cubicBezTo>
                  <a:cubicBezTo>
                    <a:pt x="2218" y="411"/>
                    <a:pt x="2229" y="425"/>
                    <a:pt x="2234" y="441"/>
                  </a:cubicBezTo>
                  <a:cubicBezTo>
                    <a:pt x="2239" y="457"/>
                    <a:pt x="2237" y="475"/>
                    <a:pt x="2229" y="490"/>
                  </a:cubicBezTo>
                  <a:lnTo>
                    <a:pt x="2183" y="569"/>
                  </a:lnTo>
                  <a:cubicBezTo>
                    <a:pt x="2185" y="573"/>
                    <a:pt x="2191" y="579"/>
                    <a:pt x="2199" y="584"/>
                  </a:cubicBezTo>
                  <a:cubicBezTo>
                    <a:pt x="2209" y="590"/>
                    <a:pt x="2217" y="591"/>
                    <a:pt x="2220" y="591"/>
                  </a:cubicBezTo>
                  <a:cubicBezTo>
                    <a:pt x="2220" y="591"/>
                    <a:pt x="2221" y="591"/>
                    <a:pt x="2221" y="591"/>
                  </a:cubicBezTo>
                  <a:lnTo>
                    <a:pt x="2266" y="512"/>
                  </a:lnTo>
                  <a:cubicBezTo>
                    <a:pt x="2275" y="497"/>
                    <a:pt x="2289" y="486"/>
                    <a:pt x="2306" y="482"/>
                  </a:cubicBezTo>
                  <a:cubicBezTo>
                    <a:pt x="2310" y="481"/>
                    <a:pt x="2315" y="481"/>
                    <a:pt x="2320" y="481"/>
                  </a:cubicBezTo>
                  <a:cubicBezTo>
                    <a:pt x="2332" y="481"/>
                    <a:pt x="2344" y="484"/>
                    <a:pt x="2354" y="491"/>
                  </a:cubicBezTo>
                  <a:cubicBezTo>
                    <a:pt x="2502" y="590"/>
                    <a:pt x="2626" y="715"/>
                    <a:pt x="2725" y="862"/>
                  </a:cubicBezTo>
                  <a:cubicBezTo>
                    <a:pt x="2735" y="876"/>
                    <a:pt x="2738" y="894"/>
                    <a:pt x="2734" y="910"/>
                  </a:cubicBezTo>
                  <a:cubicBezTo>
                    <a:pt x="2730" y="927"/>
                    <a:pt x="2719" y="942"/>
                    <a:pt x="2705" y="950"/>
                  </a:cubicBezTo>
                  <a:lnTo>
                    <a:pt x="2626" y="996"/>
                  </a:lnTo>
                  <a:cubicBezTo>
                    <a:pt x="2626" y="1000"/>
                    <a:pt x="2627" y="1008"/>
                    <a:pt x="2632" y="1017"/>
                  </a:cubicBezTo>
                  <a:cubicBezTo>
                    <a:pt x="2637" y="1026"/>
                    <a:pt x="2644" y="1031"/>
                    <a:pt x="2647" y="1033"/>
                  </a:cubicBezTo>
                  <a:lnTo>
                    <a:pt x="2726" y="988"/>
                  </a:lnTo>
                  <a:cubicBezTo>
                    <a:pt x="2736" y="982"/>
                    <a:pt x="2746" y="979"/>
                    <a:pt x="2757" y="979"/>
                  </a:cubicBezTo>
                  <a:cubicBezTo>
                    <a:pt x="2763" y="979"/>
                    <a:pt x="2769" y="980"/>
                    <a:pt x="2775" y="982"/>
                  </a:cubicBezTo>
                  <a:cubicBezTo>
                    <a:pt x="2792" y="987"/>
                    <a:pt x="2805" y="998"/>
                    <a:pt x="2813" y="1014"/>
                  </a:cubicBezTo>
                  <a:cubicBezTo>
                    <a:pt x="2891" y="1172"/>
                    <a:pt x="2937" y="1343"/>
                    <a:pt x="2948" y="1520"/>
                  </a:cubicBezTo>
                  <a:cubicBezTo>
                    <a:pt x="2949" y="1538"/>
                    <a:pt x="2943" y="1554"/>
                    <a:pt x="2932" y="1567"/>
                  </a:cubicBezTo>
                  <a:cubicBezTo>
                    <a:pt x="2920" y="1579"/>
                    <a:pt x="2904" y="1587"/>
                    <a:pt x="2886" y="1587"/>
                  </a:cubicBezTo>
                  <a:lnTo>
                    <a:pt x="2668" y="1587"/>
                  </a:lnTo>
                  <a:cubicBezTo>
                    <a:pt x="2656" y="1587"/>
                    <a:pt x="2646" y="1596"/>
                    <a:pt x="2646" y="1608"/>
                  </a:cubicBezTo>
                  <a:cubicBezTo>
                    <a:pt x="2646" y="1620"/>
                    <a:pt x="2656" y="1630"/>
                    <a:pt x="2668" y="1630"/>
                  </a:cubicBezTo>
                  <a:lnTo>
                    <a:pt x="2886" y="1630"/>
                  </a:lnTo>
                  <a:cubicBezTo>
                    <a:pt x="2904" y="1630"/>
                    <a:pt x="2920" y="1637"/>
                    <a:pt x="2932" y="1649"/>
                  </a:cubicBezTo>
                  <a:cubicBezTo>
                    <a:pt x="2943" y="1662"/>
                    <a:pt x="2949" y="1679"/>
                    <a:pt x="2948" y="1696"/>
                  </a:cubicBezTo>
                  <a:cubicBezTo>
                    <a:pt x="2937" y="1873"/>
                    <a:pt x="2891" y="2044"/>
                    <a:pt x="2813" y="220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50" name="Freeform 45">
              <a:extLst>
                <a:ext uri="{FF2B5EF4-FFF2-40B4-BE49-F238E27FC236}">
                  <a16:creationId xmlns:a16="http://schemas.microsoft.com/office/drawing/2014/main" id="{79DB5CF5-2761-4351-9CBA-C1C60704F0B2}"/>
                </a:ext>
              </a:extLst>
            </p:cNvPr>
            <p:cNvSpPr>
              <a:spLocks/>
            </p:cNvSpPr>
            <p:nvPr/>
          </p:nvSpPr>
          <p:spPr bwMode="auto">
            <a:xfrm>
              <a:off x="4903729" y="2024364"/>
              <a:ext cx="1422400" cy="1420813"/>
            </a:xfrm>
            <a:custGeom>
              <a:avLst/>
              <a:gdLst>
                <a:gd name="T0" fmla="*/ 0 w 3098"/>
                <a:gd name="T1" fmla="*/ 1549 h 3098"/>
                <a:gd name="T2" fmla="*/ 0 w 3098"/>
                <a:gd name="T3" fmla="*/ 1549 h 3098"/>
                <a:gd name="T4" fmla="*/ 1549 w 3098"/>
                <a:gd name="T5" fmla="*/ 3098 h 3098"/>
                <a:gd name="T6" fmla="*/ 3098 w 3098"/>
                <a:gd name="T7" fmla="*/ 1549 h 3098"/>
                <a:gd name="T8" fmla="*/ 1549 w 3098"/>
                <a:gd name="T9" fmla="*/ 0 h 3098"/>
              </a:gdLst>
              <a:ahLst/>
              <a:cxnLst>
                <a:cxn ang="0">
                  <a:pos x="T0" y="T1"/>
                </a:cxn>
                <a:cxn ang="0">
                  <a:pos x="T2" y="T3"/>
                </a:cxn>
                <a:cxn ang="0">
                  <a:pos x="T4" y="T5"/>
                </a:cxn>
                <a:cxn ang="0">
                  <a:pos x="T6" y="T7"/>
                </a:cxn>
                <a:cxn ang="0">
                  <a:pos x="T8" y="T9"/>
                </a:cxn>
              </a:cxnLst>
              <a:rect l="0" t="0" r="r" b="b"/>
              <a:pathLst>
                <a:path w="3098" h="3098">
                  <a:moveTo>
                    <a:pt x="0" y="1549"/>
                  </a:moveTo>
                  <a:lnTo>
                    <a:pt x="0" y="1549"/>
                  </a:lnTo>
                  <a:cubicBezTo>
                    <a:pt x="0" y="2404"/>
                    <a:pt x="694" y="3098"/>
                    <a:pt x="1549" y="3098"/>
                  </a:cubicBezTo>
                  <a:cubicBezTo>
                    <a:pt x="2405" y="3098"/>
                    <a:pt x="3098" y="2404"/>
                    <a:pt x="3098" y="1549"/>
                  </a:cubicBezTo>
                  <a:cubicBezTo>
                    <a:pt x="3098" y="693"/>
                    <a:pt x="2405" y="0"/>
                    <a:pt x="1549" y="0"/>
                  </a:cubicBezTo>
                </a:path>
              </a:pathLst>
            </a:custGeom>
            <a:noFill/>
            <a:ln w="103188" cap="flat">
              <a:solidFill>
                <a:schemeClr val="tx1">
                  <a:lumMod val="60000"/>
                  <a:lumOff val="40000"/>
                </a:schemeClr>
              </a:solidFill>
              <a:prstDash val="solid"/>
              <a:miter lim="800000"/>
              <a:headEnd/>
              <a:tailEnd/>
            </a:ln>
          </p:spPr>
          <p:txBody>
            <a:bodyPr vert="horz" wrap="square" lIns="55449" tIns="27725" rIns="55449" bIns="27725" numCol="1" anchor="t" anchorCtr="0" compatLnSpc="1">
              <a:prstTxWarp prst="textNoShape">
                <a:avLst/>
              </a:prstTxWarp>
            </a:bodyPr>
            <a:lstStyle/>
            <a:p>
              <a:endParaRPr lang="en-GB" sz="1092" dirty="0"/>
            </a:p>
          </p:txBody>
        </p:sp>
      </p:grpSp>
      <p:grpSp>
        <p:nvGrpSpPr>
          <p:cNvPr id="51" name="Group 50">
            <a:extLst>
              <a:ext uri="{FF2B5EF4-FFF2-40B4-BE49-F238E27FC236}">
                <a16:creationId xmlns:a16="http://schemas.microsoft.com/office/drawing/2014/main" id="{9F60C7B1-7AC2-431A-AE62-DDF72234361D}"/>
              </a:ext>
            </a:extLst>
          </p:cNvPr>
          <p:cNvGrpSpPr/>
          <p:nvPr/>
        </p:nvGrpSpPr>
        <p:grpSpPr>
          <a:xfrm>
            <a:off x="2516379" y="4022990"/>
            <a:ext cx="1465673" cy="1464097"/>
            <a:chOff x="1757569" y="1913732"/>
            <a:chExt cx="1476375" cy="1474788"/>
          </a:xfrm>
        </p:grpSpPr>
        <p:sp>
          <p:nvSpPr>
            <p:cNvPr id="52" name="Freeform 39">
              <a:extLst>
                <a:ext uri="{FF2B5EF4-FFF2-40B4-BE49-F238E27FC236}">
                  <a16:creationId xmlns:a16="http://schemas.microsoft.com/office/drawing/2014/main" id="{160C2C54-D935-4EED-B72E-99C7E4C52EF0}"/>
                </a:ext>
              </a:extLst>
            </p:cNvPr>
            <p:cNvSpPr>
              <a:spLocks/>
            </p:cNvSpPr>
            <p:nvPr/>
          </p:nvSpPr>
          <p:spPr bwMode="auto">
            <a:xfrm>
              <a:off x="2489406" y="2279029"/>
              <a:ext cx="52388" cy="234950"/>
            </a:xfrm>
            <a:custGeom>
              <a:avLst/>
              <a:gdLst>
                <a:gd name="T0" fmla="*/ 114 w 114"/>
                <a:gd name="T1" fmla="*/ 512 h 512"/>
                <a:gd name="T2" fmla="*/ 114 w 114"/>
                <a:gd name="T3" fmla="*/ 512 h 512"/>
                <a:gd name="T4" fmla="*/ 114 w 114"/>
                <a:gd name="T5" fmla="*/ 57 h 512"/>
                <a:gd name="T6" fmla="*/ 57 w 114"/>
                <a:gd name="T7" fmla="*/ 0 h 512"/>
                <a:gd name="T8" fmla="*/ 0 w 114"/>
                <a:gd name="T9" fmla="*/ 57 h 512"/>
                <a:gd name="T10" fmla="*/ 0 w 114"/>
                <a:gd name="T11" fmla="*/ 512 h 512"/>
                <a:gd name="T12" fmla="*/ 57 w 114"/>
                <a:gd name="T13" fmla="*/ 506 h 512"/>
                <a:gd name="T14" fmla="*/ 114 w 114"/>
                <a:gd name="T15" fmla="*/ 51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12">
                  <a:moveTo>
                    <a:pt x="114" y="512"/>
                  </a:moveTo>
                  <a:lnTo>
                    <a:pt x="114" y="512"/>
                  </a:lnTo>
                  <a:lnTo>
                    <a:pt x="114" y="57"/>
                  </a:lnTo>
                  <a:cubicBezTo>
                    <a:pt x="114" y="26"/>
                    <a:pt x="89" y="0"/>
                    <a:pt x="57" y="0"/>
                  </a:cubicBezTo>
                  <a:cubicBezTo>
                    <a:pt x="26" y="0"/>
                    <a:pt x="0" y="26"/>
                    <a:pt x="0" y="57"/>
                  </a:cubicBezTo>
                  <a:lnTo>
                    <a:pt x="0" y="512"/>
                  </a:lnTo>
                  <a:cubicBezTo>
                    <a:pt x="19" y="508"/>
                    <a:pt x="38" y="506"/>
                    <a:pt x="57" y="506"/>
                  </a:cubicBezTo>
                  <a:cubicBezTo>
                    <a:pt x="77" y="506"/>
                    <a:pt x="96" y="508"/>
                    <a:pt x="114" y="51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53" name="Freeform 40">
              <a:extLst>
                <a:ext uri="{FF2B5EF4-FFF2-40B4-BE49-F238E27FC236}">
                  <a16:creationId xmlns:a16="http://schemas.microsoft.com/office/drawing/2014/main" id="{15C9A8CC-2D05-4B39-98DD-C6C8BEFAF355}"/>
                </a:ext>
              </a:extLst>
            </p:cNvPr>
            <p:cNvSpPr>
              <a:spLocks/>
            </p:cNvSpPr>
            <p:nvPr/>
          </p:nvSpPr>
          <p:spPr bwMode="auto">
            <a:xfrm>
              <a:off x="2554493" y="2726704"/>
              <a:ext cx="120650" cy="157163"/>
            </a:xfrm>
            <a:custGeom>
              <a:avLst/>
              <a:gdLst>
                <a:gd name="T0" fmla="*/ 98 w 263"/>
                <a:gd name="T1" fmla="*/ 0 h 345"/>
                <a:gd name="T2" fmla="*/ 98 w 263"/>
                <a:gd name="T3" fmla="*/ 0 h 345"/>
                <a:gd name="T4" fmla="*/ 52 w 263"/>
                <a:gd name="T5" fmla="*/ 33 h 345"/>
                <a:gd name="T6" fmla="*/ 0 w 263"/>
                <a:gd name="T7" fmla="*/ 57 h 345"/>
                <a:gd name="T8" fmla="*/ 153 w 263"/>
                <a:gd name="T9" fmla="*/ 322 h 345"/>
                <a:gd name="T10" fmla="*/ 223 w 263"/>
                <a:gd name="T11" fmla="*/ 330 h 345"/>
                <a:gd name="T12" fmla="*/ 252 w 263"/>
                <a:gd name="T13" fmla="*/ 265 h 345"/>
                <a:gd name="T14" fmla="*/ 98 w 263"/>
                <a:gd name="T15" fmla="*/ 0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345">
                  <a:moveTo>
                    <a:pt x="98" y="0"/>
                  </a:moveTo>
                  <a:lnTo>
                    <a:pt x="98" y="0"/>
                  </a:lnTo>
                  <a:cubicBezTo>
                    <a:pt x="84" y="12"/>
                    <a:pt x="69" y="23"/>
                    <a:pt x="52" y="33"/>
                  </a:cubicBezTo>
                  <a:cubicBezTo>
                    <a:pt x="35" y="43"/>
                    <a:pt x="18" y="50"/>
                    <a:pt x="0" y="57"/>
                  </a:cubicBezTo>
                  <a:lnTo>
                    <a:pt x="153" y="322"/>
                  </a:lnTo>
                  <a:cubicBezTo>
                    <a:pt x="165" y="342"/>
                    <a:pt x="196" y="345"/>
                    <a:pt x="223" y="330"/>
                  </a:cubicBezTo>
                  <a:cubicBezTo>
                    <a:pt x="250" y="314"/>
                    <a:pt x="263" y="285"/>
                    <a:pt x="252" y="265"/>
                  </a:cubicBezTo>
                  <a:lnTo>
                    <a:pt x="98" y="0"/>
                  </a:ln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nvGrpSpPr>
            <p:cNvPr id="54" name="Group 53">
              <a:extLst>
                <a:ext uri="{FF2B5EF4-FFF2-40B4-BE49-F238E27FC236}">
                  <a16:creationId xmlns:a16="http://schemas.microsoft.com/office/drawing/2014/main" id="{5B04154D-8F40-4EFC-80E4-BD9FF4DECD7A}"/>
                </a:ext>
              </a:extLst>
            </p:cNvPr>
            <p:cNvGrpSpPr/>
            <p:nvPr/>
          </p:nvGrpSpPr>
          <p:grpSpPr>
            <a:xfrm>
              <a:off x="1757569" y="1913732"/>
              <a:ext cx="1476375" cy="1474788"/>
              <a:chOff x="1757569" y="1913732"/>
              <a:chExt cx="1476375" cy="1474788"/>
            </a:xfrm>
          </p:grpSpPr>
          <p:sp>
            <p:nvSpPr>
              <p:cNvPr id="55" name="Freeform 41">
                <a:extLst>
                  <a:ext uri="{FF2B5EF4-FFF2-40B4-BE49-F238E27FC236}">
                    <a16:creationId xmlns:a16="http://schemas.microsoft.com/office/drawing/2014/main" id="{1479931A-25D0-4F63-98AA-94AFEA729A5D}"/>
                  </a:ext>
                </a:extLst>
              </p:cNvPr>
              <p:cNvSpPr>
                <a:spLocks/>
              </p:cNvSpPr>
              <p:nvPr/>
            </p:nvSpPr>
            <p:spPr bwMode="auto">
              <a:xfrm>
                <a:off x="2438606" y="2556841"/>
                <a:ext cx="155575" cy="155575"/>
              </a:xfrm>
              <a:custGeom>
                <a:avLst/>
                <a:gdLst>
                  <a:gd name="T0" fmla="*/ 320 w 341"/>
                  <a:gd name="T1" fmla="*/ 252 h 341"/>
                  <a:gd name="T2" fmla="*/ 320 w 341"/>
                  <a:gd name="T3" fmla="*/ 252 h 341"/>
                  <a:gd name="T4" fmla="*/ 341 w 341"/>
                  <a:gd name="T5" fmla="*/ 171 h 341"/>
                  <a:gd name="T6" fmla="*/ 320 w 341"/>
                  <a:gd name="T7" fmla="*/ 89 h 341"/>
                  <a:gd name="T8" fmla="*/ 170 w 341"/>
                  <a:gd name="T9" fmla="*/ 0 h 341"/>
                  <a:gd name="T10" fmla="*/ 170 w 341"/>
                  <a:gd name="T11" fmla="*/ 0 h 341"/>
                  <a:gd name="T12" fmla="*/ 0 w 341"/>
                  <a:gd name="T13" fmla="*/ 153 h 341"/>
                  <a:gd name="T14" fmla="*/ 0 w 341"/>
                  <a:gd name="T15" fmla="*/ 171 h 341"/>
                  <a:gd name="T16" fmla="*/ 0 w 341"/>
                  <a:gd name="T17" fmla="*/ 188 h 341"/>
                  <a:gd name="T18" fmla="*/ 170 w 341"/>
                  <a:gd name="T19" fmla="*/ 341 h 341"/>
                  <a:gd name="T20" fmla="*/ 170 w 341"/>
                  <a:gd name="T21" fmla="*/ 341 h 341"/>
                  <a:gd name="T22" fmla="*/ 320 w 341"/>
                  <a:gd name="T23" fmla="*/ 25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341">
                    <a:moveTo>
                      <a:pt x="320" y="252"/>
                    </a:moveTo>
                    <a:lnTo>
                      <a:pt x="320" y="252"/>
                    </a:lnTo>
                    <a:cubicBezTo>
                      <a:pt x="333" y="228"/>
                      <a:pt x="341" y="200"/>
                      <a:pt x="341" y="171"/>
                    </a:cubicBezTo>
                    <a:cubicBezTo>
                      <a:pt x="341" y="141"/>
                      <a:pt x="333" y="114"/>
                      <a:pt x="320" y="89"/>
                    </a:cubicBezTo>
                    <a:cubicBezTo>
                      <a:pt x="291" y="36"/>
                      <a:pt x="235" y="0"/>
                      <a:pt x="170" y="0"/>
                    </a:cubicBezTo>
                    <a:cubicBezTo>
                      <a:pt x="170" y="0"/>
                      <a:pt x="170" y="0"/>
                      <a:pt x="170" y="0"/>
                    </a:cubicBezTo>
                    <a:cubicBezTo>
                      <a:pt x="82" y="0"/>
                      <a:pt x="9" y="67"/>
                      <a:pt x="0" y="153"/>
                    </a:cubicBezTo>
                    <a:cubicBezTo>
                      <a:pt x="0" y="159"/>
                      <a:pt x="0" y="165"/>
                      <a:pt x="0" y="171"/>
                    </a:cubicBezTo>
                    <a:cubicBezTo>
                      <a:pt x="0" y="177"/>
                      <a:pt x="0" y="182"/>
                      <a:pt x="0" y="188"/>
                    </a:cubicBezTo>
                    <a:cubicBezTo>
                      <a:pt x="9" y="274"/>
                      <a:pt x="82" y="341"/>
                      <a:pt x="170" y="341"/>
                    </a:cubicBezTo>
                    <a:cubicBezTo>
                      <a:pt x="170" y="341"/>
                      <a:pt x="170" y="341"/>
                      <a:pt x="170" y="341"/>
                    </a:cubicBezTo>
                    <a:cubicBezTo>
                      <a:pt x="235" y="341"/>
                      <a:pt x="291" y="305"/>
                      <a:pt x="320" y="25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56" name="Freeform 42">
                <a:extLst>
                  <a:ext uri="{FF2B5EF4-FFF2-40B4-BE49-F238E27FC236}">
                    <a16:creationId xmlns:a16="http://schemas.microsoft.com/office/drawing/2014/main" id="{4B255A98-95DC-40EE-997D-0D7B8C87FC76}"/>
                  </a:ext>
                </a:extLst>
              </p:cNvPr>
              <p:cNvSpPr>
                <a:spLocks noEditPoints="1"/>
              </p:cNvSpPr>
              <p:nvPr/>
            </p:nvSpPr>
            <p:spPr bwMode="auto">
              <a:xfrm>
                <a:off x="1757569" y="1913732"/>
                <a:ext cx="1476375" cy="1474788"/>
              </a:xfrm>
              <a:custGeom>
                <a:avLst/>
                <a:gdLst>
                  <a:gd name="T0" fmla="*/ 0 w 3216"/>
                  <a:gd name="T1" fmla="*/ 1608 h 3215"/>
                  <a:gd name="T2" fmla="*/ 1608 w 3216"/>
                  <a:gd name="T3" fmla="*/ 0 h 3215"/>
                  <a:gd name="T4" fmla="*/ 2813 w 3216"/>
                  <a:gd name="T5" fmla="*/ 2202 h 3215"/>
                  <a:gd name="T6" fmla="*/ 2726 w 3216"/>
                  <a:gd name="T7" fmla="*/ 2228 h 3215"/>
                  <a:gd name="T8" fmla="*/ 2626 w 3216"/>
                  <a:gd name="T9" fmla="*/ 2220 h 3215"/>
                  <a:gd name="T10" fmla="*/ 2725 w 3216"/>
                  <a:gd name="T11" fmla="*/ 2354 h 3215"/>
                  <a:gd name="T12" fmla="*/ 2306 w 3216"/>
                  <a:gd name="T13" fmla="*/ 2734 h 3215"/>
                  <a:gd name="T14" fmla="*/ 2220 w 3216"/>
                  <a:gd name="T15" fmla="*/ 2625 h 3215"/>
                  <a:gd name="T16" fmla="*/ 2229 w 3216"/>
                  <a:gd name="T17" fmla="*/ 2726 h 3215"/>
                  <a:gd name="T18" fmla="*/ 1696 w 3216"/>
                  <a:gd name="T19" fmla="*/ 2948 h 3215"/>
                  <a:gd name="T20" fmla="*/ 1630 w 3216"/>
                  <a:gd name="T21" fmla="*/ 2886 h 3215"/>
                  <a:gd name="T22" fmla="*/ 1587 w 3216"/>
                  <a:gd name="T23" fmla="*/ 2667 h 3215"/>
                  <a:gd name="T24" fmla="*/ 1525 w 3216"/>
                  <a:gd name="T25" fmla="*/ 2948 h 3215"/>
                  <a:gd name="T26" fmla="*/ 982 w 3216"/>
                  <a:gd name="T27" fmla="*/ 2775 h 3215"/>
                  <a:gd name="T28" fmla="*/ 1017 w 3216"/>
                  <a:gd name="T29" fmla="*/ 2632 h 3215"/>
                  <a:gd name="T30" fmla="*/ 950 w 3216"/>
                  <a:gd name="T31" fmla="*/ 2704 h 3215"/>
                  <a:gd name="T32" fmla="*/ 862 w 3216"/>
                  <a:gd name="T33" fmla="*/ 2725 h 3215"/>
                  <a:gd name="T34" fmla="*/ 512 w 3216"/>
                  <a:gd name="T35" fmla="*/ 2266 h 3215"/>
                  <a:gd name="T36" fmla="*/ 569 w 3216"/>
                  <a:gd name="T37" fmla="*/ 2183 h 3215"/>
                  <a:gd name="T38" fmla="*/ 441 w 3216"/>
                  <a:gd name="T39" fmla="*/ 2234 h 3215"/>
                  <a:gd name="T40" fmla="*/ 285 w 3216"/>
                  <a:gd name="T41" fmla="*/ 1649 h 3215"/>
                  <a:gd name="T42" fmla="*/ 570 w 3216"/>
                  <a:gd name="T43" fmla="*/ 1608 h 3215"/>
                  <a:gd name="T44" fmla="*/ 285 w 3216"/>
                  <a:gd name="T45" fmla="*/ 1566 h 3215"/>
                  <a:gd name="T46" fmla="*/ 441 w 3216"/>
                  <a:gd name="T47" fmla="*/ 981 h 3215"/>
                  <a:gd name="T48" fmla="*/ 569 w 3216"/>
                  <a:gd name="T49" fmla="*/ 1033 h 3215"/>
                  <a:gd name="T50" fmla="*/ 512 w 3216"/>
                  <a:gd name="T51" fmla="*/ 950 h 3215"/>
                  <a:gd name="T52" fmla="*/ 862 w 3216"/>
                  <a:gd name="T53" fmla="*/ 491 h 3215"/>
                  <a:gd name="T54" fmla="*/ 950 w 3216"/>
                  <a:gd name="T55" fmla="*/ 511 h 3215"/>
                  <a:gd name="T56" fmla="*/ 1017 w 3216"/>
                  <a:gd name="T57" fmla="*/ 584 h 3215"/>
                  <a:gd name="T58" fmla="*/ 982 w 3216"/>
                  <a:gd name="T59" fmla="*/ 441 h 3215"/>
                  <a:gd name="T60" fmla="*/ 1525 w 3216"/>
                  <a:gd name="T61" fmla="*/ 267 h 3215"/>
                  <a:gd name="T62" fmla="*/ 1587 w 3216"/>
                  <a:gd name="T63" fmla="*/ 548 h 3215"/>
                  <a:gd name="T64" fmla="*/ 1630 w 3216"/>
                  <a:gd name="T65" fmla="*/ 329 h 3215"/>
                  <a:gd name="T66" fmla="*/ 1696 w 3216"/>
                  <a:gd name="T67" fmla="*/ 267 h 3215"/>
                  <a:gd name="T68" fmla="*/ 2229 w 3216"/>
                  <a:gd name="T69" fmla="*/ 490 h 3215"/>
                  <a:gd name="T70" fmla="*/ 2220 w 3216"/>
                  <a:gd name="T71" fmla="*/ 590 h 3215"/>
                  <a:gd name="T72" fmla="*/ 2306 w 3216"/>
                  <a:gd name="T73" fmla="*/ 482 h 3215"/>
                  <a:gd name="T74" fmla="*/ 2725 w 3216"/>
                  <a:gd name="T75" fmla="*/ 861 h 3215"/>
                  <a:gd name="T76" fmla="*/ 2626 w 3216"/>
                  <a:gd name="T77" fmla="*/ 995 h 3215"/>
                  <a:gd name="T78" fmla="*/ 2726 w 3216"/>
                  <a:gd name="T79" fmla="*/ 987 h 3215"/>
                  <a:gd name="T80" fmla="*/ 2813 w 3216"/>
                  <a:gd name="T81" fmla="*/ 1013 h 3215"/>
                  <a:gd name="T82" fmla="*/ 2887 w 3216"/>
                  <a:gd name="T83" fmla="*/ 1586 h 3215"/>
                  <a:gd name="T84" fmla="*/ 2668 w 3216"/>
                  <a:gd name="T85" fmla="*/ 1629 h 3215"/>
                  <a:gd name="T86" fmla="*/ 2948 w 3216"/>
                  <a:gd name="T87" fmla="*/ 1695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6" h="3215">
                    <a:moveTo>
                      <a:pt x="1608" y="0"/>
                    </a:moveTo>
                    <a:lnTo>
                      <a:pt x="1608" y="0"/>
                    </a:lnTo>
                    <a:cubicBezTo>
                      <a:pt x="722" y="0"/>
                      <a:pt x="0" y="721"/>
                      <a:pt x="0" y="1608"/>
                    </a:cubicBezTo>
                    <a:cubicBezTo>
                      <a:pt x="0" y="2494"/>
                      <a:pt x="722" y="3215"/>
                      <a:pt x="1608" y="3215"/>
                    </a:cubicBezTo>
                    <a:cubicBezTo>
                      <a:pt x="2495" y="3215"/>
                      <a:pt x="3216" y="2494"/>
                      <a:pt x="3216" y="1608"/>
                    </a:cubicBezTo>
                    <a:cubicBezTo>
                      <a:pt x="3216" y="721"/>
                      <a:pt x="2495" y="0"/>
                      <a:pt x="1608" y="0"/>
                    </a:cubicBezTo>
                    <a:lnTo>
                      <a:pt x="1608" y="0"/>
                    </a:lnTo>
                    <a:close/>
                    <a:moveTo>
                      <a:pt x="2813" y="2202"/>
                    </a:moveTo>
                    <a:lnTo>
                      <a:pt x="2813" y="2202"/>
                    </a:lnTo>
                    <a:cubicBezTo>
                      <a:pt x="2805" y="2217"/>
                      <a:pt x="2792" y="2229"/>
                      <a:pt x="2775" y="2234"/>
                    </a:cubicBezTo>
                    <a:cubicBezTo>
                      <a:pt x="2769" y="2236"/>
                      <a:pt x="2763" y="2237"/>
                      <a:pt x="2757" y="2237"/>
                    </a:cubicBezTo>
                    <a:cubicBezTo>
                      <a:pt x="2747" y="2237"/>
                      <a:pt x="2736" y="2234"/>
                      <a:pt x="2726" y="2228"/>
                    </a:cubicBezTo>
                    <a:lnTo>
                      <a:pt x="2647" y="2183"/>
                    </a:lnTo>
                    <a:cubicBezTo>
                      <a:pt x="2644" y="2185"/>
                      <a:pt x="2637" y="2190"/>
                      <a:pt x="2632" y="2199"/>
                    </a:cubicBezTo>
                    <a:cubicBezTo>
                      <a:pt x="2627" y="2208"/>
                      <a:pt x="2626" y="2216"/>
                      <a:pt x="2626" y="2220"/>
                    </a:cubicBezTo>
                    <a:lnTo>
                      <a:pt x="2705" y="2266"/>
                    </a:lnTo>
                    <a:cubicBezTo>
                      <a:pt x="2720" y="2274"/>
                      <a:pt x="2730" y="2289"/>
                      <a:pt x="2734" y="2305"/>
                    </a:cubicBezTo>
                    <a:cubicBezTo>
                      <a:pt x="2738" y="2322"/>
                      <a:pt x="2735" y="2340"/>
                      <a:pt x="2725" y="2354"/>
                    </a:cubicBezTo>
                    <a:cubicBezTo>
                      <a:pt x="2627" y="2501"/>
                      <a:pt x="2502" y="2626"/>
                      <a:pt x="2355" y="2725"/>
                    </a:cubicBezTo>
                    <a:cubicBezTo>
                      <a:pt x="2344" y="2732"/>
                      <a:pt x="2332" y="2735"/>
                      <a:pt x="2320" y="2735"/>
                    </a:cubicBezTo>
                    <a:cubicBezTo>
                      <a:pt x="2315" y="2735"/>
                      <a:pt x="2311" y="2735"/>
                      <a:pt x="2306" y="2734"/>
                    </a:cubicBezTo>
                    <a:cubicBezTo>
                      <a:pt x="2289" y="2730"/>
                      <a:pt x="2275" y="2719"/>
                      <a:pt x="2266" y="2704"/>
                    </a:cubicBezTo>
                    <a:lnTo>
                      <a:pt x="2221" y="2625"/>
                    </a:lnTo>
                    <a:cubicBezTo>
                      <a:pt x="2221" y="2625"/>
                      <a:pt x="2221" y="2625"/>
                      <a:pt x="2220" y="2625"/>
                    </a:cubicBezTo>
                    <a:cubicBezTo>
                      <a:pt x="2218" y="2625"/>
                      <a:pt x="2210" y="2626"/>
                      <a:pt x="2199" y="2632"/>
                    </a:cubicBezTo>
                    <a:cubicBezTo>
                      <a:pt x="2191" y="2637"/>
                      <a:pt x="2186" y="2643"/>
                      <a:pt x="2183" y="2647"/>
                    </a:cubicBezTo>
                    <a:lnTo>
                      <a:pt x="2229" y="2726"/>
                    </a:lnTo>
                    <a:cubicBezTo>
                      <a:pt x="2237" y="2741"/>
                      <a:pt x="2239" y="2758"/>
                      <a:pt x="2234" y="2775"/>
                    </a:cubicBezTo>
                    <a:cubicBezTo>
                      <a:pt x="2229" y="2791"/>
                      <a:pt x="2218" y="2805"/>
                      <a:pt x="2203" y="2812"/>
                    </a:cubicBezTo>
                    <a:cubicBezTo>
                      <a:pt x="2044" y="2891"/>
                      <a:pt x="1873" y="2936"/>
                      <a:pt x="1696" y="2948"/>
                    </a:cubicBezTo>
                    <a:cubicBezTo>
                      <a:pt x="1695" y="2948"/>
                      <a:pt x="1693" y="2948"/>
                      <a:pt x="1692" y="2948"/>
                    </a:cubicBezTo>
                    <a:cubicBezTo>
                      <a:pt x="1676" y="2948"/>
                      <a:pt x="1661" y="2942"/>
                      <a:pt x="1649" y="2931"/>
                    </a:cubicBezTo>
                    <a:cubicBezTo>
                      <a:pt x="1637" y="2920"/>
                      <a:pt x="1630" y="2903"/>
                      <a:pt x="1630" y="2886"/>
                    </a:cubicBezTo>
                    <a:lnTo>
                      <a:pt x="1630" y="2667"/>
                    </a:lnTo>
                    <a:cubicBezTo>
                      <a:pt x="1630" y="2655"/>
                      <a:pt x="1620" y="2645"/>
                      <a:pt x="1608" y="2645"/>
                    </a:cubicBezTo>
                    <a:cubicBezTo>
                      <a:pt x="1596" y="2645"/>
                      <a:pt x="1587" y="2655"/>
                      <a:pt x="1587" y="2667"/>
                    </a:cubicBezTo>
                    <a:lnTo>
                      <a:pt x="1587" y="2886"/>
                    </a:lnTo>
                    <a:cubicBezTo>
                      <a:pt x="1587" y="2903"/>
                      <a:pt x="1579" y="2920"/>
                      <a:pt x="1567" y="2931"/>
                    </a:cubicBezTo>
                    <a:cubicBezTo>
                      <a:pt x="1555" y="2942"/>
                      <a:pt x="1540" y="2948"/>
                      <a:pt x="1525" y="2948"/>
                    </a:cubicBezTo>
                    <a:cubicBezTo>
                      <a:pt x="1523" y="2948"/>
                      <a:pt x="1522" y="2948"/>
                      <a:pt x="1521" y="2948"/>
                    </a:cubicBezTo>
                    <a:cubicBezTo>
                      <a:pt x="1343" y="2936"/>
                      <a:pt x="1172" y="2891"/>
                      <a:pt x="1014" y="2812"/>
                    </a:cubicBezTo>
                    <a:cubicBezTo>
                      <a:pt x="998" y="2805"/>
                      <a:pt x="987" y="2791"/>
                      <a:pt x="982" y="2775"/>
                    </a:cubicBezTo>
                    <a:cubicBezTo>
                      <a:pt x="977" y="2758"/>
                      <a:pt x="979" y="2741"/>
                      <a:pt x="988" y="2726"/>
                    </a:cubicBezTo>
                    <a:lnTo>
                      <a:pt x="1033" y="2647"/>
                    </a:lnTo>
                    <a:cubicBezTo>
                      <a:pt x="1031" y="2643"/>
                      <a:pt x="1026" y="2637"/>
                      <a:pt x="1017" y="2632"/>
                    </a:cubicBezTo>
                    <a:cubicBezTo>
                      <a:pt x="1007" y="2626"/>
                      <a:pt x="999" y="2625"/>
                      <a:pt x="996" y="2625"/>
                    </a:cubicBezTo>
                    <a:cubicBezTo>
                      <a:pt x="996" y="2625"/>
                      <a:pt x="996" y="2625"/>
                      <a:pt x="996" y="2625"/>
                    </a:cubicBezTo>
                    <a:lnTo>
                      <a:pt x="950" y="2704"/>
                    </a:lnTo>
                    <a:cubicBezTo>
                      <a:pt x="942" y="2719"/>
                      <a:pt x="927" y="2730"/>
                      <a:pt x="911" y="2734"/>
                    </a:cubicBezTo>
                    <a:cubicBezTo>
                      <a:pt x="906" y="2735"/>
                      <a:pt x="901" y="2735"/>
                      <a:pt x="896" y="2735"/>
                    </a:cubicBezTo>
                    <a:cubicBezTo>
                      <a:pt x="884" y="2735"/>
                      <a:pt x="872" y="2732"/>
                      <a:pt x="862" y="2725"/>
                    </a:cubicBezTo>
                    <a:cubicBezTo>
                      <a:pt x="715" y="2626"/>
                      <a:pt x="590" y="2501"/>
                      <a:pt x="491" y="2354"/>
                    </a:cubicBezTo>
                    <a:cubicBezTo>
                      <a:pt x="482" y="2340"/>
                      <a:pt x="478" y="2322"/>
                      <a:pt x="482" y="2305"/>
                    </a:cubicBezTo>
                    <a:cubicBezTo>
                      <a:pt x="486" y="2289"/>
                      <a:pt x="497" y="2274"/>
                      <a:pt x="512" y="2266"/>
                    </a:cubicBezTo>
                    <a:lnTo>
                      <a:pt x="591" y="2220"/>
                    </a:lnTo>
                    <a:cubicBezTo>
                      <a:pt x="591" y="2216"/>
                      <a:pt x="589" y="2208"/>
                      <a:pt x="584" y="2199"/>
                    </a:cubicBezTo>
                    <a:cubicBezTo>
                      <a:pt x="579" y="2190"/>
                      <a:pt x="573" y="2185"/>
                      <a:pt x="569" y="2183"/>
                    </a:cubicBezTo>
                    <a:lnTo>
                      <a:pt x="490" y="2228"/>
                    </a:lnTo>
                    <a:cubicBezTo>
                      <a:pt x="481" y="2234"/>
                      <a:pt x="470" y="2237"/>
                      <a:pt x="459" y="2237"/>
                    </a:cubicBezTo>
                    <a:cubicBezTo>
                      <a:pt x="453" y="2237"/>
                      <a:pt x="447" y="2236"/>
                      <a:pt x="441" y="2234"/>
                    </a:cubicBezTo>
                    <a:cubicBezTo>
                      <a:pt x="425" y="2229"/>
                      <a:pt x="411" y="2217"/>
                      <a:pt x="403" y="2202"/>
                    </a:cubicBezTo>
                    <a:cubicBezTo>
                      <a:pt x="325" y="2043"/>
                      <a:pt x="279" y="1873"/>
                      <a:pt x="268" y="1695"/>
                    </a:cubicBezTo>
                    <a:cubicBezTo>
                      <a:pt x="267" y="1678"/>
                      <a:pt x="273" y="1661"/>
                      <a:pt x="285" y="1649"/>
                    </a:cubicBezTo>
                    <a:cubicBezTo>
                      <a:pt x="296" y="1636"/>
                      <a:pt x="313" y="1629"/>
                      <a:pt x="330" y="1629"/>
                    </a:cubicBezTo>
                    <a:lnTo>
                      <a:pt x="549" y="1629"/>
                    </a:lnTo>
                    <a:cubicBezTo>
                      <a:pt x="561" y="1629"/>
                      <a:pt x="570" y="1620"/>
                      <a:pt x="570" y="1608"/>
                    </a:cubicBezTo>
                    <a:cubicBezTo>
                      <a:pt x="570" y="1596"/>
                      <a:pt x="561" y="1586"/>
                      <a:pt x="549" y="1586"/>
                    </a:cubicBezTo>
                    <a:lnTo>
                      <a:pt x="330" y="1586"/>
                    </a:lnTo>
                    <a:cubicBezTo>
                      <a:pt x="313" y="1586"/>
                      <a:pt x="296" y="1579"/>
                      <a:pt x="285" y="1566"/>
                    </a:cubicBezTo>
                    <a:cubicBezTo>
                      <a:pt x="273" y="1554"/>
                      <a:pt x="267" y="1537"/>
                      <a:pt x="268" y="1520"/>
                    </a:cubicBezTo>
                    <a:cubicBezTo>
                      <a:pt x="279" y="1342"/>
                      <a:pt x="325" y="1172"/>
                      <a:pt x="403" y="1013"/>
                    </a:cubicBezTo>
                    <a:cubicBezTo>
                      <a:pt x="411" y="998"/>
                      <a:pt x="425" y="986"/>
                      <a:pt x="441" y="981"/>
                    </a:cubicBezTo>
                    <a:cubicBezTo>
                      <a:pt x="447" y="980"/>
                      <a:pt x="453" y="979"/>
                      <a:pt x="459" y="979"/>
                    </a:cubicBezTo>
                    <a:cubicBezTo>
                      <a:pt x="470" y="979"/>
                      <a:pt x="481" y="982"/>
                      <a:pt x="490" y="987"/>
                    </a:cubicBezTo>
                    <a:lnTo>
                      <a:pt x="569" y="1033"/>
                    </a:lnTo>
                    <a:cubicBezTo>
                      <a:pt x="573" y="1030"/>
                      <a:pt x="579" y="1025"/>
                      <a:pt x="584" y="1016"/>
                    </a:cubicBezTo>
                    <a:cubicBezTo>
                      <a:pt x="589" y="1008"/>
                      <a:pt x="591" y="1000"/>
                      <a:pt x="591" y="995"/>
                    </a:cubicBezTo>
                    <a:lnTo>
                      <a:pt x="512" y="950"/>
                    </a:lnTo>
                    <a:cubicBezTo>
                      <a:pt x="497" y="941"/>
                      <a:pt x="486" y="927"/>
                      <a:pt x="482" y="910"/>
                    </a:cubicBezTo>
                    <a:cubicBezTo>
                      <a:pt x="478" y="893"/>
                      <a:pt x="482" y="876"/>
                      <a:pt x="491" y="861"/>
                    </a:cubicBezTo>
                    <a:cubicBezTo>
                      <a:pt x="590" y="714"/>
                      <a:pt x="715" y="589"/>
                      <a:pt x="862" y="491"/>
                    </a:cubicBezTo>
                    <a:cubicBezTo>
                      <a:pt x="872" y="484"/>
                      <a:pt x="884" y="480"/>
                      <a:pt x="896" y="480"/>
                    </a:cubicBezTo>
                    <a:cubicBezTo>
                      <a:pt x="901" y="480"/>
                      <a:pt x="906" y="481"/>
                      <a:pt x="911" y="482"/>
                    </a:cubicBezTo>
                    <a:cubicBezTo>
                      <a:pt x="927" y="486"/>
                      <a:pt x="942" y="496"/>
                      <a:pt x="950" y="511"/>
                    </a:cubicBezTo>
                    <a:lnTo>
                      <a:pt x="996" y="590"/>
                    </a:lnTo>
                    <a:cubicBezTo>
                      <a:pt x="996" y="590"/>
                      <a:pt x="996" y="590"/>
                      <a:pt x="996" y="590"/>
                    </a:cubicBezTo>
                    <a:cubicBezTo>
                      <a:pt x="999" y="590"/>
                      <a:pt x="1007" y="589"/>
                      <a:pt x="1017" y="584"/>
                    </a:cubicBezTo>
                    <a:cubicBezTo>
                      <a:pt x="1026" y="579"/>
                      <a:pt x="1031" y="572"/>
                      <a:pt x="1033" y="568"/>
                    </a:cubicBezTo>
                    <a:lnTo>
                      <a:pt x="988" y="490"/>
                    </a:lnTo>
                    <a:cubicBezTo>
                      <a:pt x="979" y="475"/>
                      <a:pt x="977" y="457"/>
                      <a:pt x="982" y="441"/>
                    </a:cubicBezTo>
                    <a:cubicBezTo>
                      <a:pt x="987" y="424"/>
                      <a:pt x="999" y="410"/>
                      <a:pt x="1014" y="403"/>
                    </a:cubicBezTo>
                    <a:cubicBezTo>
                      <a:pt x="1173" y="324"/>
                      <a:pt x="1343" y="279"/>
                      <a:pt x="1521" y="267"/>
                    </a:cubicBezTo>
                    <a:cubicBezTo>
                      <a:pt x="1522" y="267"/>
                      <a:pt x="1523" y="267"/>
                      <a:pt x="1525" y="267"/>
                    </a:cubicBezTo>
                    <a:cubicBezTo>
                      <a:pt x="1540" y="267"/>
                      <a:pt x="1555" y="273"/>
                      <a:pt x="1567" y="284"/>
                    </a:cubicBezTo>
                    <a:cubicBezTo>
                      <a:pt x="1579" y="296"/>
                      <a:pt x="1587" y="312"/>
                      <a:pt x="1587" y="329"/>
                    </a:cubicBezTo>
                    <a:lnTo>
                      <a:pt x="1587" y="548"/>
                    </a:lnTo>
                    <a:cubicBezTo>
                      <a:pt x="1587" y="560"/>
                      <a:pt x="1596" y="570"/>
                      <a:pt x="1608" y="570"/>
                    </a:cubicBezTo>
                    <a:cubicBezTo>
                      <a:pt x="1620" y="570"/>
                      <a:pt x="1630" y="560"/>
                      <a:pt x="1630" y="548"/>
                    </a:cubicBezTo>
                    <a:lnTo>
                      <a:pt x="1630" y="329"/>
                    </a:lnTo>
                    <a:cubicBezTo>
                      <a:pt x="1630" y="312"/>
                      <a:pt x="1637" y="296"/>
                      <a:pt x="1649" y="284"/>
                    </a:cubicBezTo>
                    <a:cubicBezTo>
                      <a:pt x="1661" y="273"/>
                      <a:pt x="1676" y="267"/>
                      <a:pt x="1692" y="267"/>
                    </a:cubicBezTo>
                    <a:cubicBezTo>
                      <a:pt x="1693" y="267"/>
                      <a:pt x="1695" y="267"/>
                      <a:pt x="1696" y="267"/>
                    </a:cubicBezTo>
                    <a:cubicBezTo>
                      <a:pt x="1873" y="279"/>
                      <a:pt x="2044" y="324"/>
                      <a:pt x="2203" y="403"/>
                    </a:cubicBezTo>
                    <a:cubicBezTo>
                      <a:pt x="2218" y="410"/>
                      <a:pt x="2229" y="424"/>
                      <a:pt x="2234" y="441"/>
                    </a:cubicBezTo>
                    <a:cubicBezTo>
                      <a:pt x="2239" y="457"/>
                      <a:pt x="2237" y="475"/>
                      <a:pt x="2229" y="490"/>
                    </a:cubicBezTo>
                    <a:lnTo>
                      <a:pt x="2183" y="568"/>
                    </a:lnTo>
                    <a:cubicBezTo>
                      <a:pt x="2186" y="572"/>
                      <a:pt x="2191" y="579"/>
                      <a:pt x="2199" y="584"/>
                    </a:cubicBezTo>
                    <a:cubicBezTo>
                      <a:pt x="2210" y="589"/>
                      <a:pt x="2218" y="590"/>
                      <a:pt x="2220" y="590"/>
                    </a:cubicBezTo>
                    <a:cubicBezTo>
                      <a:pt x="2221" y="590"/>
                      <a:pt x="2221" y="590"/>
                      <a:pt x="2221" y="590"/>
                    </a:cubicBezTo>
                    <a:lnTo>
                      <a:pt x="2266" y="511"/>
                    </a:lnTo>
                    <a:cubicBezTo>
                      <a:pt x="2275" y="496"/>
                      <a:pt x="2289" y="486"/>
                      <a:pt x="2306" y="482"/>
                    </a:cubicBezTo>
                    <a:cubicBezTo>
                      <a:pt x="2311" y="481"/>
                      <a:pt x="2315" y="480"/>
                      <a:pt x="2320" y="480"/>
                    </a:cubicBezTo>
                    <a:cubicBezTo>
                      <a:pt x="2332" y="480"/>
                      <a:pt x="2344" y="484"/>
                      <a:pt x="2355" y="491"/>
                    </a:cubicBezTo>
                    <a:cubicBezTo>
                      <a:pt x="2502" y="589"/>
                      <a:pt x="2627" y="714"/>
                      <a:pt x="2725" y="861"/>
                    </a:cubicBezTo>
                    <a:cubicBezTo>
                      <a:pt x="2735" y="876"/>
                      <a:pt x="2738" y="893"/>
                      <a:pt x="2734" y="910"/>
                    </a:cubicBezTo>
                    <a:cubicBezTo>
                      <a:pt x="2730" y="927"/>
                      <a:pt x="2720" y="941"/>
                      <a:pt x="2705" y="950"/>
                    </a:cubicBezTo>
                    <a:lnTo>
                      <a:pt x="2626" y="995"/>
                    </a:lnTo>
                    <a:cubicBezTo>
                      <a:pt x="2626" y="1000"/>
                      <a:pt x="2627" y="1008"/>
                      <a:pt x="2632" y="1016"/>
                    </a:cubicBezTo>
                    <a:cubicBezTo>
                      <a:pt x="2638" y="1025"/>
                      <a:pt x="2644" y="1031"/>
                      <a:pt x="2647" y="1033"/>
                    </a:cubicBezTo>
                    <a:lnTo>
                      <a:pt x="2726" y="987"/>
                    </a:lnTo>
                    <a:cubicBezTo>
                      <a:pt x="2736" y="982"/>
                      <a:pt x="2747" y="979"/>
                      <a:pt x="2757" y="979"/>
                    </a:cubicBezTo>
                    <a:cubicBezTo>
                      <a:pt x="2763" y="979"/>
                      <a:pt x="2769" y="980"/>
                      <a:pt x="2775" y="981"/>
                    </a:cubicBezTo>
                    <a:cubicBezTo>
                      <a:pt x="2792" y="986"/>
                      <a:pt x="2805" y="998"/>
                      <a:pt x="2813" y="1013"/>
                    </a:cubicBezTo>
                    <a:cubicBezTo>
                      <a:pt x="2891" y="1172"/>
                      <a:pt x="2937" y="1342"/>
                      <a:pt x="2948" y="1520"/>
                    </a:cubicBezTo>
                    <a:cubicBezTo>
                      <a:pt x="2950" y="1537"/>
                      <a:pt x="2944" y="1554"/>
                      <a:pt x="2932" y="1566"/>
                    </a:cubicBezTo>
                    <a:cubicBezTo>
                      <a:pt x="2920" y="1579"/>
                      <a:pt x="2904" y="1586"/>
                      <a:pt x="2887" y="1586"/>
                    </a:cubicBezTo>
                    <a:lnTo>
                      <a:pt x="2668" y="1586"/>
                    </a:lnTo>
                    <a:cubicBezTo>
                      <a:pt x="2656" y="1586"/>
                      <a:pt x="2646" y="1596"/>
                      <a:pt x="2646" y="1608"/>
                    </a:cubicBezTo>
                    <a:cubicBezTo>
                      <a:pt x="2646" y="1620"/>
                      <a:pt x="2656" y="1629"/>
                      <a:pt x="2668" y="1629"/>
                    </a:cubicBezTo>
                    <a:lnTo>
                      <a:pt x="2886" y="1629"/>
                    </a:lnTo>
                    <a:cubicBezTo>
                      <a:pt x="2904" y="1629"/>
                      <a:pt x="2920" y="1636"/>
                      <a:pt x="2932" y="1649"/>
                    </a:cubicBezTo>
                    <a:cubicBezTo>
                      <a:pt x="2944" y="1661"/>
                      <a:pt x="2950" y="1678"/>
                      <a:pt x="2948" y="1695"/>
                    </a:cubicBezTo>
                    <a:cubicBezTo>
                      <a:pt x="2937" y="1873"/>
                      <a:pt x="2891" y="2043"/>
                      <a:pt x="2813" y="220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57" name="Freeform 43">
                <a:extLst>
                  <a:ext uri="{FF2B5EF4-FFF2-40B4-BE49-F238E27FC236}">
                    <a16:creationId xmlns:a16="http://schemas.microsoft.com/office/drawing/2014/main" id="{FFB4F381-305C-410D-8470-3E224ACB66FA}"/>
                  </a:ext>
                </a:extLst>
              </p:cNvPr>
              <p:cNvSpPr>
                <a:spLocks/>
              </p:cNvSpPr>
              <p:nvPr/>
            </p:nvSpPr>
            <p:spPr bwMode="auto">
              <a:xfrm>
                <a:off x="2495756" y="1963738"/>
                <a:ext cx="693738" cy="1296988"/>
              </a:xfrm>
              <a:custGeom>
                <a:avLst/>
                <a:gdLst>
                  <a:gd name="T0" fmla="*/ 748 w 1513"/>
                  <a:gd name="T1" fmla="*/ 2829 h 2829"/>
                  <a:gd name="T2" fmla="*/ 748 w 1513"/>
                  <a:gd name="T3" fmla="*/ 2829 h 2829"/>
                  <a:gd name="T4" fmla="*/ 1513 w 1513"/>
                  <a:gd name="T5" fmla="*/ 1513 h 2829"/>
                  <a:gd name="T6" fmla="*/ 0 w 1513"/>
                  <a:gd name="T7" fmla="*/ 0 h 2829"/>
                </a:gdLst>
                <a:ahLst/>
                <a:cxnLst>
                  <a:cxn ang="0">
                    <a:pos x="T0" y="T1"/>
                  </a:cxn>
                  <a:cxn ang="0">
                    <a:pos x="T2" y="T3"/>
                  </a:cxn>
                  <a:cxn ang="0">
                    <a:pos x="T4" y="T5"/>
                  </a:cxn>
                  <a:cxn ang="0">
                    <a:pos x="T6" y="T7"/>
                  </a:cxn>
                </a:cxnLst>
                <a:rect l="0" t="0" r="r" b="b"/>
                <a:pathLst>
                  <a:path w="1513" h="2829">
                    <a:moveTo>
                      <a:pt x="748" y="2829"/>
                    </a:moveTo>
                    <a:lnTo>
                      <a:pt x="748" y="2829"/>
                    </a:lnTo>
                    <a:cubicBezTo>
                      <a:pt x="1205" y="2569"/>
                      <a:pt x="1513" y="2077"/>
                      <a:pt x="1513" y="1513"/>
                    </a:cubicBezTo>
                    <a:cubicBezTo>
                      <a:pt x="1513" y="678"/>
                      <a:pt x="836" y="0"/>
                      <a:pt x="0" y="0"/>
                    </a:cubicBezTo>
                  </a:path>
                </a:pathLst>
              </a:custGeom>
              <a:noFill/>
              <a:ln w="100013" cap="flat">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5449" tIns="27725" rIns="55449" bIns="27725" numCol="1" anchor="t" anchorCtr="0" compatLnSpc="1">
                <a:prstTxWarp prst="textNoShape">
                  <a:avLst/>
                </a:prstTxWarp>
              </a:bodyPr>
              <a:lstStyle/>
              <a:p>
                <a:endParaRPr lang="en-GB" sz="1092" dirty="0"/>
              </a:p>
            </p:txBody>
          </p:sp>
        </p:grpSp>
      </p:grpSp>
      <p:grpSp>
        <p:nvGrpSpPr>
          <p:cNvPr id="61" name="Group 60">
            <a:extLst>
              <a:ext uri="{FF2B5EF4-FFF2-40B4-BE49-F238E27FC236}">
                <a16:creationId xmlns:a16="http://schemas.microsoft.com/office/drawing/2014/main" id="{9A124792-3BFA-4A05-9C29-573FD2DC1D62}"/>
              </a:ext>
            </a:extLst>
          </p:cNvPr>
          <p:cNvGrpSpPr/>
          <p:nvPr/>
        </p:nvGrpSpPr>
        <p:grpSpPr>
          <a:xfrm>
            <a:off x="7772454" y="3983493"/>
            <a:ext cx="1465673" cy="1464097"/>
            <a:chOff x="6193279" y="1781476"/>
            <a:chExt cx="1476375" cy="1474788"/>
          </a:xfrm>
        </p:grpSpPr>
        <p:sp>
          <p:nvSpPr>
            <p:cNvPr id="62" name="Freeform 39">
              <a:extLst>
                <a:ext uri="{FF2B5EF4-FFF2-40B4-BE49-F238E27FC236}">
                  <a16:creationId xmlns:a16="http://schemas.microsoft.com/office/drawing/2014/main" id="{5856CD14-3588-4802-B544-1F221BC97D7D}"/>
                </a:ext>
              </a:extLst>
            </p:cNvPr>
            <p:cNvSpPr>
              <a:spLocks/>
            </p:cNvSpPr>
            <p:nvPr/>
          </p:nvSpPr>
          <p:spPr bwMode="auto">
            <a:xfrm>
              <a:off x="6925116" y="2146773"/>
              <a:ext cx="52388" cy="234950"/>
            </a:xfrm>
            <a:custGeom>
              <a:avLst/>
              <a:gdLst>
                <a:gd name="T0" fmla="*/ 114 w 114"/>
                <a:gd name="T1" fmla="*/ 512 h 512"/>
                <a:gd name="T2" fmla="*/ 114 w 114"/>
                <a:gd name="T3" fmla="*/ 512 h 512"/>
                <a:gd name="T4" fmla="*/ 114 w 114"/>
                <a:gd name="T5" fmla="*/ 57 h 512"/>
                <a:gd name="T6" fmla="*/ 57 w 114"/>
                <a:gd name="T7" fmla="*/ 0 h 512"/>
                <a:gd name="T8" fmla="*/ 0 w 114"/>
                <a:gd name="T9" fmla="*/ 57 h 512"/>
                <a:gd name="T10" fmla="*/ 0 w 114"/>
                <a:gd name="T11" fmla="*/ 512 h 512"/>
                <a:gd name="T12" fmla="*/ 57 w 114"/>
                <a:gd name="T13" fmla="*/ 506 h 512"/>
                <a:gd name="T14" fmla="*/ 114 w 114"/>
                <a:gd name="T15" fmla="*/ 51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12">
                  <a:moveTo>
                    <a:pt x="114" y="512"/>
                  </a:moveTo>
                  <a:lnTo>
                    <a:pt x="114" y="512"/>
                  </a:lnTo>
                  <a:lnTo>
                    <a:pt x="114" y="57"/>
                  </a:lnTo>
                  <a:cubicBezTo>
                    <a:pt x="114" y="26"/>
                    <a:pt x="89" y="0"/>
                    <a:pt x="57" y="0"/>
                  </a:cubicBezTo>
                  <a:cubicBezTo>
                    <a:pt x="26" y="0"/>
                    <a:pt x="0" y="26"/>
                    <a:pt x="0" y="57"/>
                  </a:cubicBezTo>
                  <a:lnTo>
                    <a:pt x="0" y="512"/>
                  </a:lnTo>
                  <a:cubicBezTo>
                    <a:pt x="19" y="508"/>
                    <a:pt x="38" y="506"/>
                    <a:pt x="57" y="506"/>
                  </a:cubicBezTo>
                  <a:cubicBezTo>
                    <a:pt x="77" y="506"/>
                    <a:pt x="96" y="508"/>
                    <a:pt x="114" y="51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nvGrpSpPr>
            <p:cNvPr id="63" name="Group 62">
              <a:extLst>
                <a:ext uri="{FF2B5EF4-FFF2-40B4-BE49-F238E27FC236}">
                  <a16:creationId xmlns:a16="http://schemas.microsoft.com/office/drawing/2014/main" id="{50029125-83A1-4311-8784-3C5436A55507}"/>
                </a:ext>
              </a:extLst>
            </p:cNvPr>
            <p:cNvGrpSpPr/>
            <p:nvPr/>
          </p:nvGrpSpPr>
          <p:grpSpPr>
            <a:xfrm>
              <a:off x="6193279" y="1781476"/>
              <a:ext cx="1476375" cy="1474788"/>
              <a:chOff x="1757569" y="1913732"/>
              <a:chExt cx="1476375" cy="1474788"/>
            </a:xfrm>
          </p:grpSpPr>
          <p:sp>
            <p:nvSpPr>
              <p:cNvPr id="64" name="Freeform 41">
                <a:extLst>
                  <a:ext uri="{FF2B5EF4-FFF2-40B4-BE49-F238E27FC236}">
                    <a16:creationId xmlns:a16="http://schemas.microsoft.com/office/drawing/2014/main" id="{5814F2C4-2FEF-4BC0-8263-CF4B932DE08F}"/>
                  </a:ext>
                </a:extLst>
              </p:cNvPr>
              <p:cNvSpPr>
                <a:spLocks/>
              </p:cNvSpPr>
              <p:nvPr/>
            </p:nvSpPr>
            <p:spPr bwMode="auto">
              <a:xfrm>
                <a:off x="2438606" y="2556841"/>
                <a:ext cx="155575" cy="155575"/>
              </a:xfrm>
              <a:custGeom>
                <a:avLst/>
                <a:gdLst>
                  <a:gd name="T0" fmla="*/ 320 w 341"/>
                  <a:gd name="T1" fmla="*/ 252 h 341"/>
                  <a:gd name="T2" fmla="*/ 320 w 341"/>
                  <a:gd name="T3" fmla="*/ 252 h 341"/>
                  <a:gd name="T4" fmla="*/ 341 w 341"/>
                  <a:gd name="T5" fmla="*/ 171 h 341"/>
                  <a:gd name="T6" fmla="*/ 320 w 341"/>
                  <a:gd name="T7" fmla="*/ 89 h 341"/>
                  <a:gd name="T8" fmla="*/ 170 w 341"/>
                  <a:gd name="T9" fmla="*/ 0 h 341"/>
                  <a:gd name="T10" fmla="*/ 170 w 341"/>
                  <a:gd name="T11" fmla="*/ 0 h 341"/>
                  <a:gd name="T12" fmla="*/ 0 w 341"/>
                  <a:gd name="T13" fmla="*/ 153 h 341"/>
                  <a:gd name="T14" fmla="*/ 0 w 341"/>
                  <a:gd name="T15" fmla="*/ 171 h 341"/>
                  <a:gd name="T16" fmla="*/ 0 w 341"/>
                  <a:gd name="T17" fmla="*/ 188 h 341"/>
                  <a:gd name="T18" fmla="*/ 170 w 341"/>
                  <a:gd name="T19" fmla="*/ 341 h 341"/>
                  <a:gd name="T20" fmla="*/ 170 w 341"/>
                  <a:gd name="T21" fmla="*/ 341 h 341"/>
                  <a:gd name="T22" fmla="*/ 320 w 341"/>
                  <a:gd name="T23" fmla="*/ 25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341">
                    <a:moveTo>
                      <a:pt x="320" y="252"/>
                    </a:moveTo>
                    <a:lnTo>
                      <a:pt x="320" y="252"/>
                    </a:lnTo>
                    <a:cubicBezTo>
                      <a:pt x="333" y="228"/>
                      <a:pt x="341" y="200"/>
                      <a:pt x="341" y="171"/>
                    </a:cubicBezTo>
                    <a:cubicBezTo>
                      <a:pt x="341" y="141"/>
                      <a:pt x="333" y="114"/>
                      <a:pt x="320" y="89"/>
                    </a:cubicBezTo>
                    <a:cubicBezTo>
                      <a:pt x="291" y="36"/>
                      <a:pt x="235" y="0"/>
                      <a:pt x="170" y="0"/>
                    </a:cubicBezTo>
                    <a:cubicBezTo>
                      <a:pt x="170" y="0"/>
                      <a:pt x="170" y="0"/>
                      <a:pt x="170" y="0"/>
                    </a:cubicBezTo>
                    <a:cubicBezTo>
                      <a:pt x="82" y="0"/>
                      <a:pt x="9" y="67"/>
                      <a:pt x="0" y="153"/>
                    </a:cubicBezTo>
                    <a:cubicBezTo>
                      <a:pt x="0" y="159"/>
                      <a:pt x="0" y="165"/>
                      <a:pt x="0" y="171"/>
                    </a:cubicBezTo>
                    <a:cubicBezTo>
                      <a:pt x="0" y="177"/>
                      <a:pt x="0" y="182"/>
                      <a:pt x="0" y="188"/>
                    </a:cubicBezTo>
                    <a:cubicBezTo>
                      <a:pt x="9" y="274"/>
                      <a:pt x="82" y="341"/>
                      <a:pt x="170" y="341"/>
                    </a:cubicBezTo>
                    <a:cubicBezTo>
                      <a:pt x="170" y="341"/>
                      <a:pt x="170" y="341"/>
                      <a:pt x="170" y="341"/>
                    </a:cubicBezTo>
                    <a:cubicBezTo>
                      <a:pt x="235" y="341"/>
                      <a:pt x="291" y="305"/>
                      <a:pt x="320" y="25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65" name="Freeform 42">
                <a:extLst>
                  <a:ext uri="{FF2B5EF4-FFF2-40B4-BE49-F238E27FC236}">
                    <a16:creationId xmlns:a16="http://schemas.microsoft.com/office/drawing/2014/main" id="{A62ECA40-4F47-4FAB-9FFC-B22BDEE28A70}"/>
                  </a:ext>
                </a:extLst>
              </p:cNvPr>
              <p:cNvSpPr>
                <a:spLocks noEditPoints="1"/>
              </p:cNvSpPr>
              <p:nvPr/>
            </p:nvSpPr>
            <p:spPr bwMode="auto">
              <a:xfrm>
                <a:off x="1757569" y="1913732"/>
                <a:ext cx="1476375" cy="1474788"/>
              </a:xfrm>
              <a:custGeom>
                <a:avLst/>
                <a:gdLst>
                  <a:gd name="T0" fmla="*/ 0 w 3216"/>
                  <a:gd name="T1" fmla="*/ 1608 h 3215"/>
                  <a:gd name="T2" fmla="*/ 1608 w 3216"/>
                  <a:gd name="T3" fmla="*/ 0 h 3215"/>
                  <a:gd name="T4" fmla="*/ 2813 w 3216"/>
                  <a:gd name="T5" fmla="*/ 2202 h 3215"/>
                  <a:gd name="T6" fmla="*/ 2726 w 3216"/>
                  <a:gd name="T7" fmla="*/ 2228 h 3215"/>
                  <a:gd name="T8" fmla="*/ 2626 w 3216"/>
                  <a:gd name="T9" fmla="*/ 2220 h 3215"/>
                  <a:gd name="T10" fmla="*/ 2725 w 3216"/>
                  <a:gd name="T11" fmla="*/ 2354 h 3215"/>
                  <a:gd name="T12" fmla="*/ 2306 w 3216"/>
                  <a:gd name="T13" fmla="*/ 2734 h 3215"/>
                  <a:gd name="T14" fmla="*/ 2220 w 3216"/>
                  <a:gd name="T15" fmla="*/ 2625 h 3215"/>
                  <a:gd name="T16" fmla="*/ 2229 w 3216"/>
                  <a:gd name="T17" fmla="*/ 2726 h 3215"/>
                  <a:gd name="T18" fmla="*/ 1696 w 3216"/>
                  <a:gd name="T19" fmla="*/ 2948 h 3215"/>
                  <a:gd name="T20" fmla="*/ 1630 w 3216"/>
                  <a:gd name="T21" fmla="*/ 2886 h 3215"/>
                  <a:gd name="T22" fmla="*/ 1587 w 3216"/>
                  <a:gd name="T23" fmla="*/ 2667 h 3215"/>
                  <a:gd name="T24" fmla="*/ 1525 w 3216"/>
                  <a:gd name="T25" fmla="*/ 2948 h 3215"/>
                  <a:gd name="T26" fmla="*/ 982 w 3216"/>
                  <a:gd name="T27" fmla="*/ 2775 h 3215"/>
                  <a:gd name="T28" fmla="*/ 1017 w 3216"/>
                  <a:gd name="T29" fmla="*/ 2632 h 3215"/>
                  <a:gd name="T30" fmla="*/ 950 w 3216"/>
                  <a:gd name="T31" fmla="*/ 2704 h 3215"/>
                  <a:gd name="T32" fmla="*/ 862 w 3216"/>
                  <a:gd name="T33" fmla="*/ 2725 h 3215"/>
                  <a:gd name="T34" fmla="*/ 512 w 3216"/>
                  <a:gd name="T35" fmla="*/ 2266 h 3215"/>
                  <a:gd name="T36" fmla="*/ 569 w 3216"/>
                  <a:gd name="T37" fmla="*/ 2183 h 3215"/>
                  <a:gd name="T38" fmla="*/ 441 w 3216"/>
                  <a:gd name="T39" fmla="*/ 2234 h 3215"/>
                  <a:gd name="T40" fmla="*/ 285 w 3216"/>
                  <a:gd name="T41" fmla="*/ 1649 h 3215"/>
                  <a:gd name="T42" fmla="*/ 570 w 3216"/>
                  <a:gd name="T43" fmla="*/ 1608 h 3215"/>
                  <a:gd name="T44" fmla="*/ 285 w 3216"/>
                  <a:gd name="T45" fmla="*/ 1566 h 3215"/>
                  <a:gd name="T46" fmla="*/ 441 w 3216"/>
                  <a:gd name="T47" fmla="*/ 981 h 3215"/>
                  <a:gd name="T48" fmla="*/ 569 w 3216"/>
                  <a:gd name="T49" fmla="*/ 1033 h 3215"/>
                  <a:gd name="T50" fmla="*/ 512 w 3216"/>
                  <a:gd name="T51" fmla="*/ 950 h 3215"/>
                  <a:gd name="T52" fmla="*/ 862 w 3216"/>
                  <a:gd name="T53" fmla="*/ 491 h 3215"/>
                  <a:gd name="T54" fmla="*/ 950 w 3216"/>
                  <a:gd name="T55" fmla="*/ 511 h 3215"/>
                  <a:gd name="T56" fmla="*/ 1017 w 3216"/>
                  <a:gd name="T57" fmla="*/ 584 h 3215"/>
                  <a:gd name="T58" fmla="*/ 982 w 3216"/>
                  <a:gd name="T59" fmla="*/ 441 h 3215"/>
                  <a:gd name="T60" fmla="*/ 1525 w 3216"/>
                  <a:gd name="T61" fmla="*/ 267 h 3215"/>
                  <a:gd name="T62" fmla="*/ 1587 w 3216"/>
                  <a:gd name="T63" fmla="*/ 548 h 3215"/>
                  <a:gd name="T64" fmla="*/ 1630 w 3216"/>
                  <a:gd name="T65" fmla="*/ 329 h 3215"/>
                  <a:gd name="T66" fmla="*/ 1696 w 3216"/>
                  <a:gd name="T67" fmla="*/ 267 h 3215"/>
                  <a:gd name="T68" fmla="*/ 2229 w 3216"/>
                  <a:gd name="T69" fmla="*/ 490 h 3215"/>
                  <a:gd name="T70" fmla="*/ 2220 w 3216"/>
                  <a:gd name="T71" fmla="*/ 590 h 3215"/>
                  <a:gd name="T72" fmla="*/ 2306 w 3216"/>
                  <a:gd name="T73" fmla="*/ 482 h 3215"/>
                  <a:gd name="T74" fmla="*/ 2725 w 3216"/>
                  <a:gd name="T75" fmla="*/ 861 h 3215"/>
                  <a:gd name="T76" fmla="*/ 2626 w 3216"/>
                  <a:gd name="T77" fmla="*/ 995 h 3215"/>
                  <a:gd name="T78" fmla="*/ 2726 w 3216"/>
                  <a:gd name="T79" fmla="*/ 987 h 3215"/>
                  <a:gd name="T80" fmla="*/ 2813 w 3216"/>
                  <a:gd name="T81" fmla="*/ 1013 h 3215"/>
                  <a:gd name="T82" fmla="*/ 2887 w 3216"/>
                  <a:gd name="T83" fmla="*/ 1586 h 3215"/>
                  <a:gd name="T84" fmla="*/ 2668 w 3216"/>
                  <a:gd name="T85" fmla="*/ 1629 h 3215"/>
                  <a:gd name="T86" fmla="*/ 2948 w 3216"/>
                  <a:gd name="T87" fmla="*/ 1695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6" h="3215">
                    <a:moveTo>
                      <a:pt x="1608" y="0"/>
                    </a:moveTo>
                    <a:lnTo>
                      <a:pt x="1608" y="0"/>
                    </a:lnTo>
                    <a:cubicBezTo>
                      <a:pt x="722" y="0"/>
                      <a:pt x="0" y="721"/>
                      <a:pt x="0" y="1608"/>
                    </a:cubicBezTo>
                    <a:cubicBezTo>
                      <a:pt x="0" y="2494"/>
                      <a:pt x="722" y="3215"/>
                      <a:pt x="1608" y="3215"/>
                    </a:cubicBezTo>
                    <a:cubicBezTo>
                      <a:pt x="2495" y="3215"/>
                      <a:pt x="3216" y="2494"/>
                      <a:pt x="3216" y="1608"/>
                    </a:cubicBezTo>
                    <a:cubicBezTo>
                      <a:pt x="3216" y="721"/>
                      <a:pt x="2495" y="0"/>
                      <a:pt x="1608" y="0"/>
                    </a:cubicBezTo>
                    <a:lnTo>
                      <a:pt x="1608" y="0"/>
                    </a:lnTo>
                    <a:close/>
                    <a:moveTo>
                      <a:pt x="2813" y="2202"/>
                    </a:moveTo>
                    <a:lnTo>
                      <a:pt x="2813" y="2202"/>
                    </a:lnTo>
                    <a:cubicBezTo>
                      <a:pt x="2805" y="2217"/>
                      <a:pt x="2792" y="2229"/>
                      <a:pt x="2775" y="2234"/>
                    </a:cubicBezTo>
                    <a:cubicBezTo>
                      <a:pt x="2769" y="2236"/>
                      <a:pt x="2763" y="2237"/>
                      <a:pt x="2757" y="2237"/>
                    </a:cubicBezTo>
                    <a:cubicBezTo>
                      <a:pt x="2747" y="2237"/>
                      <a:pt x="2736" y="2234"/>
                      <a:pt x="2726" y="2228"/>
                    </a:cubicBezTo>
                    <a:lnTo>
                      <a:pt x="2647" y="2183"/>
                    </a:lnTo>
                    <a:cubicBezTo>
                      <a:pt x="2644" y="2185"/>
                      <a:pt x="2637" y="2190"/>
                      <a:pt x="2632" y="2199"/>
                    </a:cubicBezTo>
                    <a:cubicBezTo>
                      <a:pt x="2627" y="2208"/>
                      <a:pt x="2626" y="2216"/>
                      <a:pt x="2626" y="2220"/>
                    </a:cubicBezTo>
                    <a:lnTo>
                      <a:pt x="2705" y="2266"/>
                    </a:lnTo>
                    <a:cubicBezTo>
                      <a:pt x="2720" y="2274"/>
                      <a:pt x="2730" y="2289"/>
                      <a:pt x="2734" y="2305"/>
                    </a:cubicBezTo>
                    <a:cubicBezTo>
                      <a:pt x="2738" y="2322"/>
                      <a:pt x="2735" y="2340"/>
                      <a:pt x="2725" y="2354"/>
                    </a:cubicBezTo>
                    <a:cubicBezTo>
                      <a:pt x="2627" y="2501"/>
                      <a:pt x="2502" y="2626"/>
                      <a:pt x="2355" y="2725"/>
                    </a:cubicBezTo>
                    <a:cubicBezTo>
                      <a:pt x="2344" y="2732"/>
                      <a:pt x="2332" y="2735"/>
                      <a:pt x="2320" y="2735"/>
                    </a:cubicBezTo>
                    <a:cubicBezTo>
                      <a:pt x="2315" y="2735"/>
                      <a:pt x="2311" y="2735"/>
                      <a:pt x="2306" y="2734"/>
                    </a:cubicBezTo>
                    <a:cubicBezTo>
                      <a:pt x="2289" y="2730"/>
                      <a:pt x="2275" y="2719"/>
                      <a:pt x="2266" y="2704"/>
                    </a:cubicBezTo>
                    <a:lnTo>
                      <a:pt x="2221" y="2625"/>
                    </a:lnTo>
                    <a:cubicBezTo>
                      <a:pt x="2221" y="2625"/>
                      <a:pt x="2221" y="2625"/>
                      <a:pt x="2220" y="2625"/>
                    </a:cubicBezTo>
                    <a:cubicBezTo>
                      <a:pt x="2218" y="2625"/>
                      <a:pt x="2210" y="2626"/>
                      <a:pt x="2199" y="2632"/>
                    </a:cubicBezTo>
                    <a:cubicBezTo>
                      <a:pt x="2191" y="2637"/>
                      <a:pt x="2186" y="2643"/>
                      <a:pt x="2183" y="2647"/>
                    </a:cubicBezTo>
                    <a:lnTo>
                      <a:pt x="2229" y="2726"/>
                    </a:lnTo>
                    <a:cubicBezTo>
                      <a:pt x="2237" y="2741"/>
                      <a:pt x="2239" y="2758"/>
                      <a:pt x="2234" y="2775"/>
                    </a:cubicBezTo>
                    <a:cubicBezTo>
                      <a:pt x="2229" y="2791"/>
                      <a:pt x="2218" y="2805"/>
                      <a:pt x="2203" y="2812"/>
                    </a:cubicBezTo>
                    <a:cubicBezTo>
                      <a:pt x="2044" y="2891"/>
                      <a:pt x="1873" y="2936"/>
                      <a:pt x="1696" y="2948"/>
                    </a:cubicBezTo>
                    <a:cubicBezTo>
                      <a:pt x="1695" y="2948"/>
                      <a:pt x="1693" y="2948"/>
                      <a:pt x="1692" y="2948"/>
                    </a:cubicBezTo>
                    <a:cubicBezTo>
                      <a:pt x="1676" y="2948"/>
                      <a:pt x="1661" y="2942"/>
                      <a:pt x="1649" y="2931"/>
                    </a:cubicBezTo>
                    <a:cubicBezTo>
                      <a:pt x="1637" y="2920"/>
                      <a:pt x="1630" y="2903"/>
                      <a:pt x="1630" y="2886"/>
                    </a:cubicBezTo>
                    <a:lnTo>
                      <a:pt x="1630" y="2667"/>
                    </a:lnTo>
                    <a:cubicBezTo>
                      <a:pt x="1630" y="2655"/>
                      <a:pt x="1620" y="2645"/>
                      <a:pt x="1608" y="2645"/>
                    </a:cubicBezTo>
                    <a:cubicBezTo>
                      <a:pt x="1596" y="2645"/>
                      <a:pt x="1587" y="2655"/>
                      <a:pt x="1587" y="2667"/>
                    </a:cubicBezTo>
                    <a:lnTo>
                      <a:pt x="1587" y="2886"/>
                    </a:lnTo>
                    <a:cubicBezTo>
                      <a:pt x="1587" y="2903"/>
                      <a:pt x="1579" y="2920"/>
                      <a:pt x="1567" y="2931"/>
                    </a:cubicBezTo>
                    <a:cubicBezTo>
                      <a:pt x="1555" y="2942"/>
                      <a:pt x="1540" y="2948"/>
                      <a:pt x="1525" y="2948"/>
                    </a:cubicBezTo>
                    <a:cubicBezTo>
                      <a:pt x="1523" y="2948"/>
                      <a:pt x="1522" y="2948"/>
                      <a:pt x="1521" y="2948"/>
                    </a:cubicBezTo>
                    <a:cubicBezTo>
                      <a:pt x="1343" y="2936"/>
                      <a:pt x="1172" y="2891"/>
                      <a:pt x="1014" y="2812"/>
                    </a:cubicBezTo>
                    <a:cubicBezTo>
                      <a:pt x="998" y="2805"/>
                      <a:pt x="987" y="2791"/>
                      <a:pt x="982" y="2775"/>
                    </a:cubicBezTo>
                    <a:cubicBezTo>
                      <a:pt x="977" y="2758"/>
                      <a:pt x="979" y="2741"/>
                      <a:pt x="988" y="2726"/>
                    </a:cubicBezTo>
                    <a:lnTo>
                      <a:pt x="1033" y="2647"/>
                    </a:lnTo>
                    <a:cubicBezTo>
                      <a:pt x="1031" y="2643"/>
                      <a:pt x="1026" y="2637"/>
                      <a:pt x="1017" y="2632"/>
                    </a:cubicBezTo>
                    <a:cubicBezTo>
                      <a:pt x="1007" y="2626"/>
                      <a:pt x="999" y="2625"/>
                      <a:pt x="996" y="2625"/>
                    </a:cubicBezTo>
                    <a:cubicBezTo>
                      <a:pt x="996" y="2625"/>
                      <a:pt x="996" y="2625"/>
                      <a:pt x="996" y="2625"/>
                    </a:cubicBezTo>
                    <a:lnTo>
                      <a:pt x="950" y="2704"/>
                    </a:lnTo>
                    <a:cubicBezTo>
                      <a:pt x="942" y="2719"/>
                      <a:pt x="927" y="2730"/>
                      <a:pt x="911" y="2734"/>
                    </a:cubicBezTo>
                    <a:cubicBezTo>
                      <a:pt x="906" y="2735"/>
                      <a:pt x="901" y="2735"/>
                      <a:pt x="896" y="2735"/>
                    </a:cubicBezTo>
                    <a:cubicBezTo>
                      <a:pt x="884" y="2735"/>
                      <a:pt x="872" y="2732"/>
                      <a:pt x="862" y="2725"/>
                    </a:cubicBezTo>
                    <a:cubicBezTo>
                      <a:pt x="715" y="2626"/>
                      <a:pt x="590" y="2501"/>
                      <a:pt x="491" y="2354"/>
                    </a:cubicBezTo>
                    <a:cubicBezTo>
                      <a:pt x="482" y="2340"/>
                      <a:pt x="478" y="2322"/>
                      <a:pt x="482" y="2305"/>
                    </a:cubicBezTo>
                    <a:cubicBezTo>
                      <a:pt x="486" y="2289"/>
                      <a:pt x="497" y="2274"/>
                      <a:pt x="512" y="2266"/>
                    </a:cubicBezTo>
                    <a:lnTo>
                      <a:pt x="591" y="2220"/>
                    </a:lnTo>
                    <a:cubicBezTo>
                      <a:pt x="591" y="2216"/>
                      <a:pt x="589" y="2208"/>
                      <a:pt x="584" y="2199"/>
                    </a:cubicBezTo>
                    <a:cubicBezTo>
                      <a:pt x="579" y="2190"/>
                      <a:pt x="573" y="2185"/>
                      <a:pt x="569" y="2183"/>
                    </a:cubicBezTo>
                    <a:lnTo>
                      <a:pt x="490" y="2228"/>
                    </a:lnTo>
                    <a:cubicBezTo>
                      <a:pt x="481" y="2234"/>
                      <a:pt x="470" y="2237"/>
                      <a:pt x="459" y="2237"/>
                    </a:cubicBezTo>
                    <a:cubicBezTo>
                      <a:pt x="453" y="2237"/>
                      <a:pt x="447" y="2236"/>
                      <a:pt x="441" y="2234"/>
                    </a:cubicBezTo>
                    <a:cubicBezTo>
                      <a:pt x="425" y="2229"/>
                      <a:pt x="411" y="2217"/>
                      <a:pt x="403" y="2202"/>
                    </a:cubicBezTo>
                    <a:cubicBezTo>
                      <a:pt x="325" y="2043"/>
                      <a:pt x="279" y="1873"/>
                      <a:pt x="268" y="1695"/>
                    </a:cubicBezTo>
                    <a:cubicBezTo>
                      <a:pt x="267" y="1678"/>
                      <a:pt x="273" y="1661"/>
                      <a:pt x="285" y="1649"/>
                    </a:cubicBezTo>
                    <a:cubicBezTo>
                      <a:pt x="296" y="1636"/>
                      <a:pt x="313" y="1629"/>
                      <a:pt x="330" y="1629"/>
                    </a:cubicBezTo>
                    <a:lnTo>
                      <a:pt x="549" y="1629"/>
                    </a:lnTo>
                    <a:cubicBezTo>
                      <a:pt x="561" y="1629"/>
                      <a:pt x="570" y="1620"/>
                      <a:pt x="570" y="1608"/>
                    </a:cubicBezTo>
                    <a:cubicBezTo>
                      <a:pt x="570" y="1596"/>
                      <a:pt x="561" y="1586"/>
                      <a:pt x="549" y="1586"/>
                    </a:cubicBezTo>
                    <a:lnTo>
                      <a:pt x="330" y="1586"/>
                    </a:lnTo>
                    <a:cubicBezTo>
                      <a:pt x="313" y="1586"/>
                      <a:pt x="296" y="1579"/>
                      <a:pt x="285" y="1566"/>
                    </a:cubicBezTo>
                    <a:cubicBezTo>
                      <a:pt x="273" y="1554"/>
                      <a:pt x="267" y="1537"/>
                      <a:pt x="268" y="1520"/>
                    </a:cubicBezTo>
                    <a:cubicBezTo>
                      <a:pt x="279" y="1342"/>
                      <a:pt x="325" y="1172"/>
                      <a:pt x="403" y="1013"/>
                    </a:cubicBezTo>
                    <a:cubicBezTo>
                      <a:pt x="411" y="998"/>
                      <a:pt x="425" y="986"/>
                      <a:pt x="441" y="981"/>
                    </a:cubicBezTo>
                    <a:cubicBezTo>
                      <a:pt x="447" y="980"/>
                      <a:pt x="453" y="979"/>
                      <a:pt x="459" y="979"/>
                    </a:cubicBezTo>
                    <a:cubicBezTo>
                      <a:pt x="470" y="979"/>
                      <a:pt x="481" y="982"/>
                      <a:pt x="490" y="987"/>
                    </a:cubicBezTo>
                    <a:lnTo>
                      <a:pt x="569" y="1033"/>
                    </a:lnTo>
                    <a:cubicBezTo>
                      <a:pt x="573" y="1030"/>
                      <a:pt x="579" y="1025"/>
                      <a:pt x="584" y="1016"/>
                    </a:cubicBezTo>
                    <a:cubicBezTo>
                      <a:pt x="589" y="1008"/>
                      <a:pt x="591" y="1000"/>
                      <a:pt x="591" y="995"/>
                    </a:cubicBezTo>
                    <a:lnTo>
                      <a:pt x="512" y="950"/>
                    </a:lnTo>
                    <a:cubicBezTo>
                      <a:pt x="497" y="941"/>
                      <a:pt x="486" y="927"/>
                      <a:pt x="482" y="910"/>
                    </a:cubicBezTo>
                    <a:cubicBezTo>
                      <a:pt x="478" y="893"/>
                      <a:pt x="482" y="876"/>
                      <a:pt x="491" y="861"/>
                    </a:cubicBezTo>
                    <a:cubicBezTo>
                      <a:pt x="590" y="714"/>
                      <a:pt x="715" y="589"/>
                      <a:pt x="862" y="491"/>
                    </a:cubicBezTo>
                    <a:cubicBezTo>
                      <a:pt x="872" y="484"/>
                      <a:pt x="884" y="480"/>
                      <a:pt x="896" y="480"/>
                    </a:cubicBezTo>
                    <a:cubicBezTo>
                      <a:pt x="901" y="480"/>
                      <a:pt x="906" y="481"/>
                      <a:pt x="911" y="482"/>
                    </a:cubicBezTo>
                    <a:cubicBezTo>
                      <a:pt x="927" y="486"/>
                      <a:pt x="942" y="496"/>
                      <a:pt x="950" y="511"/>
                    </a:cubicBezTo>
                    <a:lnTo>
                      <a:pt x="996" y="590"/>
                    </a:lnTo>
                    <a:cubicBezTo>
                      <a:pt x="996" y="590"/>
                      <a:pt x="996" y="590"/>
                      <a:pt x="996" y="590"/>
                    </a:cubicBezTo>
                    <a:cubicBezTo>
                      <a:pt x="999" y="590"/>
                      <a:pt x="1007" y="589"/>
                      <a:pt x="1017" y="584"/>
                    </a:cubicBezTo>
                    <a:cubicBezTo>
                      <a:pt x="1026" y="579"/>
                      <a:pt x="1031" y="572"/>
                      <a:pt x="1033" y="568"/>
                    </a:cubicBezTo>
                    <a:lnTo>
                      <a:pt x="988" y="490"/>
                    </a:lnTo>
                    <a:cubicBezTo>
                      <a:pt x="979" y="475"/>
                      <a:pt x="977" y="457"/>
                      <a:pt x="982" y="441"/>
                    </a:cubicBezTo>
                    <a:cubicBezTo>
                      <a:pt x="987" y="424"/>
                      <a:pt x="999" y="410"/>
                      <a:pt x="1014" y="403"/>
                    </a:cubicBezTo>
                    <a:cubicBezTo>
                      <a:pt x="1173" y="324"/>
                      <a:pt x="1343" y="279"/>
                      <a:pt x="1521" y="267"/>
                    </a:cubicBezTo>
                    <a:cubicBezTo>
                      <a:pt x="1522" y="267"/>
                      <a:pt x="1523" y="267"/>
                      <a:pt x="1525" y="267"/>
                    </a:cubicBezTo>
                    <a:cubicBezTo>
                      <a:pt x="1540" y="267"/>
                      <a:pt x="1555" y="273"/>
                      <a:pt x="1567" y="284"/>
                    </a:cubicBezTo>
                    <a:cubicBezTo>
                      <a:pt x="1579" y="296"/>
                      <a:pt x="1587" y="312"/>
                      <a:pt x="1587" y="329"/>
                    </a:cubicBezTo>
                    <a:lnTo>
                      <a:pt x="1587" y="548"/>
                    </a:lnTo>
                    <a:cubicBezTo>
                      <a:pt x="1587" y="560"/>
                      <a:pt x="1596" y="570"/>
                      <a:pt x="1608" y="570"/>
                    </a:cubicBezTo>
                    <a:cubicBezTo>
                      <a:pt x="1620" y="570"/>
                      <a:pt x="1630" y="560"/>
                      <a:pt x="1630" y="548"/>
                    </a:cubicBezTo>
                    <a:lnTo>
                      <a:pt x="1630" y="329"/>
                    </a:lnTo>
                    <a:cubicBezTo>
                      <a:pt x="1630" y="312"/>
                      <a:pt x="1637" y="296"/>
                      <a:pt x="1649" y="284"/>
                    </a:cubicBezTo>
                    <a:cubicBezTo>
                      <a:pt x="1661" y="273"/>
                      <a:pt x="1676" y="267"/>
                      <a:pt x="1692" y="267"/>
                    </a:cubicBezTo>
                    <a:cubicBezTo>
                      <a:pt x="1693" y="267"/>
                      <a:pt x="1695" y="267"/>
                      <a:pt x="1696" y="267"/>
                    </a:cubicBezTo>
                    <a:cubicBezTo>
                      <a:pt x="1873" y="279"/>
                      <a:pt x="2044" y="324"/>
                      <a:pt x="2203" y="403"/>
                    </a:cubicBezTo>
                    <a:cubicBezTo>
                      <a:pt x="2218" y="410"/>
                      <a:pt x="2229" y="424"/>
                      <a:pt x="2234" y="441"/>
                    </a:cubicBezTo>
                    <a:cubicBezTo>
                      <a:pt x="2239" y="457"/>
                      <a:pt x="2237" y="475"/>
                      <a:pt x="2229" y="490"/>
                    </a:cubicBezTo>
                    <a:lnTo>
                      <a:pt x="2183" y="568"/>
                    </a:lnTo>
                    <a:cubicBezTo>
                      <a:pt x="2186" y="572"/>
                      <a:pt x="2191" y="579"/>
                      <a:pt x="2199" y="584"/>
                    </a:cubicBezTo>
                    <a:cubicBezTo>
                      <a:pt x="2210" y="589"/>
                      <a:pt x="2218" y="590"/>
                      <a:pt x="2220" y="590"/>
                    </a:cubicBezTo>
                    <a:cubicBezTo>
                      <a:pt x="2221" y="590"/>
                      <a:pt x="2221" y="590"/>
                      <a:pt x="2221" y="590"/>
                    </a:cubicBezTo>
                    <a:lnTo>
                      <a:pt x="2266" y="511"/>
                    </a:lnTo>
                    <a:cubicBezTo>
                      <a:pt x="2275" y="496"/>
                      <a:pt x="2289" y="486"/>
                      <a:pt x="2306" y="482"/>
                    </a:cubicBezTo>
                    <a:cubicBezTo>
                      <a:pt x="2311" y="481"/>
                      <a:pt x="2315" y="480"/>
                      <a:pt x="2320" y="480"/>
                    </a:cubicBezTo>
                    <a:cubicBezTo>
                      <a:pt x="2332" y="480"/>
                      <a:pt x="2344" y="484"/>
                      <a:pt x="2355" y="491"/>
                    </a:cubicBezTo>
                    <a:cubicBezTo>
                      <a:pt x="2502" y="589"/>
                      <a:pt x="2627" y="714"/>
                      <a:pt x="2725" y="861"/>
                    </a:cubicBezTo>
                    <a:cubicBezTo>
                      <a:pt x="2735" y="876"/>
                      <a:pt x="2738" y="893"/>
                      <a:pt x="2734" y="910"/>
                    </a:cubicBezTo>
                    <a:cubicBezTo>
                      <a:pt x="2730" y="927"/>
                      <a:pt x="2720" y="941"/>
                      <a:pt x="2705" y="950"/>
                    </a:cubicBezTo>
                    <a:lnTo>
                      <a:pt x="2626" y="995"/>
                    </a:lnTo>
                    <a:cubicBezTo>
                      <a:pt x="2626" y="1000"/>
                      <a:pt x="2627" y="1008"/>
                      <a:pt x="2632" y="1016"/>
                    </a:cubicBezTo>
                    <a:cubicBezTo>
                      <a:pt x="2638" y="1025"/>
                      <a:pt x="2644" y="1031"/>
                      <a:pt x="2647" y="1033"/>
                    </a:cubicBezTo>
                    <a:lnTo>
                      <a:pt x="2726" y="987"/>
                    </a:lnTo>
                    <a:cubicBezTo>
                      <a:pt x="2736" y="982"/>
                      <a:pt x="2747" y="979"/>
                      <a:pt x="2757" y="979"/>
                    </a:cubicBezTo>
                    <a:cubicBezTo>
                      <a:pt x="2763" y="979"/>
                      <a:pt x="2769" y="980"/>
                      <a:pt x="2775" y="981"/>
                    </a:cubicBezTo>
                    <a:cubicBezTo>
                      <a:pt x="2792" y="986"/>
                      <a:pt x="2805" y="998"/>
                      <a:pt x="2813" y="1013"/>
                    </a:cubicBezTo>
                    <a:cubicBezTo>
                      <a:pt x="2891" y="1172"/>
                      <a:pt x="2937" y="1342"/>
                      <a:pt x="2948" y="1520"/>
                    </a:cubicBezTo>
                    <a:cubicBezTo>
                      <a:pt x="2950" y="1537"/>
                      <a:pt x="2944" y="1554"/>
                      <a:pt x="2932" y="1566"/>
                    </a:cubicBezTo>
                    <a:cubicBezTo>
                      <a:pt x="2920" y="1579"/>
                      <a:pt x="2904" y="1586"/>
                      <a:pt x="2887" y="1586"/>
                    </a:cubicBezTo>
                    <a:lnTo>
                      <a:pt x="2668" y="1586"/>
                    </a:lnTo>
                    <a:cubicBezTo>
                      <a:pt x="2656" y="1586"/>
                      <a:pt x="2646" y="1596"/>
                      <a:pt x="2646" y="1608"/>
                    </a:cubicBezTo>
                    <a:cubicBezTo>
                      <a:pt x="2646" y="1620"/>
                      <a:pt x="2656" y="1629"/>
                      <a:pt x="2668" y="1629"/>
                    </a:cubicBezTo>
                    <a:lnTo>
                      <a:pt x="2886" y="1629"/>
                    </a:lnTo>
                    <a:cubicBezTo>
                      <a:pt x="2904" y="1629"/>
                      <a:pt x="2920" y="1636"/>
                      <a:pt x="2932" y="1649"/>
                    </a:cubicBezTo>
                    <a:cubicBezTo>
                      <a:pt x="2944" y="1661"/>
                      <a:pt x="2950" y="1678"/>
                      <a:pt x="2948" y="1695"/>
                    </a:cubicBezTo>
                    <a:cubicBezTo>
                      <a:pt x="2937" y="1873"/>
                      <a:pt x="2891" y="2043"/>
                      <a:pt x="2813" y="220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grpSp>
      <p:sp>
        <p:nvSpPr>
          <p:cNvPr id="66" name="object 4">
            <a:extLst>
              <a:ext uri="{FF2B5EF4-FFF2-40B4-BE49-F238E27FC236}">
                <a16:creationId xmlns:a16="http://schemas.microsoft.com/office/drawing/2014/main" id="{8CE58623-4EC0-4367-9AA5-1AA87CFB0287}"/>
              </a:ext>
            </a:extLst>
          </p:cNvPr>
          <p:cNvSpPr txBox="1"/>
          <p:nvPr/>
        </p:nvSpPr>
        <p:spPr>
          <a:xfrm>
            <a:off x="2260757" y="5554557"/>
            <a:ext cx="2084978" cy="883096"/>
          </a:xfrm>
          <a:prstGeom prst="rect">
            <a:avLst/>
          </a:prstGeom>
        </p:spPr>
        <p:txBody>
          <a:bodyPr vert="horz" wrap="square" lIns="0" tIns="33116" rIns="0" bIns="0" rtlCol="0">
            <a:spAutoFit/>
          </a:bodyPr>
          <a:lstStyle/>
          <a:p>
            <a:pPr marL="7701" marR="244516" algn="ctr">
              <a:lnSpc>
                <a:spcPct val="91600"/>
              </a:lnSpc>
              <a:spcBef>
                <a:spcPts val="261"/>
              </a:spcBef>
            </a:pPr>
            <a:r>
              <a:rPr lang="en-GB" sz="1910" spc="3" dirty="0">
                <a:solidFill>
                  <a:srgbClr val="50535A"/>
                </a:solidFill>
                <a:cs typeface="Arial"/>
              </a:rPr>
              <a:t>5 hour shift = </a:t>
            </a:r>
          </a:p>
          <a:p>
            <a:pPr marL="7701" marR="244516" algn="ctr">
              <a:lnSpc>
                <a:spcPct val="91600"/>
              </a:lnSpc>
              <a:spcBef>
                <a:spcPts val="261"/>
              </a:spcBef>
            </a:pPr>
            <a:r>
              <a:rPr lang="en-GB" sz="1910" spc="3" dirty="0">
                <a:solidFill>
                  <a:srgbClr val="50535A"/>
                </a:solidFill>
                <a:cs typeface="Arial"/>
              </a:rPr>
              <a:t>at least </a:t>
            </a:r>
            <a:r>
              <a:rPr lang="en-GB" sz="1910" b="1" spc="3" dirty="0">
                <a:solidFill>
                  <a:srgbClr val="50535A"/>
                </a:solidFill>
                <a:cs typeface="Arial"/>
              </a:rPr>
              <a:t>one 30 minute break</a:t>
            </a:r>
          </a:p>
        </p:txBody>
      </p:sp>
      <p:sp>
        <p:nvSpPr>
          <p:cNvPr id="67" name="object 4">
            <a:extLst>
              <a:ext uri="{FF2B5EF4-FFF2-40B4-BE49-F238E27FC236}">
                <a16:creationId xmlns:a16="http://schemas.microsoft.com/office/drawing/2014/main" id="{7E7CDED5-A833-498F-9707-2262FB1D6D4F}"/>
              </a:ext>
            </a:extLst>
          </p:cNvPr>
          <p:cNvSpPr txBox="1"/>
          <p:nvPr/>
        </p:nvSpPr>
        <p:spPr>
          <a:xfrm>
            <a:off x="4888970" y="5558082"/>
            <a:ext cx="2084978" cy="883096"/>
          </a:xfrm>
          <a:prstGeom prst="rect">
            <a:avLst/>
          </a:prstGeom>
        </p:spPr>
        <p:txBody>
          <a:bodyPr vert="horz" wrap="square" lIns="0" tIns="33116" rIns="0" bIns="0" rtlCol="0">
            <a:spAutoFit/>
          </a:bodyPr>
          <a:lstStyle/>
          <a:p>
            <a:pPr marL="7701" marR="244516" algn="ctr">
              <a:lnSpc>
                <a:spcPct val="91600"/>
              </a:lnSpc>
              <a:spcBef>
                <a:spcPts val="261"/>
              </a:spcBef>
            </a:pPr>
            <a:r>
              <a:rPr lang="en-GB" sz="1910" spc="3" dirty="0">
                <a:solidFill>
                  <a:srgbClr val="50535A"/>
                </a:solidFill>
                <a:cs typeface="Arial"/>
              </a:rPr>
              <a:t>9 hour shift = </a:t>
            </a:r>
          </a:p>
          <a:p>
            <a:pPr marL="7701" marR="244516" algn="ctr">
              <a:lnSpc>
                <a:spcPct val="91600"/>
              </a:lnSpc>
              <a:spcBef>
                <a:spcPts val="261"/>
              </a:spcBef>
            </a:pPr>
            <a:r>
              <a:rPr lang="en-GB" sz="1910" spc="3" dirty="0">
                <a:solidFill>
                  <a:srgbClr val="50535A"/>
                </a:solidFill>
                <a:cs typeface="Arial"/>
              </a:rPr>
              <a:t>at least </a:t>
            </a:r>
            <a:r>
              <a:rPr lang="en-GB" sz="1910" b="1" spc="3" dirty="0">
                <a:solidFill>
                  <a:srgbClr val="50535A"/>
                </a:solidFill>
                <a:cs typeface="Arial"/>
              </a:rPr>
              <a:t>two 30 minute breaks</a:t>
            </a:r>
          </a:p>
        </p:txBody>
      </p:sp>
      <p:sp>
        <p:nvSpPr>
          <p:cNvPr id="68" name="object 4">
            <a:extLst>
              <a:ext uri="{FF2B5EF4-FFF2-40B4-BE49-F238E27FC236}">
                <a16:creationId xmlns:a16="http://schemas.microsoft.com/office/drawing/2014/main" id="{A5276235-DDD3-473C-8B4A-A5D5BBDE72B6}"/>
              </a:ext>
            </a:extLst>
          </p:cNvPr>
          <p:cNvSpPr txBox="1"/>
          <p:nvPr/>
        </p:nvSpPr>
        <p:spPr>
          <a:xfrm>
            <a:off x="7574648" y="5555963"/>
            <a:ext cx="2084978" cy="1153490"/>
          </a:xfrm>
          <a:prstGeom prst="rect">
            <a:avLst/>
          </a:prstGeom>
        </p:spPr>
        <p:txBody>
          <a:bodyPr vert="horz" wrap="square" lIns="0" tIns="33116" rIns="0" bIns="0" rtlCol="0">
            <a:spAutoFit/>
          </a:bodyPr>
          <a:lstStyle/>
          <a:p>
            <a:pPr marL="7701" marR="244516" algn="ctr">
              <a:lnSpc>
                <a:spcPct val="91600"/>
              </a:lnSpc>
              <a:spcBef>
                <a:spcPts val="261"/>
              </a:spcBef>
            </a:pPr>
            <a:r>
              <a:rPr lang="en-GB" sz="1910" spc="3" dirty="0">
                <a:solidFill>
                  <a:srgbClr val="50535A"/>
                </a:solidFill>
                <a:cs typeface="Arial"/>
              </a:rPr>
              <a:t>12 hour shift = </a:t>
            </a:r>
          </a:p>
          <a:p>
            <a:pPr marL="7701" marR="244516" algn="ctr">
              <a:lnSpc>
                <a:spcPct val="91600"/>
              </a:lnSpc>
              <a:spcBef>
                <a:spcPts val="261"/>
              </a:spcBef>
            </a:pPr>
            <a:r>
              <a:rPr lang="en-GB" sz="1910" spc="3" dirty="0">
                <a:solidFill>
                  <a:srgbClr val="50535A"/>
                </a:solidFill>
                <a:cs typeface="Arial"/>
              </a:rPr>
              <a:t>at least </a:t>
            </a:r>
            <a:r>
              <a:rPr lang="en-GB" sz="1910" b="1" spc="3" dirty="0">
                <a:solidFill>
                  <a:srgbClr val="50535A"/>
                </a:solidFill>
                <a:cs typeface="Arial"/>
              </a:rPr>
              <a:t>three 30 minute breaks</a:t>
            </a:r>
            <a:br>
              <a:rPr lang="en-GB" sz="1910" b="1" spc="3" dirty="0">
                <a:solidFill>
                  <a:srgbClr val="50535A"/>
                </a:solidFill>
                <a:cs typeface="Arial"/>
              </a:rPr>
            </a:br>
            <a:r>
              <a:rPr lang="en-GB" sz="1910" spc="3" dirty="0">
                <a:solidFill>
                  <a:srgbClr val="50535A"/>
                </a:solidFill>
                <a:cs typeface="Arial"/>
              </a:rPr>
              <a:t>(if a night shift)</a:t>
            </a:r>
          </a:p>
        </p:txBody>
      </p:sp>
    </p:spTree>
    <p:extLst>
      <p:ext uri="{BB962C8B-B14F-4D97-AF65-F5344CB8AC3E}">
        <p14:creationId xmlns:p14="http://schemas.microsoft.com/office/powerpoint/2010/main" val="191549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ABEA9A-2524-BC40-8277-252504DBA6AA}"/>
              </a:ext>
            </a:extLst>
          </p:cNvPr>
          <p:cNvSpPr txBox="1"/>
          <p:nvPr/>
        </p:nvSpPr>
        <p:spPr>
          <a:xfrm>
            <a:off x="526181" y="1417399"/>
            <a:ext cx="7386667" cy="656655"/>
          </a:xfrm>
          <a:prstGeom prst="rect">
            <a:avLst/>
          </a:prstGeom>
          <a:noFill/>
        </p:spPr>
        <p:txBody>
          <a:bodyPr wrap="square" lIns="0" tIns="0" rIns="0" bIns="0" rtlCol="0" anchor="t">
            <a:spAutoFit/>
          </a:bodyPr>
          <a:lstStyle/>
          <a:p>
            <a:pPr eaLnBrk="0" fontAlgn="base" hangingPunct="0"/>
            <a:r>
              <a:rPr lang="en-GB" sz="4267" b="1" dirty="0"/>
              <a:t>Annual/study and sick leave</a:t>
            </a:r>
            <a:endParaRPr lang="en-GB" sz="4267" dirty="0"/>
          </a:p>
        </p:txBody>
      </p:sp>
      <p:sp>
        <p:nvSpPr>
          <p:cNvPr id="5" name="Rectangle 4">
            <a:extLst>
              <a:ext uri="{FF2B5EF4-FFF2-40B4-BE49-F238E27FC236}">
                <a16:creationId xmlns:a16="http://schemas.microsoft.com/office/drawing/2014/main" id="{A736DC18-287D-C445-8394-3DA52BDDF03C}"/>
              </a:ext>
            </a:extLst>
          </p:cNvPr>
          <p:cNvSpPr/>
          <p:nvPr/>
        </p:nvSpPr>
        <p:spPr>
          <a:xfrm>
            <a:off x="1262743" y="2494347"/>
            <a:ext cx="8472614" cy="2323713"/>
          </a:xfrm>
          <a:prstGeom prst="rect">
            <a:avLst/>
          </a:prstGeom>
        </p:spPr>
        <p:txBody>
          <a:bodyPr wrap="square" anchor="t">
            <a:spAutoFit/>
          </a:bodyPr>
          <a:lstStyle/>
          <a:p>
            <a:pPr eaLnBrk="0" fontAlgn="base" hangingPunct="0">
              <a:lnSpc>
                <a:spcPts val="2933"/>
              </a:lnSpc>
              <a:tabLst>
                <a:tab pos="230712" algn="l"/>
              </a:tabLst>
            </a:pPr>
            <a:r>
              <a:rPr lang="en-GB" sz="2667" dirty="0">
                <a:latin typeface="+mj-lt"/>
              </a:rPr>
              <a:t>–</a:t>
            </a:r>
            <a:r>
              <a:rPr lang="en-GB" sz="2667" dirty="0">
                <a:solidFill>
                  <a:schemeClr val="accent1">
                    <a:lumMod val="50000"/>
                  </a:schemeClr>
                </a:solidFill>
                <a:latin typeface="+mj-lt"/>
              </a:rPr>
              <a:t>	</a:t>
            </a:r>
            <a:r>
              <a:rPr lang="en-GB" sz="2667" b="1" dirty="0">
                <a:solidFill>
                  <a:schemeClr val="accent1">
                    <a:lumMod val="50000"/>
                  </a:schemeClr>
                </a:solidFill>
              </a:rPr>
              <a:t>27 days or, after 5 years, 32 days</a:t>
            </a:r>
          </a:p>
          <a:p>
            <a:pPr eaLnBrk="0" fontAlgn="base" hangingPunct="0">
              <a:lnSpc>
                <a:spcPts val="2933"/>
              </a:lnSpc>
              <a:tabLst>
                <a:tab pos="230712" algn="l"/>
              </a:tabLst>
            </a:pPr>
            <a:r>
              <a:rPr lang="en-GB" sz="2667" b="1" dirty="0">
                <a:solidFill>
                  <a:schemeClr val="accent1">
                    <a:lumMod val="50000"/>
                  </a:schemeClr>
                </a:solidFill>
              </a:rPr>
              <a:t>–	Bank/Public Holidays (8 days)</a:t>
            </a:r>
          </a:p>
          <a:p>
            <a:pPr eaLnBrk="0" fontAlgn="base" hangingPunct="0">
              <a:lnSpc>
                <a:spcPts val="2933"/>
              </a:lnSpc>
              <a:tabLst>
                <a:tab pos="230712" algn="l"/>
              </a:tabLst>
            </a:pPr>
            <a:r>
              <a:rPr lang="en-GB" sz="2667" b="1" dirty="0">
                <a:solidFill>
                  <a:schemeClr val="accent1">
                    <a:lumMod val="50000"/>
                  </a:schemeClr>
                </a:solidFill>
              </a:rPr>
              <a:t>–	life-changing events 	</a:t>
            </a:r>
            <a:endParaRPr lang="en-GB" sz="2667" b="1" dirty="0">
              <a:solidFill>
                <a:schemeClr val="accent1">
                  <a:lumMod val="50000"/>
                </a:schemeClr>
              </a:solidFill>
              <a:cs typeface="Calibri"/>
            </a:endParaRPr>
          </a:p>
          <a:p>
            <a:pPr eaLnBrk="0" fontAlgn="base" hangingPunct="0">
              <a:lnSpc>
                <a:spcPts val="2933"/>
              </a:lnSpc>
            </a:pPr>
            <a:r>
              <a:rPr lang="en-GB" sz="2667" b="1" dirty="0">
                <a:solidFill>
                  <a:schemeClr val="accent1">
                    <a:lumMod val="50000"/>
                  </a:schemeClr>
                </a:solidFill>
              </a:rPr>
              <a:t>– not be fixed to a working pattern</a:t>
            </a:r>
            <a:endParaRPr lang="en-GB" sz="2667" b="1" dirty="0">
              <a:solidFill>
                <a:schemeClr val="accent1">
                  <a:lumMod val="50000"/>
                </a:schemeClr>
              </a:solidFill>
              <a:cs typeface="Calibri"/>
            </a:endParaRPr>
          </a:p>
          <a:p>
            <a:pPr eaLnBrk="0" fontAlgn="base" hangingPunct="0">
              <a:lnSpc>
                <a:spcPts val="2933"/>
              </a:lnSpc>
            </a:pPr>
            <a:r>
              <a:rPr lang="en-GB" sz="2667" b="1" dirty="0">
                <a:solidFill>
                  <a:schemeClr val="accent1">
                    <a:lumMod val="50000"/>
                  </a:schemeClr>
                </a:solidFill>
              </a:rPr>
              <a:t>– sick pay </a:t>
            </a:r>
            <a:endParaRPr lang="en-GB" sz="2667" b="1" dirty="0">
              <a:solidFill>
                <a:schemeClr val="accent1">
                  <a:lumMod val="50000"/>
                </a:schemeClr>
              </a:solidFill>
              <a:cs typeface="Calibri"/>
            </a:endParaRPr>
          </a:p>
          <a:p>
            <a:pPr eaLnBrk="0" fontAlgn="base" hangingPunct="0">
              <a:lnSpc>
                <a:spcPts val="2933"/>
              </a:lnSpc>
            </a:pPr>
            <a:r>
              <a:rPr lang="en-GB" sz="2667" b="1" dirty="0">
                <a:solidFill>
                  <a:schemeClr val="accent1">
                    <a:lumMod val="50000"/>
                  </a:schemeClr>
                </a:solidFill>
              </a:rPr>
              <a:t>–</a:t>
            </a:r>
            <a:r>
              <a:rPr lang="en-GB" sz="2667" b="1" dirty="0">
                <a:solidFill>
                  <a:schemeClr val="accent1">
                    <a:lumMod val="50000"/>
                  </a:schemeClr>
                </a:solidFill>
                <a:cs typeface="Calibri"/>
              </a:rPr>
              <a:t> </a:t>
            </a:r>
            <a:r>
              <a:rPr lang="en-GB" sz="2667" b="1" dirty="0">
                <a:solidFill>
                  <a:schemeClr val="accent1">
                    <a:lumMod val="50000"/>
                  </a:schemeClr>
                </a:solidFill>
              </a:rPr>
              <a:t>15 days study leave</a:t>
            </a:r>
            <a:endParaRPr lang="en-GB" sz="2667" b="1" dirty="0">
              <a:solidFill>
                <a:schemeClr val="accent1">
                  <a:lumMod val="50000"/>
                </a:schemeClr>
              </a:solidFill>
              <a:cs typeface="Calibri"/>
            </a:endParaRPr>
          </a:p>
        </p:txBody>
      </p:sp>
      <p:pic>
        <p:nvPicPr>
          <p:cNvPr id="6" name="Picture 5">
            <a:extLst>
              <a:ext uri="{FF2B5EF4-FFF2-40B4-BE49-F238E27FC236}">
                <a16:creationId xmlns:a16="http://schemas.microsoft.com/office/drawing/2014/main" id="{9A8B375A-6144-8A47-9B3F-CCD1DBA09C67}"/>
              </a:ext>
            </a:extLst>
          </p:cNvPr>
          <p:cNvPicPr>
            <a:picLocks noChangeAspect="1"/>
          </p:cNvPicPr>
          <p:nvPr/>
        </p:nvPicPr>
        <p:blipFill>
          <a:blip r:embed="rId3"/>
          <a:stretch>
            <a:fillRect/>
          </a:stretch>
        </p:blipFill>
        <p:spPr>
          <a:xfrm>
            <a:off x="7773721" y="2494348"/>
            <a:ext cx="3037937" cy="3037937"/>
          </a:xfrm>
          <a:prstGeom prst="rect">
            <a:avLst/>
          </a:prstGeom>
        </p:spPr>
      </p:pic>
      <p:sp>
        <p:nvSpPr>
          <p:cNvPr id="7" name="object 2">
            <a:extLst>
              <a:ext uri="{FF2B5EF4-FFF2-40B4-BE49-F238E27FC236}">
                <a16:creationId xmlns:a16="http://schemas.microsoft.com/office/drawing/2014/main" id="{DDBC88DE-36D2-4998-838C-A8BBB0D98670}"/>
              </a:ext>
            </a:extLst>
          </p:cNvPr>
          <p:cNvSpPr txBox="1"/>
          <p:nvPr/>
        </p:nvSpPr>
        <p:spPr>
          <a:xfrm>
            <a:off x="747486" y="582225"/>
            <a:ext cx="3763444"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Tree>
    <p:extLst>
      <p:ext uri="{BB962C8B-B14F-4D97-AF65-F5344CB8AC3E}">
        <p14:creationId xmlns:p14="http://schemas.microsoft.com/office/powerpoint/2010/main" val="88152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4177"/>
            <a:ext cx="606553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Work schedule</a:t>
            </a:r>
            <a:endParaRPr sz="4791" dirty="0">
              <a:latin typeface="+mn-lt"/>
              <a:cs typeface="Arial"/>
            </a:endParaRPr>
          </a:p>
        </p:txBody>
      </p:sp>
      <p:sp>
        <p:nvSpPr>
          <p:cNvPr id="5" name="object 4">
            <a:extLst>
              <a:ext uri="{FF2B5EF4-FFF2-40B4-BE49-F238E27FC236}">
                <a16:creationId xmlns:a16="http://schemas.microsoft.com/office/drawing/2014/main" id="{7A0E058D-ACB1-42DC-BDCB-15F54166D3E9}"/>
              </a:ext>
            </a:extLst>
          </p:cNvPr>
          <p:cNvSpPr txBox="1"/>
          <p:nvPr/>
        </p:nvSpPr>
        <p:spPr>
          <a:xfrm>
            <a:off x="509738" y="2544475"/>
            <a:ext cx="5496172" cy="3465009"/>
          </a:xfrm>
          <a:prstGeom prst="rect">
            <a:avLst/>
          </a:prstGeom>
        </p:spPr>
        <p:txBody>
          <a:bodyPr vert="horz" wrap="square" lIns="0" tIns="8086" rIns="0" bIns="0" rtlCol="0">
            <a:spAutoFit/>
          </a:bodyPr>
          <a:lstStyle/>
          <a:p>
            <a:pPr marL="211015" indent="-203314">
              <a:buChar char="–"/>
              <a:tabLst>
                <a:tab pos="211015" algn="l"/>
              </a:tabLst>
            </a:pPr>
            <a:r>
              <a:rPr lang="en-GB" sz="2183" dirty="0">
                <a:solidFill>
                  <a:srgbClr val="50535A"/>
                </a:solidFill>
                <a:cs typeface="Arial"/>
              </a:rPr>
              <a:t>Work commitments and training outcomes</a:t>
            </a:r>
          </a:p>
          <a:p>
            <a:pPr marL="211015" indent="-203314">
              <a:spcBef>
                <a:spcPts val="1186"/>
              </a:spcBef>
              <a:buChar char="–"/>
              <a:tabLst>
                <a:tab pos="211015" algn="l"/>
              </a:tabLst>
            </a:pPr>
            <a:r>
              <a:rPr lang="en-GB" sz="2183" dirty="0">
                <a:solidFill>
                  <a:srgbClr val="50535A"/>
                </a:solidFill>
                <a:cs typeface="Arial"/>
              </a:rPr>
              <a:t>Working hours, training opportunities</a:t>
            </a:r>
          </a:p>
          <a:p>
            <a:pPr marL="211015" indent="-203314">
              <a:spcBef>
                <a:spcPts val="1186"/>
              </a:spcBef>
              <a:buChar char="–"/>
              <a:tabLst>
                <a:tab pos="211015" algn="l"/>
              </a:tabLst>
            </a:pPr>
            <a:r>
              <a:rPr lang="en-GB" sz="2183" dirty="0">
                <a:solidFill>
                  <a:srgbClr val="50535A"/>
                </a:solidFill>
                <a:cs typeface="Arial"/>
              </a:rPr>
              <a:t>Rolling rota (remember checker!)</a:t>
            </a:r>
          </a:p>
          <a:p>
            <a:pPr marL="211015" indent="-203314">
              <a:spcBef>
                <a:spcPts val="1186"/>
              </a:spcBef>
              <a:buChar char="–"/>
              <a:tabLst>
                <a:tab pos="211015" algn="l"/>
              </a:tabLst>
            </a:pPr>
            <a:r>
              <a:rPr lang="en-GB" sz="2183" dirty="0">
                <a:solidFill>
                  <a:srgbClr val="50535A"/>
                </a:solidFill>
                <a:cs typeface="Arial"/>
              </a:rPr>
              <a:t>Pay, with breakdown of components (check against payslip)</a:t>
            </a:r>
          </a:p>
          <a:p>
            <a:pPr marL="211015" indent="-203314">
              <a:spcBef>
                <a:spcPts val="1186"/>
              </a:spcBef>
              <a:buChar char="–"/>
              <a:tabLst>
                <a:tab pos="211015" algn="l"/>
              </a:tabLst>
            </a:pPr>
            <a:r>
              <a:rPr lang="en-GB" sz="2183" dirty="0">
                <a:solidFill>
                  <a:srgbClr val="50535A"/>
                </a:solidFill>
                <a:cs typeface="Arial"/>
              </a:rPr>
              <a:t>Key contact details for queries / concerns</a:t>
            </a:r>
          </a:p>
          <a:p>
            <a:pPr marL="7701">
              <a:spcBef>
                <a:spcPts val="1186"/>
              </a:spcBef>
              <a:tabLst>
                <a:tab pos="211015" algn="l"/>
              </a:tabLst>
            </a:pPr>
            <a:r>
              <a:rPr lang="en-GB" sz="2183" dirty="0">
                <a:solidFill>
                  <a:srgbClr val="50535A"/>
                </a:solidFill>
                <a:cs typeface="Arial"/>
              </a:rPr>
              <a:t>(Clinical lead, rota co-ord, medical workforce Dept)</a:t>
            </a:r>
          </a:p>
        </p:txBody>
      </p:sp>
      <p:pic>
        <p:nvPicPr>
          <p:cNvPr id="18" name="Picture 17">
            <a:extLst>
              <a:ext uri="{FF2B5EF4-FFF2-40B4-BE49-F238E27FC236}">
                <a16:creationId xmlns:a16="http://schemas.microsoft.com/office/drawing/2014/main" id="{D8727BA8-205C-4C15-B020-3D3FB4A27EE6}"/>
              </a:ext>
            </a:extLst>
          </p:cNvPr>
          <p:cNvPicPr>
            <a:picLocks noChangeAspect="1"/>
          </p:cNvPicPr>
          <p:nvPr/>
        </p:nvPicPr>
        <p:blipFill>
          <a:blip r:embed="rId3"/>
          <a:stretch>
            <a:fillRect/>
          </a:stretch>
        </p:blipFill>
        <p:spPr>
          <a:xfrm>
            <a:off x="6327039" y="93321"/>
            <a:ext cx="5787856" cy="6662637"/>
          </a:xfrm>
          <a:prstGeom prst="rect">
            <a:avLst/>
          </a:prstGeom>
        </p:spPr>
      </p:pic>
    </p:spTree>
    <p:extLst>
      <p:ext uri="{BB962C8B-B14F-4D97-AF65-F5344CB8AC3E}">
        <p14:creationId xmlns:p14="http://schemas.microsoft.com/office/powerpoint/2010/main" val="213960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4177"/>
            <a:ext cx="606553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Work schedule</a:t>
            </a:r>
            <a:endParaRPr sz="4791" dirty="0">
              <a:latin typeface="+mn-lt"/>
              <a:cs typeface="Arial"/>
            </a:endParaRPr>
          </a:p>
        </p:txBody>
      </p:sp>
      <p:sp>
        <p:nvSpPr>
          <p:cNvPr id="5" name="object 4">
            <a:extLst>
              <a:ext uri="{FF2B5EF4-FFF2-40B4-BE49-F238E27FC236}">
                <a16:creationId xmlns:a16="http://schemas.microsoft.com/office/drawing/2014/main" id="{7A0E058D-ACB1-42DC-BDCB-15F54166D3E9}"/>
              </a:ext>
            </a:extLst>
          </p:cNvPr>
          <p:cNvSpPr txBox="1"/>
          <p:nvPr/>
        </p:nvSpPr>
        <p:spPr>
          <a:xfrm>
            <a:off x="830867" y="2729532"/>
            <a:ext cx="8361052" cy="2686078"/>
          </a:xfrm>
          <a:prstGeom prst="rect">
            <a:avLst/>
          </a:prstGeom>
        </p:spPr>
        <p:txBody>
          <a:bodyPr vert="horz" wrap="square" lIns="0" tIns="8086" rIns="0" bIns="0" rtlCol="0">
            <a:spAutoFit/>
          </a:bodyPr>
          <a:lstStyle/>
          <a:p>
            <a:pPr marL="7701">
              <a:spcBef>
                <a:spcPts val="64"/>
              </a:spcBef>
            </a:pPr>
            <a:r>
              <a:rPr lang="en-GB" sz="2395" spc="-21" dirty="0">
                <a:solidFill>
                  <a:srgbClr val="12326E"/>
                </a:solidFill>
                <a:latin typeface="Arial"/>
                <a:cs typeface="Arial"/>
              </a:rPr>
              <a:t>Check:</a:t>
            </a:r>
            <a:endParaRPr sz="2395" dirty="0">
              <a:latin typeface="Arial"/>
              <a:cs typeface="Arial"/>
            </a:endParaRPr>
          </a:p>
          <a:p>
            <a:pPr>
              <a:spcBef>
                <a:spcPts val="9"/>
              </a:spcBef>
            </a:pPr>
            <a:endParaRPr sz="3275" dirty="0">
              <a:cs typeface="Arial"/>
            </a:endParaRPr>
          </a:p>
          <a:p>
            <a:pPr marL="211015" indent="-203314">
              <a:buChar char="–"/>
              <a:tabLst>
                <a:tab pos="211015" algn="l"/>
              </a:tabLst>
            </a:pPr>
            <a:r>
              <a:rPr lang="en-GB" sz="2183" dirty="0">
                <a:solidFill>
                  <a:srgbClr val="50535A"/>
                </a:solidFill>
                <a:cs typeface="Arial"/>
              </a:rPr>
              <a:t>Does rota in schedule match your payslip?</a:t>
            </a:r>
          </a:p>
          <a:p>
            <a:pPr marL="211015" indent="-203314">
              <a:spcBef>
                <a:spcPts val="1186"/>
              </a:spcBef>
              <a:buFontTx/>
              <a:buChar char="–"/>
              <a:tabLst>
                <a:tab pos="211015" algn="l"/>
              </a:tabLst>
            </a:pPr>
            <a:r>
              <a:rPr lang="en-GB" sz="2183" dirty="0">
                <a:solidFill>
                  <a:srgbClr val="50535A"/>
                </a:solidFill>
                <a:cs typeface="Arial"/>
              </a:rPr>
              <a:t>Does rota in schedule match real rota you are working?</a:t>
            </a:r>
          </a:p>
          <a:p>
            <a:pPr marL="211015" indent="-203314">
              <a:spcBef>
                <a:spcPts val="1186"/>
              </a:spcBef>
              <a:buFontTx/>
              <a:buChar char="–"/>
              <a:tabLst>
                <a:tab pos="211015" algn="l"/>
              </a:tabLst>
            </a:pPr>
            <a:r>
              <a:rPr lang="en-GB" sz="2183" dirty="0">
                <a:solidFill>
                  <a:srgbClr val="50535A"/>
                </a:solidFill>
                <a:cs typeface="Arial"/>
              </a:rPr>
              <a:t>Does schedule include your educationally useful activities?</a:t>
            </a:r>
          </a:p>
          <a:p>
            <a:pPr marL="211015" indent="-203314">
              <a:spcBef>
                <a:spcPts val="1186"/>
              </a:spcBef>
              <a:buChar char="–"/>
              <a:tabLst>
                <a:tab pos="211015" algn="l"/>
              </a:tabLst>
            </a:pPr>
            <a:r>
              <a:rPr lang="en-GB" sz="2183" dirty="0">
                <a:solidFill>
                  <a:srgbClr val="50535A"/>
                </a:solidFill>
                <a:cs typeface="Arial"/>
              </a:rPr>
              <a:t>Use work schedule reviews to fix the schedule if necessary</a:t>
            </a:r>
          </a:p>
        </p:txBody>
      </p:sp>
    </p:spTree>
    <p:extLst>
      <p:ext uri="{BB962C8B-B14F-4D97-AF65-F5344CB8AC3E}">
        <p14:creationId xmlns:p14="http://schemas.microsoft.com/office/powerpoint/2010/main" val="139581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684441"/>
            <a:ext cx="10446733" cy="504784"/>
          </a:xfrm>
          <a:prstGeom prst="rect">
            <a:avLst/>
          </a:prstGeom>
        </p:spPr>
        <p:txBody>
          <a:bodyPr vert="horz" wrap="square" lIns="0" tIns="8856" rIns="0" bIns="0" rtlCol="0" anchor="ctr">
            <a:spAutoFit/>
          </a:bodyPr>
          <a:lstStyle/>
          <a:p>
            <a:pPr marL="7701">
              <a:spcBef>
                <a:spcPts val="683"/>
              </a:spcBef>
            </a:pPr>
            <a:r>
              <a:rPr lang="en-GB" sz="3580" b="1" spc="9" dirty="0">
                <a:solidFill>
                  <a:srgbClr val="12326E"/>
                </a:solidFill>
                <a:latin typeface="+mn-lt"/>
                <a:cs typeface="Arial"/>
              </a:rPr>
              <a:t>BMA support – Rota checking app</a:t>
            </a:r>
            <a:endParaRPr lang="en-GB" sz="3580" dirty="0">
              <a:latin typeface="+mn-lt"/>
              <a:cs typeface="Arial"/>
            </a:endParaRPr>
          </a:p>
        </p:txBody>
      </p:sp>
      <p:sp>
        <p:nvSpPr>
          <p:cNvPr id="7" name="object 4">
            <a:extLst>
              <a:ext uri="{FF2B5EF4-FFF2-40B4-BE49-F238E27FC236}">
                <a16:creationId xmlns:a16="http://schemas.microsoft.com/office/drawing/2014/main" id="{A27EC477-43F4-4E37-9C66-72D959AD0FC0}"/>
              </a:ext>
            </a:extLst>
          </p:cNvPr>
          <p:cNvSpPr txBox="1"/>
          <p:nvPr/>
        </p:nvSpPr>
        <p:spPr>
          <a:xfrm>
            <a:off x="830867" y="2729532"/>
            <a:ext cx="7738423" cy="3481552"/>
          </a:xfrm>
          <a:prstGeom prst="rect">
            <a:avLst/>
          </a:prstGeom>
        </p:spPr>
        <p:txBody>
          <a:bodyPr vert="horz" wrap="square" lIns="0" tIns="8086" rIns="0" bIns="0" rtlCol="0">
            <a:spAutoFit/>
          </a:bodyPr>
          <a:lstStyle/>
          <a:p>
            <a:pPr marL="7701">
              <a:spcBef>
                <a:spcPts val="64"/>
              </a:spcBef>
            </a:pPr>
            <a:r>
              <a:rPr lang="en-GB" sz="2395" spc="-21" dirty="0">
                <a:solidFill>
                  <a:srgbClr val="12326E"/>
                </a:solidFill>
                <a:latin typeface="+mj-lt"/>
                <a:cs typeface="Arial"/>
              </a:rPr>
              <a:t>When you receive your personalised rota (6 weeks before you start a new rotation) run it past our rota checker app. </a:t>
            </a:r>
          </a:p>
          <a:p>
            <a:pPr marL="7701">
              <a:spcBef>
                <a:spcPts val="64"/>
              </a:spcBef>
            </a:pPr>
            <a:endParaRPr lang="en-GB" sz="2395" spc="-21" dirty="0">
              <a:solidFill>
                <a:srgbClr val="12326E"/>
              </a:solidFill>
              <a:latin typeface="+mj-lt"/>
              <a:cs typeface="Arial"/>
            </a:endParaRPr>
          </a:p>
          <a:p>
            <a:pPr marL="7701">
              <a:spcBef>
                <a:spcPts val="64"/>
              </a:spcBef>
            </a:pPr>
            <a:r>
              <a:rPr lang="en-GB" sz="2395" spc="-21" dirty="0">
                <a:solidFill>
                  <a:srgbClr val="12326E"/>
                </a:solidFill>
                <a:latin typeface="+mj-lt"/>
                <a:cs typeface="Arial"/>
              </a:rPr>
              <a:t>It’s simple to use and effective in spotting non-compliant rotas. Always check that your rota matches your work schedule.</a:t>
            </a:r>
          </a:p>
          <a:p>
            <a:pPr marL="7701">
              <a:spcBef>
                <a:spcPts val="64"/>
              </a:spcBef>
            </a:pPr>
            <a:endParaRPr lang="en-GB" sz="2395" spc="-21" dirty="0">
              <a:solidFill>
                <a:srgbClr val="12326E"/>
              </a:solidFill>
              <a:latin typeface="+mj-lt"/>
              <a:cs typeface="Arial"/>
            </a:endParaRPr>
          </a:p>
          <a:p>
            <a:pPr marL="7701">
              <a:spcBef>
                <a:spcPts val="64"/>
              </a:spcBef>
            </a:pPr>
            <a:r>
              <a:rPr lang="en-GB" sz="2395" spc="-21" dirty="0">
                <a:solidFill>
                  <a:srgbClr val="12326E"/>
                </a:solidFill>
                <a:latin typeface="+mj-lt"/>
                <a:cs typeface="Arial"/>
              </a:rPr>
              <a:t>Use our rota checking app:</a:t>
            </a:r>
          </a:p>
          <a:p>
            <a:pPr marL="7701">
              <a:spcBef>
                <a:spcPts val="64"/>
              </a:spcBef>
            </a:pPr>
            <a:endParaRPr lang="en-GB" sz="2395" spc="-21" dirty="0">
              <a:solidFill>
                <a:srgbClr val="12326E"/>
              </a:solidFill>
              <a:latin typeface="Arial"/>
              <a:cs typeface="Arial"/>
            </a:endParaRPr>
          </a:p>
          <a:p>
            <a:pPr marL="7701">
              <a:spcBef>
                <a:spcPts val="64"/>
              </a:spcBef>
            </a:pPr>
            <a:r>
              <a:rPr lang="en-GB" sz="2911" b="1" spc="-18" dirty="0">
                <a:solidFill>
                  <a:srgbClr val="00B0F0"/>
                </a:solidFill>
                <a:latin typeface="Arial"/>
                <a:cs typeface="Arial"/>
              </a:rPr>
              <a:t>https://rotachecker.bma.org.uk</a:t>
            </a:r>
            <a:endParaRPr lang="en-GB" sz="2911" dirty="0">
              <a:solidFill>
                <a:srgbClr val="00B0F0"/>
              </a:solidFill>
              <a:latin typeface="Arial"/>
              <a:cs typeface="Arial"/>
            </a:endParaRPr>
          </a:p>
        </p:txBody>
      </p:sp>
      <p:grpSp>
        <p:nvGrpSpPr>
          <p:cNvPr id="8" name="Group 4">
            <a:extLst>
              <a:ext uri="{FF2B5EF4-FFF2-40B4-BE49-F238E27FC236}">
                <a16:creationId xmlns:a16="http://schemas.microsoft.com/office/drawing/2014/main" id="{E35BE64C-92EC-4AC7-B68C-AC3D4E8E83D8}"/>
              </a:ext>
            </a:extLst>
          </p:cNvPr>
          <p:cNvGrpSpPr>
            <a:grpSpLocks noChangeAspect="1"/>
          </p:cNvGrpSpPr>
          <p:nvPr/>
        </p:nvGrpSpPr>
        <p:grpSpPr bwMode="auto">
          <a:xfrm>
            <a:off x="9092317" y="2729532"/>
            <a:ext cx="2828763" cy="2830237"/>
            <a:chOff x="3262" y="816"/>
            <a:chExt cx="1920" cy="1921"/>
          </a:xfrm>
        </p:grpSpPr>
        <p:sp>
          <p:nvSpPr>
            <p:cNvPr id="9" name="AutoShape 3">
              <a:extLst>
                <a:ext uri="{FF2B5EF4-FFF2-40B4-BE49-F238E27FC236}">
                  <a16:creationId xmlns:a16="http://schemas.microsoft.com/office/drawing/2014/main" id="{5B68905D-9CF5-488D-82EB-FB9809FEF80F}"/>
                </a:ext>
              </a:extLst>
            </p:cNvPr>
            <p:cNvSpPr>
              <a:spLocks noChangeAspect="1" noChangeArrowheads="1" noTextEdit="1"/>
            </p:cNvSpPr>
            <p:nvPr/>
          </p:nvSpPr>
          <p:spPr bwMode="auto">
            <a:xfrm>
              <a:off x="3262" y="816"/>
              <a:ext cx="1920"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10" name="Freeform 5">
              <a:extLst>
                <a:ext uri="{FF2B5EF4-FFF2-40B4-BE49-F238E27FC236}">
                  <a16:creationId xmlns:a16="http://schemas.microsoft.com/office/drawing/2014/main" id="{BDFD6441-A7FD-4051-A313-737A58B1FF78}"/>
                </a:ext>
              </a:extLst>
            </p:cNvPr>
            <p:cNvSpPr>
              <a:spLocks/>
            </p:cNvSpPr>
            <p:nvPr/>
          </p:nvSpPr>
          <p:spPr bwMode="auto">
            <a:xfrm>
              <a:off x="3502" y="814"/>
              <a:ext cx="121" cy="361"/>
            </a:xfrm>
            <a:custGeom>
              <a:avLst/>
              <a:gdLst>
                <a:gd name="T0" fmla="*/ 0 w 200"/>
                <a:gd name="T1" fmla="*/ 499 h 599"/>
                <a:gd name="T2" fmla="*/ 0 w 200"/>
                <a:gd name="T3" fmla="*/ 499 h 599"/>
                <a:gd name="T4" fmla="*/ 0 w 200"/>
                <a:gd name="T5" fmla="*/ 99 h 599"/>
                <a:gd name="T6" fmla="*/ 100 w 200"/>
                <a:gd name="T7" fmla="*/ 0 h 599"/>
                <a:gd name="T8" fmla="*/ 200 w 200"/>
                <a:gd name="T9" fmla="*/ 99 h 599"/>
                <a:gd name="T10" fmla="*/ 200 w 200"/>
                <a:gd name="T11" fmla="*/ 499 h 599"/>
                <a:gd name="T12" fmla="*/ 100 w 200"/>
                <a:gd name="T13" fmla="*/ 599 h 599"/>
                <a:gd name="T14" fmla="*/ 0 w 200"/>
                <a:gd name="T15" fmla="*/ 499 h 5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599">
                  <a:moveTo>
                    <a:pt x="0" y="499"/>
                  </a:moveTo>
                  <a:lnTo>
                    <a:pt x="0" y="499"/>
                  </a:lnTo>
                  <a:lnTo>
                    <a:pt x="0" y="99"/>
                  </a:lnTo>
                  <a:cubicBezTo>
                    <a:pt x="0" y="43"/>
                    <a:pt x="45" y="0"/>
                    <a:pt x="100" y="0"/>
                  </a:cubicBezTo>
                  <a:cubicBezTo>
                    <a:pt x="156" y="0"/>
                    <a:pt x="200" y="43"/>
                    <a:pt x="200" y="99"/>
                  </a:cubicBezTo>
                  <a:lnTo>
                    <a:pt x="200" y="499"/>
                  </a:lnTo>
                  <a:cubicBezTo>
                    <a:pt x="200" y="554"/>
                    <a:pt x="156" y="599"/>
                    <a:pt x="100" y="599"/>
                  </a:cubicBezTo>
                  <a:cubicBezTo>
                    <a:pt x="45" y="599"/>
                    <a:pt x="0" y="554"/>
                    <a:pt x="0" y="499"/>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1" name="Freeform 6">
              <a:extLst>
                <a:ext uri="{FF2B5EF4-FFF2-40B4-BE49-F238E27FC236}">
                  <a16:creationId xmlns:a16="http://schemas.microsoft.com/office/drawing/2014/main" id="{5E2E7D94-F4CC-448D-B600-27F4938FBC1A}"/>
                </a:ext>
              </a:extLst>
            </p:cNvPr>
            <p:cNvSpPr>
              <a:spLocks/>
            </p:cNvSpPr>
            <p:nvPr/>
          </p:nvSpPr>
          <p:spPr bwMode="auto">
            <a:xfrm>
              <a:off x="4467" y="814"/>
              <a:ext cx="120" cy="361"/>
            </a:xfrm>
            <a:custGeom>
              <a:avLst/>
              <a:gdLst>
                <a:gd name="T0" fmla="*/ 100 w 200"/>
                <a:gd name="T1" fmla="*/ 599 h 599"/>
                <a:gd name="T2" fmla="*/ 100 w 200"/>
                <a:gd name="T3" fmla="*/ 599 h 599"/>
                <a:gd name="T4" fmla="*/ 200 w 200"/>
                <a:gd name="T5" fmla="*/ 499 h 599"/>
                <a:gd name="T6" fmla="*/ 200 w 200"/>
                <a:gd name="T7" fmla="*/ 99 h 599"/>
                <a:gd name="T8" fmla="*/ 100 w 200"/>
                <a:gd name="T9" fmla="*/ 0 h 599"/>
                <a:gd name="T10" fmla="*/ 0 w 200"/>
                <a:gd name="T11" fmla="*/ 99 h 599"/>
                <a:gd name="T12" fmla="*/ 0 w 200"/>
                <a:gd name="T13" fmla="*/ 499 h 599"/>
                <a:gd name="T14" fmla="*/ 100 w 200"/>
                <a:gd name="T15" fmla="*/ 599 h 5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599">
                  <a:moveTo>
                    <a:pt x="100" y="599"/>
                  </a:moveTo>
                  <a:lnTo>
                    <a:pt x="100" y="599"/>
                  </a:lnTo>
                  <a:cubicBezTo>
                    <a:pt x="156" y="599"/>
                    <a:pt x="200" y="554"/>
                    <a:pt x="200" y="499"/>
                  </a:cubicBezTo>
                  <a:lnTo>
                    <a:pt x="200" y="99"/>
                  </a:lnTo>
                  <a:cubicBezTo>
                    <a:pt x="200" y="43"/>
                    <a:pt x="156" y="0"/>
                    <a:pt x="100" y="0"/>
                  </a:cubicBezTo>
                  <a:cubicBezTo>
                    <a:pt x="45" y="0"/>
                    <a:pt x="0" y="43"/>
                    <a:pt x="0" y="99"/>
                  </a:cubicBezTo>
                  <a:lnTo>
                    <a:pt x="0" y="499"/>
                  </a:lnTo>
                  <a:cubicBezTo>
                    <a:pt x="0" y="554"/>
                    <a:pt x="45" y="599"/>
                    <a:pt x="100" y="599"/>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2" name="Freeform 7">
              <a:extLst>
                <a:ext uri="{FF2B5EF4-FFF2-40B4-BE49-F238E27FC236}">
                  <a16:creationId xmlns:a16="http://schemas.microsoft.com/office/drawing/2014/main" id="{FF804968-BB14-4BE3-AEC3-E0953D9D1D41}"/>
                </a:ext>
              </a:extLst>
            </p:cNvPr>
            <p:cNvSpPr>
              <a:spLocks/>
            </p:cNvSpPr>
            <p:nvPr/>
          </p:nvSpPr>
          <p:spPr bwMode="auto">
            <a:xfrm>
              <a:off x="4226" y="1778"/>
              <a:ext cx="964" cy="965"/>
            </a:xfrm>
            <a:custGeom>
              <a:avLst/>
              <a:gdLst>
                <a:gd name="T0" fmla="*/ 1600 w 1600"/>
                <a:gd name="T1" fmla="*/ 800 h 1600"/>
                <a:gd name="T2" fmla="*/ 1600 w 1600"/>
                <a:gd name="T3" fmla="*/ 800 h 1600"/>
                <a:gd name="T4" fmla="*/ 800 w 1600"/>
                <a:gd name="T5" fmla="*/ 16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lnTo>
                    <a:pt x="1600" y="800"/>
                  </a:lnTo>
                  <a:cubicBezTo>
                    <a:pt x="1600" y="1241"/>
                    <a:pt x="1242" y="1600"/>
                    <a:pt x="800" y="1600"/>
                  </a:cubicBezTo>
                  <a:cubicBezTo>
                    <a:pt x="359" y="1600"/>
                    <a:pt x="0" y="1241"/>
                    <a:pt x="0" y="800"/>
                  </a:cubicBezTo>
                  <a:cubicBezTo>
                    <a:pt x="0" y="358"/>
                    <a:pt x="359" y="0"/>
                    <a:pt x="800" y="0"/>
                  </a:cubicBezTo>
                  <a:cubicBezTo>
                    <a:pt x="1242" y="0"/>
                    <a:pt x="1600" y="358"/>
                    <a:pt x="1600" y="800"/>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3" name="Freeform 8">
              <a:extLst>
                <a:ext uri="{FF2B5EF4-FFF2-40B4-BE49-F238E27FC236}">
                  <a16:creationId xmlns:a16="http://schemas.microsoft.com/office/drawing/2014/main" id="{367344F3-BA18-4B95-8382-FC792C08589C}"/>
                </a:ext>
              </a:extLst>
            </p:cNvPr>
            <p:cNvSpPr>
              <a:spLocks/>
            </p:cNvSpPr>
            <p:nvPr/>
          </p:nvSpPr>
          <p:spPr bwMode="auto">
            <a:xfrm>
              <a:off x="4346" y="1899"/>
              <a:ext cx="723" cy="723"/>
            </a:xfrm>
            <a:custGeom>
              <a:avLst/>
              <a:gdLst>
                <a:gd name="T0" fmla="*/ 1200 w 1200"/>
                <a:gd name="T1" fmla="*/ 600 h 1200"/>
                <a:gd name="T2" fmla="*/ 1200 w 1200"/>
                <a:gd name="T3" fmla="*/ 600 h 1200"/>
                <a:gd name="T4" fmla="*/ 600 w 1200"/>
                <a:gd name="T5" fmla="*/ 0 h 1200"/>
                <a:gd name="T6" fmla="*/ 0 w 1200"/>
                <a:gd name="T7" fmla="*/ 600 h 1200"/>
                <a:gd name="T8" fmla="*/ 600 w 1200"/>
                <a:gd name="T9" fmla="*/ 1200 h 1200"/>
                <a:gd name="T10" fmla="*/ 1200 w 1200"/>
                <a:gd name="T11" fmla="*/ 600 h 1200"/>
              </a:gdLst>
              <a:ahLst/>
              <a:cxnLst>
                <a:cxn ang="0">
                  <a:pos x="T0" y="T1"/>
                </a:cxn>
                <a:cxn ang="0">
                  <a:pos x="T2" y="T3"/>
                </a:cxn>
                <a:cxn ang="0">
                  <a:pos x="T4" y="T5"/>
                </a:cxn>
                <a:cxn ang="0">
                  <a:pos x="T6" y="T7"/>
                </a:cxn>
                <a:cxn ang="0">
                  <a:pos x="T8" y="T9"/>
                </a:cxn>
                <a:cxn ang="0">
                  <a:pos x="T10" y="T11"/>
                </a:cxn>
              </a:cxnLst>
              <a:rect l="0" t="0" r="r" b="b"/>
              <a:pathLst>
                <a:path w="1200" h="1200">
                  <a:moveTo>
                    <a:pt x="1200" y="600"/>
                  </a:moveTo>
                  <a:lnTo>
                    <a:pt x="1200" y="600"/>
                  </a:lnTo>
                  <a:cubicBezTo>
                    <a:pt x="1200" y="269"/>
                    <a:pt x="931" y="0"/>
                    <a:pt x="600" y="0"/>
                  </a:cubicBezTo>
                  <a:cubicBezTo>
                    <a:pt x="270" y="0"/>
                    <a:pt x="0" y="269"/>
                    <a:pt x="0" y="600"/>
                  </a:cubicBezTo>
                  <a:cubicBezTo>
                    <a:pt x="0" y="930"/>
                    <a:pt x="270" y="1200"/>
                    <a:pt x="600" y="1200"/>
                  </a:cubicBezTo>
                  <a:cubicBezTo>
                    <a:pt x="931" y="1200"/>
                    <a:pt x="1200" y="930"/>
                    <a:pt x="1200" y="600"/>
                  </a:cubicBezTo>
                  <a:close/>
                </a:path>
              </a:pathLst>
            </a:custGeom>
            <a:solidFill>
              <a:srgbClr val="FFFFFF"/>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4" name="Freeform 9">
              <a:extLst>
                <a:ext uri="{FF2B5EF4-FFF2-40B4-BE49-F238E27FC236}">
                  <a16:creationId xmlns:a16="http://schemas.microsoft.com/office/drawing/2014/main" id="{482D63A8-463F-4DB7-AF4A-F511E8B46B6A}"/>
                </a:ext>
              </a:extLst>
            </p:cNvPr>
            <p:cNvSpPr>
              <a:spLocks/>
            </p:cNvSpPr>
            <p:nvPr/>
          </p:nvSpPr>
          <p:spPr bwMode="auto">
            <a:xfrm>
              <a:off x="3502" y="1537"/>
              <a:ext cx="242" cy="241"/>
            </a:xfrm>
            <a:custGeom>
              <a:avLst/>
              <a:gdLst>
                <a:gd name="T0" fmla="*/ 400 w 400"/>
                <a:gd name="T1" fmla="*/ 0 h 400"/>
                <a:gd name="T2" fmla="*/ 400 w 400"/>
                <a:gd name="T3" fmla="*/ 0 h 400"/>
                <a:gd name="T4" fmla="*/ 0 w 400"/>
                <a:gd name="T5" fmla="*/ 0 h 400"/>
                <a:gd name="T6" fmla="*/ 0 w 400"/>
                <a:gd name="T7" fmla="*/ 400 h 400"/>
                <a:gd name="T8" fmla="*/ 400 w 400"/>
                <a:gd name="T9" fmla="*/ 400 h 400"/>
                <a:gd name="T10" fmla="*/ 400 w 400"/>
                <a:gd name="T11" fmla="*/ 0 h 400"/>
              </a:gdLst>
              <a:ahLst/>
              <a:cxnLst>
                <a:cxn ang="0">
                  <a:pos x="T0" y="T1"/>
                </a:cxn>
                <a:cxn ang="0">
                  <a:pos x="T2" y="T3"/>
                </a:cxn>
                <a:cxn ang="0">
                  <a:pos x="T4" y="T5"/>
                </a:cxn>
                <a:cxn ang="0">
                  <a:pos x="T6" y="T7"/>
                </a:cxn>
                <a:cxn ang="0">
                  <a:pos x="T8" y="T9"/>
                </a:cxn>
                <a:cxn ang="0">
                  <a:pos x="T10" y="T11"/>
                </a:cxn>
              </a:cxnLst>
              <a:rect l="0" t="0" r="r" b="b"/>
              <a:pathLst>
                <a:path w="400" h="400">
                  <a:moveTo>
                    <a:pt x="400" y="0"/>
                  </a:moveTo>
                  <a:lnTo>
                    <a:pt x="400" y="0"/>
                  </a:lnTo>
                  <a:lnTo>
                    <a:pt x="0" y="0"/>
                  </a:lnTo>
                  <a:lnTo>
                    <a:pt x="0" y="400"/>
                  </a:lnTo>
                  <a:lnTo>
                    <a:pt x="400" y="400"/>
                  </a:lnTo>
                  <a:lnTo>
                    <a:pt x="400" y="0"/>
                  </a:lnTo>
                  <a:close/>
                </a:path>
              </a:pathLst>
            </a:custGeom>
            <a:solidFill>
              <a:srgbClr val="FFFFFF"/>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5" name="Freeform 10">
              <a:extLst>
                <a:ext uri="{FF2B5EF4-FFF2-40B4-BE49-F238E27FC236}">
                  <a16:creationId xmlns:a16="http://schemas.microsoft.com/office/drawing/2014/main" id="{498C2159-AB9E-4AEE-8512-2FD3FD3E31A0}"/>
                </a:ext>
              </a:extLst>
            </p:cNvPr>
            <p:cNvSpPr>
              <a:spLocks/>
            </p:cNvSpPr>
            <p:nvPr/>
          </p:nvSpPr>
          <p:spPr bwMode="auto">
            <a:xfrm>
              <a:off x="3502" y="1899"/>
              <a:ext cx="242" cy="241"/>
            </a:xfrm>
            <a:custGeom>
              <a:avLst/>
              <a:gdLst>
                <a:gd name="T0" fmla="*/ 0 w 400"/>
                <a:gd name="T1" fmla="*/ 400 h 400"/>
                <a:gd name="T2" fmla="*/ 0 w 400"/>
                <a:gd name="T3" fmla="*/ 400 h 400"/>
                <a:gd name="T4" fmla="*/ 400 w 400"/>
                <a:gd name="T5" fmla="*/ 400 h 400"/>
                <a:gd name="T6" fmla="*/ 400 w 400"/>
                <a:gd name="T7" fmla="*/ 0 h 400"/>
                <a:gd name="T8" fmla="*/ 0 w 400"/>
                <a:gd name="T9" fmla="*/ 0 h 400"/>
                <a:gd name="T10" fmla="*/ 0 w 400"/>
                <a:gd name="T11" fmla="*/ 400 h 400"/>
              </a:gdLst>
              <a:ahLst/>
              <a:cxnLst>
                <a:cxn ang="0">
                  <a:pos x="T0" y="T1"/>
                </a:cxn>
                <a:cxn ang="0">
                  <a:pos x="T2" y="T3"/>
                </a:cxn>
                <a:cxn ang="0">
                  <a:pos x="T4" y="T5"/>
                </a:cxn>
                <a:cxn ang="0">
                  <a:pos x="T6" y="T7"/>
                </a:cxn>
                <a:cxn ang="0">
                  <a:pos x="T8" y="T9"/>
                </a:cxn>
                <a:cxn ang="0">
                  <a:pos x="T10" y="T11"/>
                </a:cxn>
              </a:cxnLst>
              <a:rect l="0" t="0" r="r" b="b"/>
              <a:pathLst>
                <a:path w="400" h="400">
                  <a:moveTo>
                    <a:pt x="0" y="400"/>
                  </a:moveTo>
                  <a:lnTo>
                    <a:pt x="0" y="400"/>
                  </a:lnTo>
                  <a:lnTo>
                    <a:pt x="400" y="400"/>
                  </a:lnTo>
                  <a:lnTo>
                    <a:pt x="400" y="0"/>
                  </a:lnTo>
                  <a:lnTo>
                    <a:pt x="0" y="0"/>
                  </a:lnTo>
                  <a:lnTo>
                    <a:pt x="0" y="400"/>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6" name="Freeform 11">
              <a:extLst>
                <a:ext uri="{FF2B5EF4-FFF2-40B4-BE49-F238E27FC236}">
                  <a16:creationId xmlns:a16="http://schemas.microsoft.com/office/drawing/2014/main" id="{5BA1A5F4-4455-4407-918B-487AA42FC542}"/>
                </a:ext>
              </a:extLst>
            </p:cNvPr>
            <p:cNvSpPr>
              <a:spLocks/>
            </p:cNvSpPr>
            <p:nvPr/>
          </p:nvSpPr>
          <p:spPr bwMode="auto">
            <a:xfrm>
              <a:off x="3864" y="1537"/>
              <a:ext cx="241" cy="241"/>
            </a:xfrm>
            <a:custGeom>
              <a:avLst/>
              <a:gdLst>
                <a:gd name="T0" fmla="*/ 0 w 400"/>
                <a:gd name="T1" fmla="*/ 400 h 400"/>
                <a:gd name="T2" fmla="*/ 0 w 400"/>
                <a:gd name="T3" fmla="*/ 400 h 400"/>
                <a:gd name="T4" fmla="*/ 400 w 400"/>
                <a:gd name="T5" fmla="*/ 400 h 400"/>
                <a:gd name="T6" fmla="*/ 400 w 400"/>
                <a:gd name="T7" fmla="*/ 0 h 400"/>
                <a:gd name="T8" fmla="*/ 0 w 400"/>
                <a:gd name="T9" fmla="*/ 0 h 400"/>
                <a:gd name="T10" fmla="*/ 0 w 400"/>
                <a:gd name="T11" fmla="*/ 400 h 400"/>
              </a:gdLst>
              <a:ahLst/>
              <a:cxnLst>
                <a:cxn ang="0">
                  <a:pos x="T0" y="T1"/>
                </a:cxn>
                <a:cxn ang="0">
                  <a:pos x="T2" y="T3"/>
                </a:cxn>
                <a:cxn ang="0">
                  <a:pos x="T4" y="T5"/>
                </a:cxn>
                <a:cxn ang="0">
                  <a:pos x="T6" y="T7"/>
                </a:cxn>
                <a:cxn ang="0">
                  <a:pos x="T8" y="T9"/>
                </a:cxn>
                <a:cxn ang="0">
                  <a:pos x="T10" y="T11"/>
                </a:cxn>
              </a:cxnLst>
              <a:rect l="0" t="0" r="r" b="b"/>
              <a:pathLst>
                <a:path w="400" h="400">
                  <a:moveTo>
                    <a:pt x="0" y="400"/>
                  </a:moveTo>
                  <a:lnTo>
                    <a:pt x="0" y="400"/>
                  </a:lnTo>
                  <a:lnTo>
                    <a:pt x="400" y="400"/>
                  </a:lnTo>
                  <a:lnTo>
                    <a:pt x="400" y="0"/>
                  </a:lnTo>
                  <a:lnTo>
                    <a:pt x="0" y="0"/>
                  </a:lnTo>
                  <a:lnTo>
                    <a:pt x="0" y="400"/>
                  </a:lnTo>
                  <a:close/>
                </a:path>
              </a:pathLst>
            </a:custGeom>
            <a:solidFill>
              <a:srgbClr val="FFFFFF"/>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7" name="Freeform 12">
              <a:extLst>
                <a:ext uri="{FF2B5EF4-FFF2-40B4-BE49-F238E27FC236}">
                  <a16:creationId xmlns:a16="http://schemas.microsoft.com/office/drawing/2014/main" id="{58AE1EDA-B7AF-4EF8-BB81-6478BB891770}"/>
                </a:ext>
              </a:extLst>
            </p:cNvPr>
            <p:cNvSpPr>
              <a:spLocks/>
            </p:cNvSpPr>
            <p:nvPr/>
          </p:nvSpPr>
          <p:spPr bwMode="auto">
            <a:xfrm>
              <a:off x="3864" y="1899"/>
              <a:ext cx="241" cy="241"/>
            </a:xfrm>
            <a:custGeom>
              <a:avLst/>
              <a:gdLst>
                <a:gd name="T0" fmla="*/ 0 w 400"/>
                <a:gd name="T1" fmla="*/ 400 h 400"/>
                <a:gd name="T2" fmla="*/ 0 w 400"/>
                <a:gd name="T3" fmla="*/ 400 h 400"/>
                <a:gd name="T4" fmla="*/ 400 w 400"/>
                <a:gd name="T5" fmla="*/ 400 h 400"/>
                <a:gd name="T6" fmla="*/ 400 w 400"/>
                <a:gd name="T7" fmla="*/ 0 h 400"/>
                <a:gd name="T8" fmla="*/ 0 w 400"/>
                <a:gd name="T9" fmla="*/ 0 h 400"/>
                <a:gd name="T10" fmla="*/ 0 w 400"/>
                <a:gd name="T11" fmla="*/ 400 h 400"/>
              </a:gdLst>
              <a:ahLst/>
              <a:cxnLst>
                <a:cxn ang="0">
                  <a:pos x="T0" y="T1"/>
                </a:cxn>
                <a:cxn ang="0">
                  <a:pos x="T2" y="T3"/>
                </a:cxn>
                <a:cxn ang="0">
                  <a:pos x="T4" y="T5"/>
                </a:cxn>
                <a:cxn ang="0">
                  <a:pos x="T6" y="T7"/>
                </a:cxn>
                <a:cxn ang="0">
                  <a:pos x="T8" y="T9"/>
                </a:cxn>
                <a:cxn ang="0">
                  <a:pos x="T10" y="T11"/>
                </a:cxn>
              </a:cxnLst>
              <a:rect l="0" t="0" r="r" b="b"/>
              <a:pathLst>
                <a:path w="400" h="400">
                  <a:moveTo>
                    <a:pt x="0" y="400"/>
                  </a:moveTo>
                  <a:lnTo>
                    <a:pt x="0" y="400"/>
                  </a:lnTo>
                  <a:lnTo>
                    <a:pt x="400" y="400"/>
                  </a:lnTo>
                  <a:lnTo>
                    <a:pt x="400" y="0"/>
                  </a:lnTo>
                  <a:lnTo>
                    <a:pt x="0" y="0"/>
                  </a:lnTo>
                  <a:lnTo>
                    <a:pt x="0" y="400"/>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8" name="Freeform 13">
              <a:extLst>
                <a:ext uri="{FF2B5EF4-FFF2-40B4-BE49-F238E27FC236}">
                  <a16:creationId xmlns:a16="http://schemas.microsoft.com/office/drawing/2014/main" id="{26C059C5-658D-4527-8398-AD0AF78B2236}"/>
                </a:ext>
              </a:extLst>
            </p:cNvPr>
            <p:cNvSpPr>
              <a:spLocks/>
            </p:cNvSpPr>
            <p:nvPr/>
          </p:nvSpPr>
          <p:spPr bwMode="auto">
            <a:xfrm>
              <a:off x="3262" y="1054"/>
              <a:ext cx="1566" cy="1327"/>
            </a:xfrm>
            <a:custGeom>
              <a:avLst/>
              <a:gdLst>
                <a:gd name="T0" fmla="*/ 199 w 2599"/>
                <a:gd name="T1" fmla="*/ 1981 h 2200"/>
                <a:gd name="T2" fmla="*/ 199 w 2599"/>
                <a:gd name="T3" fmla="*/ 1981 h 2200"/>
                <a:gd name="T4" fmla="*/ 199 w 2599"/>
                <a:gd name="T5" fmla="*/ 600 h 2200"/>
                <a:gd name="T6" fmla="*/ 2399 w 2599"/>
                <a:gd name="T7" fmla="*/ 600 h 2200"/>
                <a:gd name="T8" fmla="*/ 2399 w 2599"/>
                <a:gd name="T9" fmla="*/ 1000 h 2200"/>
                <a:gd name="T10" fmla="*/ 2599 w 2599"/>
                <a:gd name="T11" fmla="*/ 1000 h 2200"/>
                <a:gd name="T12" fmla="*/ 2599 w 2599"/>
                <a:gd name="T13" fmla="*/ 220 h 2200"/>
                <a:gd name="T14" fmla="*/ 2383 w 2599"/>
                <a:gd name="T15" fmla="*/ 0 h 2200"/>
                <a:gd name="T16" fmla="*/ 2299 w 2599"/>
                <a:gd name="T17" fmla="*/ 0 h 2200"/>
                <a:gd name="T18" fmla="*/ 2299 w 2599"/>
                <a:gd name="T19" fmla="*/ 100 h 2200"/>
                <a:gd name="T20" fmla="*/ 2099 w 2599"/>
                <a:gd name="T21" fmla="*/ 300 h 2200"/>
                <a:gd name="T22" fmla="*/ 1899 w 2599"/>
                <a:gd name="T23" fmla="*/ 100 h 2200"/>
                <a:gd name="T24" fmla="*/ 1899 w 2599"/>
                <a:gd name="T25" fmla="*/ 0 h 2200"/>
                <a:gd name="T26" fmla="*/ 699 w 2599"/>
                <a:gd name="T27" fmla="*/ 0 h 2200"/>
                <a:gd name="T28" fmla="*/ 699 w 2599"/>
                <a:gd name="T29" fmla="*/ 100 h 2200"/>
                <a:gd name="T30" fmla="*/ 499 w 2599"/>
                <a:gd name="T31" fmla="*/ 300 h 2200"/>
                <a:gd name="T32" fmla="*/ 299 w 2599"/>
                <a:gd name="T33" fmla="*/ 100 h 2200"/>
                <a:gd name="T34" fmla="*/ 299 w 2599"/>
                <a:gd name="T35" fmla="*/ 0 h 2200"/>
                <a:gd name="T36" fmla="*/ 216 w 2599"/>
                <a:gd name="T37" fmla="*/ 0 h 2200"/>
                <a:gd name="T38" fmla="*/ 0 w 2599"/>
                <a:gd name="T39" fmla="*/ 220 h 2200"/>
                <a:gd name="T40" fmla="*/ 0 w 2599"/>
                <a:gd name="T41" fmla="*/ 1981 h 2200"/>
                <a:gd name="T42" fmla="*/ 216 w 2599"/>
                <a:gd name="T43" fmla="*/ 2200 h 2200"/>
                <a:gd name="T44" fmla="*/ 1399 w 2599"/>
                <a:gd name="T45" fmla="*/ 2200 h 2200"/>
                <a:gd name="T46" fmla="*/ 1399 w 2599"/>
                <a:gd name="T47" fmla="*/ 2000 h 2200"/>
                <a:gd name="T48" fmla="*/ 216 w 2599"/>
                <a:gd name="T49" fmla="*/ 2000 h 2200"/>
                <a:gd name="T50" fmla="*/ 199 w 2599"/>
                <a:gd name="T51" fmla="*/ 1981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9" h="2200">
                  <a:moveTo>
                    <a:pt x="199" y="1981"/>
                  </a:moveTo>
                  <a:lnTo>
                    <a:pt x="199" y="1981"/>
                  </a:lnTo>
                  <a:lnTo>
                    <a:pt x="199" y="600"/>
                  </a:lnTo>
                  <a:lnTo>
                    <a:pt x="2399" y="600"/>
                  </a:lnTo>
                  <a:lnTo>
                    <a:pt x="2399" y="1000"/>
                  </a:lnTo>
                  <a:lnTo>
                    <a:pt x="2599" y="1000"/>
                  </a:lnTo>
                  <a:lnTo>
                    <a:pt x="2599" y="220"/>
                  </a:lnTo>
                  <a:cubicBezTo>
                    <a:pt x="2599" y="99"/>
                    <a:pt x="2503" y="0"/>
                    <a:pt x="2383" y="0"/>
                  </a:cubicBezTo>
                  <a:lnTo>
                    <a:pt x="2299" y="0"/>
                  </a:lnTo>
                  <a:lnTo>
                    <a:pt x="2299" y="100"/>
                  </a:lnTo>
                  <a:cubicBezTo>
                    <a:pt x="2299" y="211"/>
                    <a:pt x="2210" y="300"/>
                    <a:pt x="2099" y="300"/>
                  </a:cubicBezTo>
                  <a:cubicBezTo>
                    <a:pt x="1989" y="300"/>
                    <a:pt x="1899" y="211"/>
                    <a:pt x="1899" y="100"/>
                  </a:cubicBezTo>
                  <a:lnTo>
                    <a:pt x="1899" y="0"/>
                  </a:lnTo>
                  <a:lnTo>
                    <a:pt x="699" y="0"/>
                  </a:lnTo>
                  <a:lnTo>
                    <a:pt x="699" y="100"/>
                  </a:lnTo>
                  <a:cubicBezTo>
                    <a:pt x="699" y="211"/>
                    <a:pt x="610" y="300"/>
                    <a:pt x="499" y="300"/>
                  </a:cubicBezTo>
                  <a:cubicBezTo>
                    <a:pt x="389" y="300"/>
                    <a:pt x="299" y="211"/>
                    <a:pt x="299" y="100"/>
                  </a:cubicBezTo>
                  <a:lnTo>
                    <a:pt x="299" y="0"/>
                  </a:lnTo>
                  <a:lnTo>
                    <a:pt x="216" y="0"/>
                  </a:lnTo>
                  <a:cubicBezTo>
                    <a:pt x="96" y="0"/>
                    <a:pt x="0" y="99"/>
                    <a:pt x="0" y="220"/>
                  </a:cubicBezTo>
                  <a:lnTo>
                    <a:pt x="0" y="1981"/>
                  </a:lnTo>
                  <a:cubicBezTo>
                    <a:pt x="0" y="2102"/>
                    <a:pt x="96" y="2200"/>
                    <a:pt x="216" y="2200"/>
                  </a:cubicBezTo>
                  <a:lnTo>
                    <a:pt x="1399" y="2200"/>
                  </a:lnTo>
                  <a:lnTo>
                    <a:pt x="1399" y="2000"/>
                  </a:lnTo>
                  <a:lnTo>
                    <a:pt x="216" y="2000"/>
                  </a:lnTo>
                  <a:cubicBezTo>
                    <a:pt x="207" y="2000"/>
                    <a:pt x="199" y="1991"/>
                    <a:pt x="199" y="1981"/>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9" name="Freeform 14">
              <a:extLst>
                <a:ext uri="{FF2B5EF4-FFF2-40B4-BE49-F238E27FC236}">
                  <a16:creationId xmlns:a16="http://schemas.microsoft.com/office/drawing/2014/main" id="{14FFB843-08CE-4428-A3A5-6C05781B510E}"/>
                </a:ext>
              </a:extLst>
            </p:cNvPr>
            <p:cNvSpPr>
              <a:spLocks/>
            </p:cNvSpPr>
            <p:nvPr/>
          </p:nvSpPr>
          <p:spPr bwMode="auto">
            <a:xfrm>
              <a:off x="4226" y="1537"/>
              <a:ext cx="241" cy="241"/>
            </a:xfrm>
            <a:custGeom>
              <a:avLst/>
              <a:gdLst>
                <a:gd name="T0" fmla="*/ 400 w 400"/>
                <a:gd name="T1" fmla="*/ 0 h 400"/>
                <a:gd name="T2" fmla="*/ 400 w 400"/>
                <a:gd name="T3" fmla="*/ 0 h 400"/>
                <a:gd name="T4" fmla="*/ 0 w 400"/>
                <a:gd name="T5" fmla="*/ 0 h 400"/>
                <a:gd name="T6" fmla="*/ 0 w 400"/>
                <a:gd name="T7" fmla="*/ 400 h 400"/>
                <a:gd name="T8" fmla="*/ 400 w 400"/>
                <a:gd name="T9" fmla="*/ 400 h 400"/>
                <a:gd name="T10" fmla="*/ 400 w 400"/>
                <a:gd name="T11" fmla="*/ 0 h 400"/>
              </a:gdLst>
              <a:ahLst/>
              <a:cxnLst>
                <a:cxn ang="0">
                  <a:pos x="T0" y="T1"/>
                </a:cxn>
                <a:cxn ang="0">
                  <a:pos x="T2" y="T3"/>
                </a:cxn>
                <a:cxn ang="0">
                  <a:pos x="T4" y="T5"/>
                </a:cxn>
                <a:cxn ang="0">
                  <a:pos x="T6" y="T7"/>
                </a:cxn>
                <a:cxn ang="0">
                  <a:pos x="T8" y="T9"/>
                </a:cxn>
                <a:cxn ang="0">
                  <a:pos x="T10" y="T11"/>
                </a:cxn>
              </a:cxnLst>
              <a:rect l="0" t="0" r="r" b="b"/>
              <a:pathLst>
                <a:path w="400" h="400">
                  <a:moveTo>
                    <a:pt x="400" y="0"/>
                  </a:moveTo>
                  <a:lnTo>
                    <a:pt x="400" y="0"/>
                  </a:lnTo>
                  <a:lnTo>
                    <a:pt x="0" y="0"/>
                  </a:lnTo>
                  <a:lnTo>
                    <a:pt x="0" y="400"/>
                  </a:lnTo>
                  <a:lnTo>
                    <a:pt x="400" y="400"/>
                  </a:lnTo>
                  <a:lnTo>
                    <a:pt x="400" y="0"/>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20" name="Freeform 15">
              <a:extLst>
                <a:ext uri="{FF2B5EF4-FFF2-40B4-BE49-F238E27FC236}">
                  <a16:creationId xmlns:a16="http://schemas.microsoft.com/office/drawing/2014/main" id="{839B50C6-ABBA-4F0F-B75E-B60C51B190D0}"/>
                </a:ext>
              </a:extLst>
            </p:cNvPr>
            <p:cNvSpPr>
              <a:spLocks/>
            </p:cNvSpPr>
            <p:nvPr/>
          </p:nvSpPr>
          <p:spPr bwMode="auto">
            <a:xfrm>
              <a:off x="4429" y="2119"/>
              <a:ext cx="558" cy="382"/>
            </a:xfrm>
            <a:custGeom>
              <a:avLst/>
              <a:gdLst>
                <a:gd name="T0" fmla="*/ 888 w 927"/>
                <a:gd name="T1" fmla="*/ 40 h 634"/>
                <a:gd name="T2" fmla="*/ 888 w 927"/>
                <a:gd name="T3" fmla="*/ 40 h 634"/>
                <a:gd name="T4" fmla="*/ 746 w 927"/>
                <a:gd name="T5" fmla="*/ 40 h 634"/>
                <a:gd name="T6" fmla="*/ 393 w 927"/>
                <a:gd name="T7" fmla="*/ 393 h 634"/>
                <a:gd name="T8" fmla="*/ 181 w 927"/>
                <a:gd name="T9" fmla="*/ 181 h 634"/>
                <a:gd name="T10" fmla="*/ 39 w 927"/>
                <a:gd name="T11" fmla="*/ 181 h 634"/>
                <a:gd name="T12" fmla="*/ 39 w 927"/>
                <a:gd name="T13" fmla="*/ 322 h 634"/>
                <a:gd name="T14" fmla="*/ 322 w 927"/>
                <a:gd name="T15" fmla="*/ 605 h 634"/>
                <a:gd name="T16" fmla="*/ 393 w 927"/>
                <a:gd name="T17" fmla="*/ 634 h 634"/>
                <a:gd name="T18" fmla="*/ 463 w 927"/>
                <a:gd name="T19" fmla="*/ 605 h 634"/>
                <a:gd name="T20" fmla="*/ 888 w 927"/>
                <a:gd name="T21" fmla="*/ 181 h 634"/>
                <a:gd name="T22" fmla="*/ 888 w 927"/>
                <a:gd name="T23" fmla="*/ 4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7" h="634">
                  <a:moveTo>
                    <a:pt x="888" y="40"/>
                  </a:moveTo>
                  <a:lnTo>
                    <a:pt x="888" y="40"/>
                  </a:lnTo>
                  <a:cubicBezTo>
                    <a:pt x="849" y="0"/>
                    <a:pt x="785" y="0"/>
                    <a:pt x="746" y="40"/>
                  </a:cubicBezTo>
                  <a:lnTo>
                    <a:pt x="393" y="393"/>
                  </a:lnTo>
                  <a:lnTo>
                    <a:pt x="181" y="181"/>
                  </a:lnTo>
                  <a:cubicBezTo>
                    <a:pt x="142" y="142"/>
                    <a:pt x="78" y="142"/>
                    <a:pt x="39" y="181"/>
                  </a:cubicBezTo>
                  <a:cubicBezTo>
                    <a:pt x="0" y="220"/>
                    <a:pt x="0" y="283"/>
                    <a:pt x="39" y="322"/>
                  </a:cubicBezTo>
                  <a:lnTo>
                    <a:pt x="322" y="605"/>
                  </a:lnTo>
                  <a:cubicBezTo>
                    <a:pt x="342" y="625"/>
                    <a:pt x="367" y="634"/>
                    <a:pt x="393" y="634"/>
                  </a:cubicBezTo>
                  <a:cubicBezTo>
                    <a:pt x="418" y="634"/>
                    <a:pt x="444" y="625"/>
                    <a:pt x="463" y="605"/>
                  </a:cubicBezTo>
                  <a:lnTo>
                    <a:pt x="888" y="181"/>
                  </a:lnTo>
                  <a:cubicBezTo>
                    <a:pt x="927" y="142"/>
                    <a:pt x="927" y="79"/>
                    <a:pt x="888" y="40"/>
                  </a:cubicBezTo>
                  <a:close/>
                </a:path>
              </a:pathLst>
            </a:custGeom>
            <a:solidFill>
              <a:srgbClr val="00A3E0"/>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spTree>
    <p:extLst>
      <p:ext uri="{BB962C8B-B14F-4D97-AF65-F5344CB8AC3E}">
        <p14:creationId xmlns:p14="http://schemas.microsoft.com/office/powerpoint/2010/main" val="119628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07743D-84F2-6C47-A051-5EBE82D8CF6E}"/>
              </a:ext>
            </a:extLst>
          </p:cNvPr>
          <p:cNvSpPr txBox="1"/>
          <p:nvPr/>
        </p:nvSpPr>
        <p:spPr>
          <a:xfrm>
            <a:off x="791029" y="918470"/>
            <a:ext cx="7317495" cy="656589"/>
          </a:xfrm>
          <a:prstGeom prst="rect">
            <a:avLst/>
          </a:prstGeom>
          <a:noFill/>
        </p:spPr>
        <p:txBody>
          <a:bodyPr wrap="square" lIns="0" tIns="0" rIns="0" bIns="0" rtlCol="0">
            <a:spAutoFit/>
          </a:bodyPr>
          <a:lstStyle/>
          <a:p>
            <a:pPr eaLnBrk="0" fontAlgn="base" hangingPunct="0"/>
            <a:r>
              <a:rPr lang="en-GB" sz="4267" b="1" dirty="0"/>
              <a:t>Exception reporting</a:t>
            </a:r>
            <a:endParaRPr lang="en-GB" sz="4267" dirty="0"/>
          </a:p>
        </p:txBody>
      </p:sp>
      <p:sp>
        <p:nvSpPr>
          <p:cNvPr id="5" name="Rectangle 4">
            <a:extLst>
              <a:ext uri="{FF2B5EF4-FFF2-40B4-BE49-F238E27FC236}">
                <a16:creationId xmlns:a16="http://schemas.microsoft.com/office/drawing/2014/main" id="{9F1A2126-A828-3445-81E0-F705FB0E6159}"/>
              </a:ext>
            </a:extLst>
          </p:cNvPr>
          <p:cNvSpPr/>
          <p:nvPr/>
        </p:nvSpPr>
        <p:spPr>
          <a:xfrm>
            <a:off x="1245809" y="2321127"/>
            <a:ext cx="8188864" cy="464230"/>
          </a:xfrm>
          <a:prstGeom prst="rect">
            <a:avLst/>
          </a:prstGeom>
        </p:spPr>
        <p:txBody>
          <a:bodyPr wrap="square">
            <a:spAutoFit/>
          </a:bodyPr>
          <a:lstStyle/>
          <a:p>
            <a:pPr eaLnBrk="0" fontAlgn="base" hangingPunct="0">
              <a:lnSpc>
                <a:spcPts val="2933"/>
              </a:lnSpc>
            </a:pPr>
            <a:endParaRPr lang="en-GB" sz="2667" dirty="0"/>
          </a:p>
        </p:txBody>
      </p:sp>
      <p:pic>
        <p:nvPicPr>
          <p:cNvPr id="6" name="Picture 5">
            <a:extLst>
              <a:ext uri="{FF2B5EF4-FFF2-40B4-BE49-F238E27FC236}">
                <a16:creationId xmlns:a16="http://schemas.microsoft.com/office/drawing/2014/main" id="{B65209CE-FECE-BD46-B293-8C0DD28D2207}"/>
              </a:ext>
            </a:extLst>
          </p:cNvPr>
          <p:cNvPicPr>
            <a:picLocks noChangeAspect="1"/>
          </p:cNvPicPr>
          <p:nvPr/>
        </p:nvPicPr>
        <p:blipFill>
          <a:blip r:embed="rId3"/>
          <a:stretch>
            <a:fillRect/>
          </a:stretch>
        </p:blipFill>
        <p:spPr>
          <a:xfrm>
            <a:off x="7426409" y="2933100"/>
            <a:ext cx="2582244" cy="2349841"/>
          </a:xfrm>
          <a:prstGeom prst="rect">
            <a:avLst/>
          </a:prstGeom>
        </p:spPr>
      </p:pic>
      <p:sp>
        <p:nvSpPr>
          <p:cNvPr id="2" name="Rectangle 1">
            <a:extLst>
              <a:ext uri="{FF2B5EF4-FFF2-40B4-BE49-F238E27FC236}">
                <a16:creationId xmlns:a16="http://schemas.microsoft.com/office/drawing/2014/main" id="{3ECC3B4C-37E3-40D5-A311-FE815E5152D6}"/>
              </a:ext>
            </a:extLst>
          </p:cNvPr>
          <p:cNvSpPr/>
          <p:nvPr/>
        </p:nvSpPr>
        <p:spPr>
          <a:xfrm>
            <a:off x="721856" y="1988457"/>
            <a:ext cx="5481721" cy="2695610"/>
          </a:xfrm>
          <a:prstGeom prst="rect">
            <a:avLst/>
          </a:prstGeom>
        </p:spPr>
        <p:txBody>
          <a:bodyPr wrap="square">
            <a:spAutoFit/>
          </a:bodyPr>
          <a:lstStyle/>
          <a:p>
            <a:pPr>
              <a:lnSpc>
                <a:spcPts val="2933"/>
              </a:lnSpc>
            </a:pPr>
            <a:endParaRPr lang="en-GB" sz="2667" b="1" dirty="0">
              <a:solidFill>
                <a:schemeClr val="accent1">
                  <a:lumMod val="50000"/>
                </a:schemeClr>
              </a:solidFill>
            </a:endParaRPr>
          </a:p>
          <a:p>
            <a:pPr>
              <a:lnSpc>
                <a:spcPts val="2933"/>
              </a:lnSpc>
            </a:pPr>
            <a:r>
              <a:rPr lang="en-GB" sz="2667" b="1" dirty="0">
                <a:solidFill>
                  <a:schemeClr val="accent1">
                    <a:lumMod val="50000"/>
                  </a:schemeClr>
                </a:solidFill>
              </a:rPr>
              <a:t>Where a work schedule does not reflect the reality of what you are doing, in terms of service or training. ​</a:t>
            </a:r>
          </a:p>
          <a:p>
            <a:pPr>
              <a:lnSpc>
                <a:spcPts val="2933"/>
              </a:lnSpc>
            </a:pPr>
            <a:endParaRPr lang="en-GB" sz="2667" b="1" dirty="0">
              <a:solidFill>
                <a:schemeClr val="accent1">
                  <a:lumMod val="50000"/>
                </a:schemeClr>
              </a:solidFill>
            </a:endParaRPr>
          </a:p>
          <a:p>
            <a:pPr>
              <a:lnSpc>
                <a:spcPts val="2933"/>
              </a:lnSpc>
            </a:pPr>
            <a:r>
              <a:rPr lang="en-GB" sz="2667" b="1" dirty="0">
                <a:solidFill>
                  <a:schemeClr val="accent1">
                    <a:lumMod val="50000"/>
                  </a:schemeClr>
                </a:solidFill>
              </a:rPr>
              <a:t>Electronic exception report submitted to educational supervisor</a:t>
            </a:r>
          </a:p>
        </p:txBody>
      </p:sp>
      <p:sp>
        <p:nvSpPr>
          <p:cNvPr id="3" name="Rectangle 2">
            <a:extLst>
              <a:ext uri="{FF2B5EF4-FFF2-40B4-BE49-F238E27FC236}">
                <a16:creationId xmlns:a16="http://schemas.microsoft.com/office/drawing/2014/main" id="{EB72272A-043C-4798-AEF1-CEF45FAF75C9}"/>
              </a:ext>
            </a:extLst>
          </p:cNvPr>
          <p:cNvSpPr/>
          <p:nvPr/>
        </p:nvSpPr>
        <p:spPr>
          <a:xfrm>
            <a:off x="721856" y="384629"/>
            <a:ext cx="7215289"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Tree>
    <p:extLst>
      <p:ext uri="{BB962C8B-B14F-4D97-AF65-F5344CB8AC3E}">
        <p14:creationId xmlns:p14="http://schemas.microsoft.com/office/powerpoint/2010/main" val="602215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313E-E506-6960-BC85-66AC8C7EDCD1}"/>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4000" b="1" dirty="0">
                <a:solidFill>
                  <a:schemeClr val="bg1"/>
                </a:solidFill>
                <a:latin typeface="Calibri" panose="020F0502020204030204" pitchFamily="34" charset="0"/>
                <a:cs typeface="Calibri" panose="020F0502020204030204" pitchFamily="34" charset="0"/>
              </a:rPr>
              <a:t>Membership benefits for members</a:t>
            </a:r>
            <a:br>
              <a:rPr lang="en-GB" sz="4000" dirty="0">
                <a:solidFill>
                  <a:schemeClr val="bg1"/>
                </a:solidFill>
              </a:rPr>
            </a:br>
            <a:br>
              <a:rPr lang="en-GB" sz="4000" dirty="0">
                <a:solidFill>
                  <a:schemeClr val="bg1"/>
                </a:solidFill>
              </a:rPr>
            </a:br>
            <a:br>
              <a:rPr lang="en-GB" sz="4000" dirty="0">
                <a:solidFill>
                  <a:schemeClr val="bg1"/>
                </a:solidFill>
              </a:rPr>
            </a:br>
            <a:r>
              <a:rPr lang="en-GB" sz="2800" b="1" dirty="0">
                <a:solidFill>
                  <a:schemeClr val="bg1"/>
                </a:solidFill>
                <a:latin typeface="Calibri" panose="020F0502020204030204" pitchFamily="34" charset="0"/>
                <a:cs typeface="Calibri" panose="020F0502020204030204" pitchFamily="34" charset="0"/>
              </a:rPr>
              <a:t>Tools to help you prepare for your F1 post</a:t>
            </a:r>
          </a:p>
        </p:txBody>
      </p:sp>
      <p:sp>
        <p:nvSpPr>
          <p:cNvPr id="3" name="Date Placeholder 2">
            <a:extLst>
              <a:ext uri="{FF2B5EF4-FFF2-40B4-BE49-F238E27FC236}">
                <a16:creationId xmlns:a16="http://schemas.microsoft.com/office/drawing/2014/main" id="{AC4B68B4-50B6-18AD-ACEA-FD23E090929F}"/>
              </a:ext>
            </a:extLst>
          </p:cNvPr>
          <p:cNvSpPr>
            <a:spLocks noGrp="1"/>
          </p:cNvSpPr>
          <p:nvPr>
            <p:ph type="dt" sz="half" idx="2"/>
          </p:nvPr>
        </p:nvSpPr>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A26A3F8-7E36-7142-AB35-4ABC934D5DC4}" type="datetime3">
              <a:rPr lang="en-GB" smtClean="0"/>
              <a:t>26 February, 2025</a:t>
            </a:fld>
            <a:endParaRPr lang="en-US" dirty="0"/>
          </a:p>
        </p:txBody>
      </p:sp>
      <p:sp>
        <p:nvSpPr>
          <p:cNvPr id="4" name="Slide Number Placeholder 3">
            <a:extLst>
              <a:ext uri="{FF2B5EF4-FFF2-40B4-BE49-F238E27FC236}">
                <a16:creationId xmlns:a16="http://schemas.microsoft.com/office/drawing/2014/main" id="{4D14EA5A-9FFC-48C8-69B4-21396E1FA5E4}"/>
              </a:ext>
            </a:extLst>
          </p:cNvPr>
          <p:cNvSpPr>
            <a:spLocks noGrp="1"/>
          </p:cNvSpPr>
          <p:nvPr>
            <p:ph type="sldNum" sz="quarter" idx="4"/>
          </p:nvPr>
        </p:nvSpPr>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E4E00EF0-048C-114D-ADD5-1D5ACA69D45F}" type="slidenum">
              <a:rPr lang="en-GB" smtClean="0"/>
              <a:pPr/>
              <a:t>19</a:t>
            </a:fld>
            <a:endParaRPr lang="en-GB" dirty="0"/>
          </a:p>
        </p:txBody>
      </p:sp>
    </p:spTree>
    <p:extLst>
      <p:ext uri="{BB962C8B-B14F-4D97-AF65-F5344CB8AC3E}">
        <p14:creationId xmlns:p14="http://schemas.microsoft.com/office/powerpoint/2010/main" val="270523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70F6DB-F566-964B-BB66-88FFFB0400F4}"/>
              </a:ext>
            </a:extLst>
          </p:cNvPr>
          <p:cNvSpPr txBox="1"/>
          <p:nvPr/>
        </p:nvSpPr>
        <p:spPr>
          <a:xfrm>
            <a:off x="423620" y="764700"/>
            <a:ext cx="10745797" cy="1651671"/>
          </a:xfrm>
          <a:prstGeom prst="rect">
            <a:avLst/>
          </a:prstGeom>
          <a:noFill/>
        </p:spPr>
        <p:txBody>
          <a:bodyPr wrap="square" lIns="0" tIns="0" rIns="0" bIns="0" rtlCol="0">
            <a:spAutoFit/>
          </a:bodyPr>
          <a:lstStyle/>
          <a:p>
            <a:r>
              <a:rPr lang="en-GB" sz="5400" b="1" dirty="0">
                <a:solidFill>
                  <a:srgbClr val="002060"/>
                </a:solidFill>
              </a:rPr>
              <a:t>Who are the BMA?</a:t>
            </a:r>
          </a:p>
          <a:p>
            <a:r>
              <a:rPr lang="en-GB" sz="5333" b="1" dirty="0">
                <a:solidFill>
                  <a:schemeClr val="bg1"/>
                </a:solidFill>
              </a:rPr>
              <a:t>The British Medical Association</a:t>
            </a:r>
          </a:p>
        </p:txBody>
      </p:sp>
      <p:sp>
        <p:nvSpPr>
          <p:cNvPr id="3" name="Rectangle 2">
            <a:extLst>
              <a:ext uri="{FF2B5EF4-FFF2-40B4-BE49-F238E27FC236}">
                <a16:creationId xmlns:a16="http://schemas.microsoft.com/office/drawing/2014/main" id="{FD63F314-24CD-4DC8-BF00-B7C268B1DC41}"/>
              </a:ext>
            </a:extLst>
          </p:cNvPr>
          <p:cNvSpPr/>
          <p:nvPr/>
        </p:nvSpPr>
        <p:spPr>
          <a:xfrm>
            <a:off x="335091" y="2260442"/>
            <a:ext cx="11299791" cy="4196662"/>
          </a:xfrm>
          <a:prstGeom prst="rect">
            <a:avLst/>
          </a:prstGeom>
        </p:spPr>
        <p:txBody>
          <a:bodyPr wrap="square">
            <a:spAutoFit/>
          </a:bodyPr>
          <a:lstStyle/>
          <a:p>
            <a:pPr marL="457189" indent="-457189">
              <a:buFont typeface="Arial" panose="020B0604020202020204" pitchFamily="34" charset="0"/>
              <a:buChar char="•"/>
              <a:tabLst>
                <a:tab pos="292093" algn="l"/>
              </a:tabLst>
            </a:pPr>
            <a:r>
              <a:rPr lang="en-GB" sz="2667" b="1" dirty="0"/>
              <a:t>Your recognised Trade Union with collective bargaining rights</a:t>
            </a:r>
          </a:p>
          <a:p>
            <a:pPr marL="457189" indent="-457189">
              <a:buFont typeface="Arial" panose="020B0604020202020204" pitchFamily="34" charset="0"/>
              <a:buChar char="•"/>
              <a:tabLst>
                <a:tab pos="292093" algn="l"/>
              </a:tabLst>
            </a:pPr>
            <a:r>
              <a:rPr lang="en-GB" sz="2667" b="1" dirty="0"/>
              <a:t>Set up by doctors for doctors</a:t>
            </a:r>
          </a:p>
          <a:p>
            <a:pPr marL="457189" indent="-457189">
              <a:buFont typeface="Arial" panose="020B0604020202020204" pitchFamily="34" charset="0"/>
              <a:buChar char="•"/>
              <a:tabLst>
                <a:tab pos="292093" algn="l"/>
              </a:tabLst>
            </a:pPr>
            <a:r>
              <a:rPr lang="en-GB" sz="2667" b="1" dirty="0">
                <a:solidFill>
                  <a:srgbClr val="FF0000"/>
                </a:solidFill>
              </a:rPr>
              <a:t>Sole purpose is to fight for your rights </a:t>
            </a:r>
          </a:p>
          <a:p>
            <a:pPr marL="457189" indent="-457189">
              <a:buFont typeface="Arial" panose="020B0604020202020204" pitchFamily="34" charset="0"/>
              <a:buChar char="•"/>
              <a:tabLst>
                <a:tab pos="292093" algn="l"/>
              </a:tabLst>
            </a:pPr>
            <a:r>
              <a:rPr lang="en-GB" sz="2667" b="1" dirty="0"/>
              <a:t>Negotiate national terms and conditions </a:t>
            </a:r>
          </a:p>
          <a:p>
            <a:pPr marL="457189" indent="-457189">
              <a:buFont typeface="Arial" panose="020B0604020202020204" pitchFamily="34" charset="0"/>
              <a:buChar char="•"/>
              <a:tabLst>
                <a:tab pos="292093" algn="l"/>
              </a:tabLst>
            </a:pPr>
            <a:r>
              <a:rPr lang="en-GB" sz="2667" b="1" dirty="0"/>
              <a:t>Over 193,000 doctors &amp; medical students currently in membership</a:t>
            </a:r>
          </a:p>
          <a:p>
            <a:pPr marL="457189" indent="-457189">
              <a:buFont typeface="Arial" panose="020B0604020202020204" pitchFamily="34" charset="0"/>
              <a:buChar char="•"/>
              <a:tabLst>
                <a:tab pos="292093" algn="l"/>
              </a:tabLst>
            </a:pPr>
            <a:r>
              <a:rPr lang="en-GB" sz="2667" b="1" dirty="0"/>
              <a:t>Influence at local, regional and national level</a:t>
            </a:r>
          </a:p>
          <a:p>
            <a:pPr marL="457189" indent="-457189">
              <a:buFont typeface="Arial" panose="020B0604020202020204" pitchFamily="34" charset="0"/>
              <a:buChar char="•"/>
              <a:tabLst>
                <a:tab pos="292093" algn="l"/>
              </a:tabLst>
            </a:pPr>
            <a:r>
              <a:rPr lang="en-GB" sz="2667" b="1" dirty="0"/>
              <a:t>Expert employment advice &amp; support</a:t>
            </a:r>
          </a:p>
          <a:p>
            <a:pPr marL="457189" indent="-457189">
              <a:buFont typeface="Arial" panose="020B0604020202020204" pitchFamily="34" charset="0"/>
              <a:buChar char="•"/>
              <a:tabLst>
                <a:tab pos="292093" algn="l"/>
              </a:tabLst>
            </a:pPr>
            <a:r>
              <a:rPr lang="en-GB" sz="2667" b="1" dirty="0"/>
              <a:t>Career advice &amp; guidance</a:t>
            </a:r>
          </a:p>
          <a:p>
            <a:pPr>
              <a:tabLst>
                <a:tab pos="292093" algn="l"/>
              </a:tabLst>
            </a:pPr>
            <a:endParaRPr lang="en-GB" sz="2667" dirty="0"/>
          </a:p>
          <a:p>
            <a:pPr>
              <a:tabLst>
                <a:tab pos="292093" algn="l"/>
              </a:tabLst>
            </a:pPr>
            <a:r>
              <a:rPr lang="en-GB" sz="2667" b="1" dirty="0"/>
              <a:t> </a:t>
            </a:r>
          </a:p>
        </p:txBody>
      </p:sp>
    </p:spTree>
    <p:extLst>
      <p:ext uri="{BB962C8B-B14F-4D97-AF65-F5344CB8AC3E}">
        <p14:creationId xmlns:p14="http://schemas.microsoft.com/office/powerpoint/2010/main" val="2001336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ue light bulb with a lightbulb on it&#10;&#10;Description automatically generated">
            <a:extLst>
              <a:ext uri="{FF2B5EF4-FFF2-40B4-BE49-F238E27FC236}">
                <a16:creationId xmlns:a16="http://schemas.microsoft.com/office/drawing/2014/main" id="{015A1F43-2BEB-8A1E-0DCF-055EB1A07CCB}"/>
              </a:ext>
            </a:extLst>
          </p:cNvPr>
          <p:cNvPicPr>
            <a:picLocks noChangeAspect="1"/>
          </p:cNvPicPr>
          <p:nvPr/>
        </p:nvPicPr>
        <p:blipFill>
          <a:blip r:embed="rId3"/>
          <a:srcRect l="244" r="-1" b="-1"/>
          <a:stretch/>
        </p:blipFill>
        <p:spPr>
          <a:xfrm>
            <a:off x="1"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4333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8197C3-4135-6F4C-87CD-3B3890FB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398644" cy="6974237"/>
          </a:xfrm>
          <a:prstGeom prst="rect">
            <a:avLst/>
          </a:prstGeom>
        </p:spPr>
      </p:pic>
      <p:sp>
        <p:nvSpPr>
          <p:cNvPr id="12" name="Rectangle 11">
            <a:extLst>
              <a:ext uri="{FF2B5EF4-FFF2-40B4-BE49-F238E27FC236}">
                <a16:creationId xmlns:a16="http://schemas.microsoft.com/office/drawing/2014/main" id="{1AD04CCB-AA36-E940-8136-448D04B7F6DC}"/>
              </a:ext>
            </a:extLst>
          </p:cNvPr>
          <p:cNvSpPr/>
          <p:nvPr/>
        </p:nvSpPr>
        <p:spPr>
          <a:xfrm>
            <a:off x="578918" y="463775"/>
            <a:ext cx="8614727" cy="646331"/>
          </a:xfrm>
          <a:prstGeom prst="rect">
            <a:avLst/>
          </a:prstGeom>
        </p:spPr>
        <p:txBody>
          <a:bodyPr wrap="square">
            <a:spAutoFit/>
          </a:bodyPr>
          <a:lstStyle/>
          <a:p>
            <a:pPr defTabSz="457189">
              <a:defRPr/>
            </a:pPr>
            <a:r>
              <a:rPr lang="en-US" sz="3600" b="1" spc="5" dirty="0">
                <a:solidFill>
                  <a:srgbClr val="4472C4">
                    <a:lumMod val="50000"/>
                  </a:srgbClr>
                </a:solidFill>
                <a:latin typeface="Calibri" panose="020F0502020204030204" pitchFamily="34" charset="0"/>
                <a:cs typeface="Calibri" panose="020F0502020204030204" pitchFamily="34" charset="0"/>
              </a:rPr>
              <a:t>BMJ/BMA Learning Modules</a:t>
            </a:r>
          </a:p>
        </p:txBody>
      </p:sp>
      <p:sp>
        <p:nvSpPr>
          <p:cNvPr id="14" name="TextBox 4">
            <a:extLst>
              <a:ext uri="{FF2B5EF4-FFF2-40B4-BE49-F238E27FC236}">
                <a16:creationId xmlns:a16="http://schemas.microsoft.com/office/drawing/2014/main" id="{63FB0413-0726-D74C-8A84-24E8031616C2}"/>
              </a:ext>
            </a:extLst>
          </p:cNvPr>
          <p:cNvSpPr txBox="1"/>
          <p:nvPr/>
        </p:nvSpPr>
        <p:spPr>
          <a:xfrm>
            <a:off x="9550627" y="6014315"/>
            <a:ext cx="2046687" cy="461665"/>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457189">
              <a:defRPr/>
            </a:pPr>
            <a:r>
              <a:rPr lang="en-GB" sz="2400" b="1" dirty="0">
                <a:solidFill>
                  <a:srgbClr val="4472C4">
                    <a:lumMod val="50000"/>
                  </a:srgbClr>
                </a:solidFill>
                <a:latin typeface="Calibri Light" panose="020F0302020204030204"/>
              </a:rPr>
              <a:t>0300 123 1233</a:t>
            </a:r>
          </a:p>
        </p:txBody>
      </p:sp>
      <p:pic>
        <p:nvPicPr>
          <p:cNvPr id="15" name="Picture 14">
            <a:extLst>
              <a:ext uri="{FF2B5EF4-FFF2-40B4-BE49-F238E27FC236}">
                <a16:creationId xmlns:a16="http://schemas.microsoft.com/office/drawing/2014/main" id="{9309E0DD-AA18-9A44-B581-FC7250F9E15B}"/>
              </a:ext>
            </a:extLst>
          </p:cNvPr>
          <p:cNvPicPr>
            <a:picLocks noChangeAspect="1"/>
          </p:cNvPicPr>
          <p:nvPr/>
        </p:nvPicPr>
        <p:blipFill>
          <a:blip r:embed="rId4"/>
          <a:stretch>
            <a:fillRect/>
          </a:stretch>
        </p:blipFill>
        <p:spPr>
          <a:xfrm>
            <a:off x="594687" y="6014313"/>
            <a:ext cx="4705976" cy="526963"/>
          </a:xfrm>
          <a:prstGeom prst="rect">
            <a:avLst/>
          </a:prstGeom>
        </p:spPr>
      </p:pic>
      <p:sp>
        <p:nvSpPr>
          <p:cNvPr id="16" name="Rectangle 15">
            <a:extLst>
              <a:ext uri="{FF2B5EF4-FFF2-40B4-BE49-F238E27FC236}">
                <a16:creationId xmlns:a16="http://schemas.microsoft.com/office/drawing/2014/main" id="{3405B0B3-D162-444B-B410-13A6493CDC65}"/>
              </a:ext>
            </a:extLst>
          </p:cNvPr>
          <p:cNvSpPr/>
          <p:nvPr/>
        </p:nvSpPr>
        <p:spPr>
          <a:xfrm>
            <a:off x="685808" y="1308096"/>
            <a:ext cx="1014413" cy="85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F049AD22-6F49-5E42-8CF6-82BCD68EC004}"/>
              </a:ext>
            </a:extLst>
          </p:cNvPr>
          <p:cNvSpPr/>
          <p:nvPr/>
        </p:nvSpPr>
        <p:spPr>
          <a:xfrm>
            <a:off x="567340" y="1682586"/>
            <a:ext cx="10382883" cy="4728859"/>
          </a:xfrm>
          <a:prstGeom prst="rect">
            <a:avLst/>
          </a:prstGeom>
        </p:spPr>
        <p:txBody>
          <a:bodyPr wrap="square" lIns="90000" numCol="1">
            <a:spAutoFit/>
          </a:bodyPr>
          <a:lstStyle/>
          <a:p>
            <a:pPr defTabSz="457189">
              <a:defRPr/>
            </a:pPr>
            <a:r>
              <a:rPr lang="en-GB" sz="2000" b="1" dirty="0">
                <a:solidFill>
                  <a:srgbClr val="4472C4">
                    <a:lumMod val="50000"/>
                  </a:srgbClr>
                </a:solidFill>
                <a:cs typeface="Arial" panose="020B0604020202020204" pitchFamily="34" charset="0"/>
              </a:rPr>
              <a:t>Free as part of your BMA membership</a:t>
            </a:r>
          </a:p>
          <a:p>
            <a:pPr defTabSz="457189">
              <a:defRPr/>
            </a:pPr>
            <a:endParaRPr lang="en-GB" sz="2000" dirty="0">
              <a:solidFill>
                <a:srgbClr val="4472C4">
                  <a:lumMod val="50000"/>
                </a:srgbClr>
              </a:solidFill>
              <a:latin typeface="Arial" panose="020B0604020202020204" pitchFamily="34" charset="0"/>
              <a:cs typeface="Arial" panose="020B0604020202020204" pitchFamily="34" charset="0"/>
            </a:endParaRPr>
          </a:p>
          <a:p>
            <a:pPr>
              <a:defRPr/>
            </a:pPr>
            <a:r>
              <a:rPr lang="en-GB" sz="2133" b="1" dirty="0">
                <a:solidFill>
                  <a:srgbClr val="002060"/>
                </a:solidFill>
                <a:cs typeface="Arial" panose="020B0604020202020204" pitchFamily="34" charset="0"/>
              </a:rPr>
              <a:t>BMJ Learning e-modules:</a:t>
            </a:r>
            <a:r>
              <a:rPr lang="en-GB" sz="2133" dirty="0">
                <a:solidFill>
                  <a:srgbClr val="002060"/>
                </a:solidFill>
                <a:cs typeface="Arial" panose="020B0604020202020204" pitchFamily="34" charset="0"/>
              </a:rPr>
              <a:t> </a:t>
            </a:r>
          </a:p>
          <a:p>
            <a:pPr fontAlgn="auto">
              <a:defRPr/>
            </a:pPr>
            <a:endParaRPr lang="en-GB" sz="2133" dirty="0">
              <a:solidFill>
                <a:srgbClr val="002060"/>
              </a:solidFill>
              <a:cs typeface="Arial" panose="020B0604020202020204" pitchFamily="34" charset="0"/>
            </a:endParaRPr>
          </a:p>
          <a:p>
            <a:pPr fontAlgn="auto">
              <a:defRPr/>
            </a:pPr>
            <a:r>
              <a:rPr lang="en-GB" sz="2133" dirty="0">
                <a:cs typeface="Arial" panose="020B0604020202020204" pitchFamily="34" charset="0"/>
              </a:rPr>
              <a:t>Hundreds of clinical &amp; procedure-based modules</a:t>
            </a:r>
          </a:p>
          <a:p>
            <a:pPr fontAlgn="auto">
              <a:defRPr/>
            </a:pPr>
            <a:r>
              <a:rPr lang="en-GB" sz="2133" dirty="0">
                <a:cs typeface="Arial" panose="020B0604020202020204" pitchFamily="34" charset="0"/>
              </a:rPr>
              <a:t>Workload and time management</a:t>
            </a:r>
          </a:p>
          <a:p>
            <a:pPr>
              <a:defRPr/>
            </a:pPr>
            <a:r>
              <a:rPr lang="en-GB" sz="2133" dirty="0">
                <a:cs typeface="Arial" panose="020B0604020202020204" pitchFamily="34" charset="0"/>
              </a:rPr>
              <a:t>Preparing for your FY1 role</a:t>
            </a:r>
          </a:p>
          <a:p>
            <a:r>
              <a:rPr lang="en-GB" sz="2133" dirty="0">
                <a:cs typeface="Arial" panose="020B0604020202020204" pitchFamily="34" charset="0"/>
              </a:rPr>
              <a:t>Effective handovers</a:t>
            </a:r>
          </a:p>
          <a:p>
            <a:r>
              <a:rPr lang="en-GB" sz="2133" dirty="0">
                <a:cs typeface="Arial" panose="020B0604020202020204" pitchFamily="34" charset="0"/>
              </a:rPr>
              <a:t>Building professional relationships</a:t>
            </a:r>
          </a:p>
          <a:p>
            <a:r>
              <a:rPr lang="en-GB" sz="2133" dirty="0">
                <a:cs typeface="Arial" panose="020B0604020202020204" pitchFamily="34" charset="0"/>
              </a:rPr>
              <a:t>Giving &amp; receiving useful feedback</a:t>
            </a:r>
          </a:p>
          <a:p>
            <a:r>
              <a:rPr lang="en-GB" sz="2133" dirty="0">
                <a:cs typeface="Arial" panose="020B0604020202020204" pitchFamily="34" charset="0"/>
              </a:rPr>
              <a:t>Presenting skills</a:t>
            </a:r>
          </a:p>
          <a:p>
            <a:r>
              <a:rPr lang="en-GB" sz="2133" dirty="0">
                <a:cs typeface="Arial" panose="020B0604020202020204" pitchFamily="34" charset="0"/>
              </a:rPr>
              <a:t>Negotiating skills</a:t>
            </a:r>
          </a:p>
          <a:p>
            <a:pPr marL="914377" lvl="1" indent="-457189" defTabSz="457189">
              <a:buFont typeface="System Font Regular"/>
              <a:buChar char="—"/>
              <a:defRPr/>
            </a:pPr>
            <a:endParaRPr lang="en-GB" sz="2000" dirty="0">
              <a:solidFill>
                <a:srgbClr val="4472C4">
                  <a:lumMod val="50000"/>
                </a:srgbClr>
              </a:solidFill>
              <a:latin typeface="Calibri" panose="020F0502020204030204"/>
            </a:endParaRPr>
          </a:p>
          <a:p>
            <a:pPr marL="457189" indent="-457189" defTabSz="457189">
              <a:buFont typeface="System Font Regular"/>
              <a:buChar char="—"/>
              <a:defRPr/>
            </a:pPr>
            <a:endParaRPr lang="en-US" sz="2800" b="1" dirty="0">
              <a:solidFill>
                <a:srgbClr val="4472C4">
                  <a:lumMod val="50000"/>
                </a:srgbClr>
              </a:solidFill>
              <a:latin typeface="Calibri" panose="020F0502020204030204"/>
            </a:endParaRPr>
          </a:p>
        </p:txBody>
      </p:sp>
      <p:pic>
        <p:nvPicPr>
          <p:cNvPr id="3" name="Picture 2" descr="A close up of a device&#10;&#10;Description automatically generated">
            <a:extLst>
              <a:ext uri="{FF2B5EF4-FFF2-40B4-BE49-F238E27FC236}">
                <a16:creationId xmlns:a16="http://schemas.microsoft.com/office/drawing/2014/main" id="{B79AFBA0-2FFB-9D4D-9586-4EB0E59FF551}"/>
              </a:ext>
            </a:extLst>
          </p:cNvPr>
          <p:cNvPicPr>
            <a:picLocks noChangeAspect="1"/>
          </p:cNvPicPr>
          <p:nvPr/>
        </p:nvPicPr>
        <p:blipFill>
          <a:blip r:embed="rId5"/>
          <a:stretch>
            <a:fillRect/>
          </a:stretch>
        </p:blipFill>
        <p:spPr>
          <a:xfrm>
            <a:off x="6809490" y="1872584"/>
            <a:ext cx="4381029" cy="4381029"/>
          </a:xfrm>
          <a:prstGeom prst="rect">
            <a:avLst/>
          </a:prstGeom>
        </p:spPr>
      </p:pic>
    </p:spTree>
    <p:extLst>
      <p:ext uri="{BB962C8B-B14F-4D97-AF65-F5344CB8AC3E}">
        <p14:creationId xmlns:p14="http://schemas.microsoft.com/office/powerpoint/2010/main" val="26751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97748" y="1688861"/>
            <a:ext cx="7838029" cy="637958"/>
          </a:xfrm>
          <a:prstGeom prst="rect">
            <a:avLst/>
          </a:prstGeom>
        </p:spPr>
        <p:txBody>
          <a:bodyPr vert="horz" wrap="square" lIns="0" tIns="86640" rIns="0" bIns="0" rtlCol="0">
            <a:spAutoFit/>
          </a:bodyPr>
          <a:lstStyle/>
          <a:p>
            <a:pPr marL="7701">
              <a:spcBef>
                <a:spcPts val="683"/>
              </a:spcBef>
            </a:pPr>
            <a:r>
              <a:rPr lang="en-GB" sz="3577" b="1" spc="9" dirty="0">
                <a:solidFill>
                  <a:srgbClr val="12326E"/>
                </a:solidFill>
                <a:cs typeface="Arial"/>
              </a:rPr>
              <a:t>The British Medical Journal</a:t>
            </a:r>
            <a:endParaRPr sz="3577" dirty="0">
              <a:cs typeface="Arial"/>
            </a:endParaRPr>
          </a:p>
        </p:txBody>
      </p:sp>
      <p:sp>
        <p:nvSpPr>
          <p:cNvPr id="15" name="TextBox 14">
            <a:extLst>
              <a:ext uri="{FF2B5EF4-FFF2-40B4-BE49-F238E27FC236}">
                <a16:creationId xmlns:a16="http://schemas.microsoft.com/office/drawing/2014/main" id="{076DEF75-1222-4831-B39E-4FA978FAEF70}"/>
              </a:ext>
            </a:extLst>
          </p:cNvPr>
          <p:cNvSpPr txBox="1"/>
          <p:nvPr/>
        </p:nvSpPr>
        <p:spPr>
          <a:xfrm>
            <a:off x="402673" y="2522290"/>
            <a:ext cx="10452727" cy="3787383"/>
          </a:xfrm>
          <a:prstGeom prst="rect">
            <a:avLst/>
          </a:prstGeom>
          <a:noFill/>
        </p:spPr>
        <p:txBody>
          <a:bodyPr wrap="square">
            <a:spAutoFit/>
          </a:bodyPr>
          <a:lstStyle/>
          <a:p>
            <a:r>
              <a:rPr lang="en-GB" sz="2668" dirty="0">
                <a:solidFill>
                  <a:srgbClr val="25A73B"/>
                </a:solidFill>
                <a:cs typeface="Arial" panose="020B0604020202020204" pitchFamily="34" charset="0"/>
              </a:rPr>
              <a:t>FREE</a:t>
            </a:r>
            <a:r>
              <a:rPr lang="en-GB" sz="2668" dirty="0">
                <a:cs typeface="Arial" panose="020B0604020202020204" pitchFamily="34" charset="0"/>
              </a:rPr>
              <a:t> upgrade to the full BMJ today for all members and </a:t>
            </a:r>
          </a:p>
          <a:p>
            <a:r>
              <a:rPr lang="en-GB" sz="2668" dirty="0">
                <a:cs typeface="Arial" panose="020B0604020202020204" pitchFamily="34" charset="0"/>
              </a:rPr>
              <a:t>new joiners.</a:t>
            </a:r>
          </a:p>
          <a:p>
            <a:endParaRPr lang="en-GB" sz="2668" dirty="0">
              <a:cs typeface="Arial" panose="020B0604020202020204" pitchFamily="34" charset="0"/>
            </a:endParaRPr>
          </a:p>
          <a:p>
            <a:r>
              <a:rPr lang="en-GB" sz="2668" dirty="0">
                <a:cs typeface="Arial" panose="020B0604020202020204" pitchFamily="34" charset="0"/>
              </a:rPr>
              <a:t>Print version or app available.</a:t>
            </a:r>
          </a:p>
          <a:p>
            <a:endParaRPr lang="en-GB" sz="2668" dirty="0">
              <a:cs typeface="Arial" panose="020B0604020202020204" pitchFamily="34" charset="0"/>
            </a:endParaRPr>
          </a:p>
          <a:p>
            <a:r>
              <a:rPr lang="en-GB" sz="2668" dirty="0">
                <a:cs typeface="Arial" panose="020B0604020202020204" pitchFamily="34" charset="0"/>
              </a:rPr>
              <a:t>Want to upgrade - email me (John):</a:t>
            </a:r>
          </a:p>
          <a:p>
            <a:r>
              <a:rPr lang="en-GB" sz="2668" dirty="0">
                <a:cs typeface="Arial" panose="020B0604020202020204" pitchFamily="34" charset="0"/>
              </a:rPr>
              <a:t>Jhayward@bma.org.uk</a:t>
            </a:r>
          </a:p>
          <a:p>
            <a:endParaRPr lang="en-GB" sz="2668" dirty="0">
              <a:latin typeface="Arial" panose="020B0604020202020204" pitchFamily="34" charset="0"/>
              <a:cs typeface="Arial" panose="020B0604020202020204" pitchFamily="34" charset="0"/>
            </a:endParaRPr>
          </a:p>
          <a:p>
            <a:endParaRPr lang="en-GB" sz="2668"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EDC987BD-B0BE-44D3-BD03-F6C3BA313573}"/>
              </a:ext>
            </a:extLst>
          </p:cNvPr>
          <p:cNvGrpSpPr/>
          <p:nvPr/>
        </p:nvGrpSpPr>
        <p:grpSpPr>
          <a:xfrm>
            <a:off x="8369955" y="3169079"/>
            <a:ext cx="3419373" cy="2737300"/>
            <a:chOff x="468188" y="2356724"/>
            <a:chExt cx="3139616" cy="2558340"/>
          </a:xfrm>
        </p:grpSpPr>
        <p:pic>
          <p:nvPicPr>
            <p:cNvPr id="17" name="Picture 16">
              <a:extLst>
                <a:ext uri="{FF2B5EF4-FFF2-40B4-BE49-F238E27FC236}">
                  <a16:creationId xmlns:a16="http://schemas.microsoft.com/office/drawing/2014/main" id="{B2EE51EF-4A85-4FA8-895B-F3DE76B94E3A}"/>
                </a:ext>
              </a:extLst>
            </p:cNvPr>
            <p:cNvPicPr>
              <a:picLocks noChangeAspect="1"/>
            </p:cNvPicPr>
            <p:nvPr/>
          </p:nvPicPr>
          <p:blipFill>
            <a:blip r:embed="rId3"/>
            <a:stretch>
              <a:fillRect/>
            </a:stretch>
          </p:blipFill>
          <p:spPr>
            <a:xfrm rot="20792369">
              <a:off x="468188" y="2356724"/>
              <a:ext cx="1500581" cy="2000775"/>
            </a:xfrm>
            <a:prstGeom prst="rect">
              <a:avLst/>
            </a:prstGeom>
          </p:spPr>
        </p:pic>
        <p:pic>
          <p:nvPicPr>
            <p:cNvPr id="18" name="Picture 17">
              <a:extLst>
                <a:ext uri="{FF2B5EF4-FFF2-40B4-BE49-F238E27FC236}">
                  <a16:creationId xmlns:a16="http://schemas.microsoft.com/office/drawing/2014/main" id="{5509345A-8176-40FE-BEC2-4E74983B25A0}"/>
                </a:ext>
              </a:extLst>
            </p:cNvPr>
            <p:cNvPicPr>
              <a:picLocks noChangeAspect="1"/>
            </p:cNvPicPr>
            <p:nvPr/>
          </p:nvPicPr>
          <p:blipFill>
            <a:blip r:embed="rId4"/>
            <a:stretch>
              <a:fillRect/>
            </a:stretch>
          </p:blipFill>
          <p:spPr>
            <a:xfrm rot="20740375">
              <a:off x="1281186" y="2685781"/>
              <a:ext cx="1500582" cy="2000775"/>
            </a:xfrm>
            <a:prstGeom prst="rect">
              <a:avLst/>
            </a:prstGeom>
          </p:spPr>
        </p:pic>
        <p:pic>
          <p:nvPicPr>
            <p:cNvPr id="19" name="Picture 18">
              <a:extLst>
                <a:ext uri="{FF2B5EF4-FFF2-40B4-BE49-F238E27FC236}">
                  <a16:creationId xmlns:a16="http://schemas.microsoft.com/office/drawing/2014/main" id="{DA937DA0-B3EA-4F7A-A7C8-4C8875E008A6}"/>
                </a:ext>
              </a:extLst>
            </p:cNvPr>
            <p:cNvPicPr>
              <a:picLocks noChangeAspect="1"/>
            </p:cNvPicPr>
            <p:nvPr/>
          </p:nvPicPr>
          <p:blipFill>
            <a:blip r:embed="rId5"/>
            <a:stretch>
              <a:fillRect/>
            </a:stretch>
          </p:blipFill>
          <p:spPr>
            <a:xfrm rot="20659888">
              <a:off x="2107222" y="2947635"/>
              <a:ext cx="1500582" cy="1967429"/>
            </a:xfrm>
            <a:prstGeom prst="rect">
              <a:avLst/>
            </a:prstGeom>
          </p:spPr>
        </p:pic>
      </p:grpSp>
      <p:sp>
        <p:nvSpPr>
          <p:cNvPr id="9" name="Rectangle 8">
            <a:extLst>
              <a:ext uri="{FF2B5EF4-FFF2-40B4-BE49-F238E27FC236}">
                <a16:creationId xmlns:a16="http://schemas.microsoft.com/office/drawing/2014/main" id="{1B04EDF7-C613-4994-94B5-6F5A580C359A}"/>
              </a:ext>
            </a:extLst>
          </p:cNvPr>
          <p:cNvSpPr/>
          <p:nvPr/>
        </p:nvSpPr>
        <p:spPr>
          <a:xfrm>
            <a:off x="455660" y="696686"/>
            <a:ext cx="7481485"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Tree>
    <p:extLst>
      <p:ext uri="{BB962C8B-B14F-4D97-AF65-F5344CB8AC3E}">
        <p14:creationId xmlns:p14="http://schemas.microsoft.com/office/powerpoint/2010/main" val="218902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0868" y="1765209"/>
            <a:ext cx="3234157" cy="560970"/>
          </a:xfrm>
          <a:prstGeom prst="rect">
            <a:avLst/>
          </a:prstGeom>
        </p:spPr>
        <p:txBody>
          <a:bodyPr vert="horz" wrap="square" lIns="0" tIns="10397" rIns="0" bIns="0" rtlCol="0" anchor="t">
            <a:spAutoFit/>
          </a:bodyPr>
          <a:lstStyle/>
          <a:p>
            <a:pPr marL="7701">
              <a:lnSpc>
                <a:spcPct val="100000"/>
              </a:lnSpc>
              <a:spcBef>
                <a:spcPts val="81"/>
              </a:spcBef>
            </a:pPr>
            <a:r>
              <a:rPr sz="3577" b="1" spc="-57" dirty="0">
                <a:latin typeface="+mn-lt"/>
                <a:cs typeface="Arial"/>
              </a:rPr>
              <a:t>Your</a:t>
            </a:r>
            <a:r>
              <a:rPr sz="3577" b="1" spc="-24" dirty="0">
                <a:latin typeface="+mn-lt"/>
                <a:cs typeface="Arial"/>
              </a:rPr>
              <a:t> </a:t>
            </a:r>
            <a:r>
              <a:rPr sz="3577" b="1" spc="9" dirty="0">
                <a:latin typeface="+mn-lt"/>
                <a:cs typeface="Arial"/>
              </a:rPr>
              <a:t>wellbeing</a:t>
            </a:r>
            <a:endParaRPr sz="3577" dirty="0">
              <a:latin typeface="+mn-lt"/>
              <a:cs typeface="Arial"/>
            </a:endParaRPr>
          </a:p>
        </p:txBody>
      </p:sp>
      <p:sp>
        <p:nvSpPr>
          <p:cNvPr id="4" name="object 4"/>
          <p:cNvSpPr txBox="1"/>
          <p:nvPr/>
        </p:nvSpPr>
        <p:spPr>
          <a:xfrm>
            <a:off x="830867" y="2588111"/>
            <a:ext cx="5606540" cy="2518094"/>
          </a:xfrm>
          <a:prstGeom prst="rect">
            <a:avLst/>
          </a:prstGeom>
        </p:spPr>
        <p:txBody>
          <a:bodyPr vert="horz" wrap="square" lIns="0" tIns="33116" rIns="0" bIns="0" rtlCol="0">
            <a:spAutoFit/>
          </a:bodyPr>
          <a:lstStyle/>
          <a:p>
            <a:pPr marL="7701" marR="244510">
              <a:lnSpc>
                <a:spcPct val="91600"/>
              </a:lnSpc>
              <a:spcBef>
                <a:spcPts val="261"/>
              </a:spcBef>
            </a:pPr>
            <a:r>
              <a:rPr sz="1940" spc="3" dirty="0">
                <a:solidFill>
                  <a:srgbClr val="50535A"/>
                </a:solidFill>
                <a:cs typeface="Arial"/>
              </a:rPr>
              <a:t>Our </a:t>
            </a:r>
            <a:r>
              <a:rPr sz="1940" dirty="0">
                <a:solidFill>
                  <a:srgbClr val="50535A"/>
                </a:solidFill>
                <a:cs typeface="Arial"/>
              </a:rPr>
              <a:t>confidential counselling </a:t>
            </a:r>
            <a:r>
              <a:rPr sz="1940" spc="3" dirty="0">
                <a:solidFill>
                  <a:srgbClr val="50535A"/>
                </a:solidFill>
                <a:cs typeface="Arial"/>
              </a:rPr>
              <a:t>and peer </a:t>
            </a:r>
            <a:r>
              <a:rPr sz="1940" dirty="0">
                <a:solidFill>
                  <a:srgbClr val="50535A"/>
                </a:solidFill>
                <a:cs typeface="Arial"/>
              </a:rPr>
              <a:t>support  services are </a:t>
            </a:r>
            <a:r>
              <a:rPr sz="1940" spc="3" dirty="0">
                <a:solidFill>
                  <a:srgbClr val="50535A"/>
                </a:solidFill>
                <a:cs typeface="Arial"/>
              </a:rPr>
              <a:t>open </a:t>
            </a:r>
            <a:r>
              <a:rPr sz="1940" dirty="0">
                <a:solidFill>
                  <a:srgbClr val="50535A"/>
                </a:solidFill>
                <a:cs typeface="Arial"/>
              </a:rPr>
              <a:t>24/7 </a:t>
            </a:r>
            <a:r>
              <a:rPr sz="1940" spc="3" dirty="0">
                <a:solidFill>
                  <a:srgbClr val="50535A"/>
                </a:solidFill>
                <a:cs typeface="Arial"/>
              </a:rPr>
              <a:t>and free of </a:t>
            </a:r>
            <a:r>
              <a:rPr sz="1940" dirty="0">
                <a:solidFill>
                  <a:srgbClr val="50535A"/>
                </a:solidFill>
                <a:cs typeface="Arial"/>
              </a:rPr>
              <a:t>charge </a:t>
            </a:r>
            <a:r>
              <a:rPr sz="1940" spc="3" dirty="0">
                <a:solidFill>
                  <a:srgbClr val="50535A"/>
                </a:solidFill>
                <a:cs typeface="Arial"/>
              </a:rPr>
              <a:t>to  </a:t>
            </a:r>
            <a:r>
              <a:rPr sz="1940" dirty="0">
                <a:solidFill>
                  <a:srgbClr val="50535A"/>
                </a:solidFill>
                <a:cs typeface="Arial"/>
              </a:rPr>
              <a:t>all </a:t>
            </a:r>
            <a:r>
              <a:rPr sz="1940" spc="3" dirty="0">
                <a:solidFill>
                  <a:srgbClr val="50535A"/>
                </a:solidFill>
                <a:cs typeface="Arial"/>
              </a:rPr>
              <a:t>doctors and </a:t>
            </a:r>
            <a:r>
              <a:rPr sz="1940" dirty="0">
                <a:solidFill>
                  <a:srgbClr val="50535A"/>
                </a:solidFill>
                <a:cs typeface="Arial"/>
              </a:rPr>
              <a:t>medical</a:t>
            </a:r>
            <a:r>
              <a:rPr sz="1940" spc="-7" dirty="0">
                <a:solidFill>
                  <a:srgbClr val="50535A"/>
                </a:solidFill>
                <a:cs typeface="Arial"/>
              </a:rPr>
              <a:t> </a:t>
            </a:r>
            <a:r>
              <a:rPr sz="1940" dirty="0">
                <a:solidFill>
                  <a:srgbClr val="50535A"/>
                </a:solidFill>
                <a:cs typeface="Arial"/>
              </a:rPr>
              <a:t>students.</a:t>
            </a:r>
            <a:endParaRPr sz="1940" dirty="0">
              <a:cs typeface="Arial"/>
            </a:endParaRPr>
          </a:p>
          <a:p>
            <a:pPr>
              <a:lnSpc>
                <a:spcPct val="100000"/>
              </a:lnSpc>
            </a:pPr>
            <a:endParaRPr sz="1940" dirty="0">
              <a:cs typeface="Arial"/>
            </a:endParaRPr>
          </a:p>
          <a:p>
            <a:pPr marL="7701">
              <a:spcBef>
                <a:spcPts val="1625"/>
              </a:spcBef>
            </a:pPr>
            <a:r>
              <a:rPr sz="1940" dirty="0">
                <a:solidFill>
                  <a:srgbClr val="50535A"/>
                </a:solidFill>
                <a:cs typeface="Arial"/>
              </a:rPr>
              <a:t>There is </a:t>
            </a:r>
            <a:r>
              <a:rPr sz="1940" spc="-3" dirty="0">
                <a:solidFill>
                  <a:srgbClr val="50535A"/>
                </a:solidFill>
                <a:cs typeface="Arial"/>
              </a:rPr>
              <a:t>always </a:t>
            </a:r>
            <a:r>
              <a:rPr sz="1940" dirty="0">
                <a:solidFill>
                  <a:srgbClr val="50535A"/>
                </a:solidFill>
                <a:cs typeface="Arial"/>
              </a:rPr>
              <a:t>someone you can talk</a:t>
            </a:r>
            <a:r>
              <a:rPr sz="1940" spc="15" dirty="0">
                <a:solidFill>
                  <a:srgbClr val="50535A"/>
                </a:solidFill>
                <a:cs typeface="Arial"/>
              </a:rPr>
              <a:t> </a:t>
            </a:r>
            <a:r>
              <a:rPr sz="1940" dirty="0">
                <a:solidFill>
                  <a:srgbClr val="50535A"/>
                </a:solidFill>
                <a:cs typeface="Arial"/>
              </a:rPr>
              <a:t>to.</a:t>
            </a:r>
            <a:endParaRPr sz="1940" dirty="0">
              <a:cs typeface="Arial"/>
            </a:endParaRPr>
          </a:p>
          <a:p>
            <a:pPr>
              <a:spcBef>
                <a:spcPts val="27"/>
              </a:spcBef>
            </a:pPr>
            <a:endParaRPr sz="1911" dirty="0">
              <a:cs typeface="Arial"/>
            </a:endParaRPr>
          </a:p>
          <a:p>
            <a:pPr marL="7701">
              <a:lnSpc>
                <a:spcPts val="2165"/>
              </a:lnSpc>
              <a:spcBef>
                <a:spcPts val="3"/>
              </a:spcBef>
            </a:pPr>
            <a:r>
              <a:rPr sz="1911" b="1" spc="3" dirty="0">
                <a:cs typeface="Arial"/>
              </a:rPr>
              <a:t>0330 123</a:t>
            </a:r>
            <a:r>
              <a:rPr sz="1911" b="1" spc="-7" dirty="0">
                <a:cs typeface="Arial"/>
              </a:rPr>
              <a:t> </a:t>
            </a:r>
            <a:r>
              <a:rPr sz="1911" b="1" dirty="0">
                <a:cs typeface="Arial"/>
              </a:rPr>
              <a:t>1245</a:t>
            </a:r>
          </a:p>
          <a:p>
            <a:pPr marL="7701">
              <a:lnSpc>
                <a:spcPts val="2165"/>
              </a:lnSpc>
            </a:pPr>
            <a:r>
              <a:rPr sz="1911" b="1" spc="3" dirty="0">
                <a:solidFill>
                  <a:schemeClr val="tx2"/>
                </a:solidFill>
                <a:cs typeface="Arial"/>
              </a:rPr>
              <a:t>bma.org.uk/yourwellbeing</a:t>
            </a:r>
            <a:endParaRPr sz="1911" b="1" dirty="0">
              <a:solidFill>
                <a:schemeClr val="tx2"/>
              </a:solidFill>
              <a:cs typeface="Arial"/>
            </a:endParaRPr>
          </a:p>
        </p:txBody>
      </p:sp>
      <p:sp>
        <p:nvSpPr>
          <p:cNvPr id="5" name="object 5"/>
          <p:cNvSpPr/>
          <p:nvPr/>
        </p:nvSpPr>
        <p:spPr>
          <a:xfrm>
            <a:off x="6962758" y="2882700"/>
            <a:ext cx="4498476" cy="2553792"/>
          </a:xfrm>
          <a:prstGeom prst="rect">
            <a:avLst/>
          </a:prstGeom>
          <a:blipFill>
            <a:blip r:embed="rId3" cstate="print"/>
            <a:stretch>
              <a:fillRect/>
            </a:stretch>
          </a:blipFill>
        </p:spPr>
        <p:txBody>
          <a:bodyPr wrap="square" lIns="0" tIns="0" rIns="0" bIns="0" rtlCol="0"/>
          <a:lstStyle/>
          <a:p>
            <a:endParaRPr sz="1092" dirty="0"/>
          </a:p>
        </p:txBody>
      </p:sp>
      <p:sp>
        <p:nvSpPr>
          <p:cNvPr id="7" name="Rectangle 6">
            <a:extLst>
              <a:ext uri="{FF2B5EF4-FFF2-40B4-BE49-F238E27FC236}">
                <a16:creationId xmlns:a16="http://schemas.microsoft.com/office/drawing/2014/main" id="{B50ED889-1AB6-4D4A-9827-4CEDA31A3A84}"/>
              </a:ext>
            </a:extLst>
          </p:cNvPr>
          <p:cNvSpPr/>
          <p:nvPr/>
        </p:nvSpPr>
        <p:spPr>
          <a:xfrm>
            <a:off x="455660" y="696686"/>
            <a:ext cx="7481485"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72D2DC-38BC-7340-BF4E-D19D3CF5FE86}"/>
              </a:ext>
            </a:extLst>
          </p:cNvPr>
          <p:cNvSpPr txBox="1"/>
          <p:nvPr/>
        </p:nvSpPr>
        <p:spPr>
          <a:xfrm>
            <a:off x="529558" y="1375682"/>
            <a:ext cx="10992671" cy="656655"/>
          </a:xfrm>
          <a:prstGeom prst="rect">
            <a:avLst/>
          </a:prstGeom>
          <a:noFill/>
        </p:spPr>
        <p:txBody>
          <a:bodyPr wrap="square" lIns="0" tIns="0" rIns="0" bIns="0" rtlCol="0">
            <a:spAutoFit/>
          </a:bodyPr>
          <a:lstStyle/>
          <a:p>
            <a:r>
              <a:rPr lang="en-GB" sz="4267" b="1" dirty="0">
                <a:solidFill>
                  <a:srgbClr val="002060"/>
                </a:solidFill>
                <a:cs typeface="Arial" panose="020B0604020202020204" pitchFamily="34" charset="0"/>
              </a:rPr>
              <a:t>Your Starting Work Checklist</a:t>
            </a:r>
            <a:r>
              <a:rPr lang="en-GB" sz="4267" b="1" dirty="0">
                <a:solidFill>
                  <a:srgbClr val="002060"/>
                </a:solidFill>
              </a:rPr>
              <a:t>:</a:t>
            </a:r>
            <a:endParaRPr lang="en-GB" sz="4267" dirty="0">
              <a:solidFill>
                <a:srgbClr val="002060"/>
              </a:solidFill>
            </a:endParaRPr>
          </a:p>
        </p:txBody>
      </p:sp>
      <p:sp>
        <p:nvSpPr>
          <p:cNvPr id="2" name="Rectangle 1">
            <a:extLst>
              <a:ext uri="{FF2B5EF4-FFF2-40B4-BE49-F238E27FC236}">
                <a16:creationId xmlns:a16="http://schemas.microsoft.com/office/drawing/2014/main" id="{4AFB68E5-BCA1-4B7B-B60F-BE8448E843EB}"/>
              </a:ext>
            </a:extLst>
          </p:cNvPr>
          <p:cNvSpPr/>
          <p:nvPr/>
        </p:nvSpPr>
        <p:spPr>
          <a:xfrm>
            <a:off x="471714" y="2256973"/>
            <a:ext cx="11303769" cy="3436325"/>
          </a:xfrm>
          <a:prstGeom prst="rect">
            <a:avLst/>
          </a:prstGeom>
        </p:spPr>
        <p:txBody>
          <a:bodyPr wrap="square">
            <a:spAutoFit/>
          </a:bodyPr>
          <a:lstStyle/>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Join the BMA!</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Contact the BMA with any questions about your contract / work schedule</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Use the BMA’s FREE Contract Checking Tool</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Make sure you’re working the correct hours with the BMA’s Rota Checking Tool</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Familiarise yourself with the Exception Reporting platform at your place of work</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Ask the BMA to check your first or subsequent payslips</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Update us of your change of address/email/workplace</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Contact our advice team if you have any questions – </a:t>
            </a:r>
            <a:r>
              <a:rPr lang="en-GB" sz="2133" b="1" dirty="0">
                <a:solidFill>
                  <a:schemeClr val="accent5"/>
                </a:solidFill>
                <a:cs typeface="Arial" panose="020B0604020202020204" pitchFamily="34" charset="0"/>
                <a:hlinkClick r:id="rId3">
                  <a:extLst>
                    <a:ext uri="{A12FA001-AC4F-418D-AE19-62706E023703}">
                      <ahyp:hlinkClr xmlns:ahyp="http://schemas.microsoft.com/office/drawing/2018/hyperlinkcolor" val="tx"/>
                    </a:ext>
                  </a:extLst>
                </a:hlinkClick>
              </a:rPr>
              <a:t>support@bma.org.uk</a:t>
            </a:r>
            <a:r>
              <a:rPr lang="en-GB" sz="2133" b="1" dirty="0">
                <a:solidFill>
                  <a:schemeClr val="accent5"/>
                </a:solidFill>
                <a:cs typeface="Arial" panose="020B0604020202020204" pitchFamily="34" charset="0"/>
              </a:rPr>
              <a:t> </a:t>
            </a:r>
          </a:p>
        </p:txBody>
      </p:sp>
      <p:sp>
        <p:nvSpPr>
          <p:cNvPr id="6" name="Rectangle 5">
            <a:extLst>
              <a:ext uri="{FF2B5EF4-FFF2-40B4-BE49-F238E27FC236}">
                <a16:creationId xmlns:a16="http://schemas.microsoft.com/office/drawing/2014/main" id="{6D34F194-ADFF-4501-AC09-F2498A4B4F72}"/>
              </a:ext>
            </a:extLst>
          </p:cNvPr>
          <p:cNvSpPr/>
          <p:nvPr/>
        </p:nvSpPr>
        <p:spPr>
          <a:xfrm>
            <a:off x="455660" y="696686"/>
            <a:ext cx="7481485"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Tree>
    <p:extLst>
      <p:ext uri="{BB962C8B-B14F-4D97-AF65-F5344CB8AC3E}">
        <p14:creationId xmlns:p14="http://schemas.microsoft.com/office/powerpoint/2010/main" val="370022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A80D1-7099-1704-E6EC-4F610454623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5866594-8751-246F-7062-7B6B76550BB8}"/>
              </a:ext>
            </a:extLst>
          </p:cNvPr>
          <p:cNvSpPr/>
          <p:nvPr/>
        </p:nvSpPr>
        <p:spPr>
          <a:xfrm>
            <a:off x="0" y="1"/>
            <a:ext cx="12192000" cy="6858000"/>
          </a:xfrm>
          <a:prstGeom prst="rect">
            <a:avLst/>
          </a:prstGeom>
          <a:solidFill>
            <a:srgbClr val="086E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 name="Picture 1" descr="A blue and black circle&#10;&#10;Description automatically generated">
            <a:extLst>
              <a:ext uri="{FF2B5EF4-FFF2-40B4-BE49-F238E27FC236}">
                <a16:creationId xmlns:a16="http://schemas.microsoft.com/office/drawing/2014/main" id="{957C205F-81ED-6C36-7D53-5CFC84551DAE}"/>
              </a:ext>
            </a:extLst>
          </p:cNvPr>
          <p:cNvPicPr>
            <a:picLocks noChangeAspect="1"/>
          </p:cNvPicPr>
          <p:nvPr/>
        </p:nvPicPr>
        <p:blipFill rotWithShape="1">
          <a:blip r:embed="rId3">
            <a:alphaModFix amt="50000"/>
          </a:blip>
          <a:srcRect l="53894" t="1454" r="-3831" b="51154"/>
          <a:stretch/>
        </p:blipFill>
        <p:spPr>
          <a:xfrm rot="16200000">
            <a:off x="5060008" y="-273992"/>
            <a:ext cx="4321360" cy="9942623"/>
          </a:xfrm>
          <a:prstGeom prst="rect">
            <a:avLst/>
          </a:prstGeom>
        </p:spPr>
      </p:pic>
      <p:sp>
        <p:nvSpPr>
          <p:cNvPr id="5" name="Slide Number Placeholder 4">
            <a:extLst>
              <a:ext uri="{FF2B5EF4-FFF2-40B4-BE49-F238E27FC236}">
                <a16:creationId xmlns:a16="http://schemas.microsoft.com/office/drawing/2014/main" id="{B6088AFC-6BCC-EB59-2B3A-56E35635F00B}"/>
              </a:ext>
            </a:extLst>
          </p:cNvPr>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defPPr>
              <a:defRPr lang="en-US"/>
            </a:defPPr>
            <a:lvl1pPr marL="0" algn="l" defTabSz="457200" rtl="0" eaLnBrk="1" latinLnBrk="0" hangingPunct="1">
              <a:defRPr lang="en-GB" sz="800" b="0" i="0" u="none" strike="noStrike" kern="1200" baseline="0" smtClean="0">
                <a:solidFill>
                  <a:schemeClr val="tx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4E00EF0-048C-114D-ADD5-1D5ACA69D45F}" type="slidenum">
              <a:rPr lang="en-GB" smtClean="0"/>
              <a:pPr/>
              <a:t>25</a:t>
            </a:fld>
            <a:endParaRPr lang="en-GB"/>
          </a:p>
        </p:txBody>
      </p:sp>
      <p:pic>
        <p:nvPicPr>
          <p:cNvPr id="8" name="Picture 7" descr="A white letter on a black background&#10;&#10;Description automatically generated">
            <a:extLst>
              <a:ext uri="{FF2B5EF4-FFF2-40B4-BE49-F238E27FC236}">
                <a16:creationId xmlns:a16="http://schemas.microsoft.com/office/drawing/2014/main" id="{AF92A50F-1837-8097-8AA1-360241180B93}"/>
              </a:ext>
            </a:extLst>
          </p:cNvPr>
          <p:cNvPicPr>
            <a:picLocks noChangeAspect="1"/>
          </p:cNvPicPr>
          <p:nvPr/>
        </p:nvPicPr>
        <p:blipFill>
          <a:blip r:embed="rId4"/>
          <a:stretch>
            <a:fillRect/>
          </a:stretch>
        </p:blipFill>
        <p:spPr>
          <a:xfrm>
            <a:off x="645515" y="414424"/>
            <a:ext cx="2516627" cy="734237"/>
          </a:xfrm>
          <a:prstGeom prst="rect">
            <a:avLst/>
          </a:prstGeom>
        </p:spPr>
      </p:pic>
      <p:pic>
        <p:nvPicPr>
          <p:cNvPr id="9" name="Picture 8">
            <a:extLst>
              <a:ext uri="{FF2B5EF4-FFF2-40B4-BE49-F238E27FC236}">
                <a16:creationId xmlns:a16="http://schemas.microsoft.com/office/drawing/2014/main" id="{42932879-63FB-64A2-297D-7069A8DD2A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6891" y="4832584"/>
            <a:ext cx="1932834" cy="1932834"/>
          </a:xfrm>
          <a:prstGeom prst="rect">
            <a:avLst/>
          </a:prstGeom>
          <a:noFill/>
          <a:ln>
            <a:noFill/>
          </a:ln>
        </p:spPr>
      </p:pic>
      <p:graphicFrame>
        <p:nvGraphicFramePr>
          <p:cNvPr id="13" name="Content Placeholder 2">
            <a:extLst>
              <a:ext uri="{FF2B5EF4-FFF2-40B4-BE49-F238E27FC236}">
                <a16:creationId xmlns:a16="http://schemas.microsoft.com/office/drawing/2014/main" id="{2456A778-EB21-71DA-1066-B22A9B22F597}"/>
              </a:ext>
            </a:extLst>
          </p:cNvPr>
          <p:cNvGraphicFramePr/>
          <p:nvPr/>
        </p:nvGraphicFramePr>
        <p:xfrm>
          <a:off x="673480" y="1319583"/>
          <a:ext cx="11218562" cy="36783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6718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70F6DB-F566-964B-BB66-88FFFB0400F4}"/>
              </a:ext>
            </a:extLst>
          </p:cNvPr>
          <p:cNvSpPr txBox="1"/>
          <p:nvPr/>
        </p:nvSpPr>
        <p:spPr>
          <a:xfrm>
            <a:off x="413658" y="1072243"/>
            <a:ext cx="10755760" cy="1651671"/>
          </a:xfrm>
          <a:prstGeom prst="rect">
            <a:avLst/>
          </a:prstGeom>
          <a:noFill/>
        </p:spPr>
        <p:txBody>
          <a:bodyPr wrap="square" lIns="0" tIns="0" rIns="0" bIns="0" rtlCol="0">
            <a:spAutoFit/>
          </a:bodyPr>
          <a:lstStyle/>
          <a:p>
            <a:r>
              <a:rPr lang="en-GB" sz="5400" b="1" dirty="0">
                <a:solidFill>
                  <a:srgbClr val="002060"/>
                </a:solidFill>
              </a:rPr>
              <a:t>Your contract</a:t>
            </a:r>
            <a:r>
              <a:rPr lang="en-GB" sz="5400" b="1" dirty="0">
                <a:solidFill>
                  <a:schemeClr val="bg1"/>
                </a:solidFill>
              </a:rPr>
              <a:t>The </a:t>
            </a:r>
            <a:r>
              <a:rPr lang="en-GB" sz="5333" b="1" dirty="0">
                <a:solidFill>
                  <a:schemeClr val="bg1"/>
                </a:solidFill>
              </a:rPr>
              <a:t>British Medical Association</a:t>
            </a:r>
          </a:p>
        </p:txBody>
      </p:sp>
      <p:sp>
        <p:nvSpPr>
          <p:cNvPr id="3" name="Rectangle 2">
            <a:extLst>
              <a:ext uri="{FF2B5EF4-FFF2-40B4-BE49-F238E27FC236}">
                <a16:creationId xmlns:a16="http://schemas.microsoft.com/office/drawing/2014/main" id="{FD63F314-24CD-4DC8-BF00-B7C268B1DC41}"/>
              </a:ext>
            </a:extLst>
          </p:cNvPr>
          <p:cNvSpPr/>
          <p:nvPr/>
        </p:nvSpPr>
        <p:spPr>
          <a:xfrm>
            <a:off x="335091" y="2260442"/>
            <a:ext cx="11299791" cy="3786229"/>
          </a:xfrm>
          <a:prstGeom prst="rect">
            <a:avLst/>
          </a:prstGeom>
        </p:spPr>
        <p:txBody>
          <a:bodyPr wrap="square">
            <a:spAutoFit/>
          </a:bodyPr>
          <a:lstStyle/>
          <a:p>
            <a:pPr marL="457189" indent="-457189">
              <a:buFont typeface="Arial" panose="020B0604020202020204" pitchFamily="34" charset="0"/>
              <a:buChar char="•"/>
              <a:tabLst>
                <a:tab pos="292093" algn="l"/>
              </a:tabLst>
            </a:pPr>
            <a:r>
              <a:rPr lang="en-GB" sz="2667" dirty="0"/>
              <a:t>Your contract should mirror the national terms &amp; conditions</a:t>
            </a:r>
          </a:p>
          <a:p>
            <a:pPr marL="457189" indent="-457189">
              <a:buFont typeface="Arial" panose="020B0604020202020204" pitchFamily="34" charset="0"/>
              <a:buChar char="•"/>
              <a:tabLst>
                <a:tab pos="292093" algn="l"/>
              </a:tabLst>
            </a:pPr>
            <a:r>
              <a:rPr lang="en-GB" sz="2667" dirty="0"/>
              <a:t>Different contracts in England to Scotland, NI &amp; Wales</a:t>
            </a:r>
          </a:p>
          <a:p>
            <a:pPr marL="457189" indent="-457189">
              <a:buFont typeface="Arial" panose="020B0604020202020204" pitchFamily="34" charset="0"/>
              <a:buChar char="•"/>
              <a:tabLst>
                <a:tab pos="292093" algn="l"/>
              </a:tabLst>
            </a:pPr>
            <a:r>
              <a:rPr lang="en-GB" sz="2667" dirty="0"/>
              <a:t>You should receive a copy within 8 weeks of starting work</a:t>
            </a:r>
          </a:p>
          <a:p>
            <a:pPr marL="457189" indent="-457189">
              <a:buFont typeface="Arial" panose="020B0604020202020204" pitchFamily="34" charset="0"/>
              <a:buChar char="•"/>
              <a:tabLst>
                <a:tab pos="292093" algn="l"/>
              </a:tabLst>
            </a:pPr>
            <a:r>
              <a:rPr lang="en-GB" sz="2667" dirty="0"/>
              <a:t>25% of contracts we checked in 2024 were incorrect</a:t>
            </a:r>
          </a:p>
          <a:p>
            <a:pPr marL="457189" indent="-457189">
              <a:buFont typeface="Arial" panose="020B0604020202020204" pitchFamily="34" charset="0"/>
              <a:buChar char="•"/>
              <a:tabLst>
                <a:tab pos="292093" algn="l"/>
              </a:tabLst>
            </a:pPr>
            <a:r>
              <a:rPr lang="en-GB" sz="2667" dirty="0"/>
              <a:t>Please chase if you don’t receive a copy</a:t>
            </a:r>
          </a:p>
          <a:p>
            <a:pPr marL="457200" indent="-457200">
              <a:buFont typeface="Arial" panose="020B0604020202020204" pitchFamily="34" charset="0"/>
              <a:buChar char="•"/>
              <a:tabLst>
                <a:tab pos="292093" algn="l"/>
              </a:tabLst>
            </a:pPr>
            <a:r>
              <a:rPr lang="en-GB" sz="2667" dirty="0"/>
              <a:t>Pass it through to the BMA to check</a:t>
            </a:r>
          </a:p>
          <a:p>
            <a:pPr marL="457189" indent="-457189">
              <a:buFont typeface="Arial" panose="020B0604020202020204" pitchFamily="34" charset="0"/>
              <a:buChar char="•"/>
              <a:tabLst>
                <a:tab pos="292093" algn="l"/>
              </a:tabLst>
            </a:pPr>
            <a:endParaRPr lang="en-GB" sz="2667" b="1" dirty="0"/>
          </a:p>
          <a:p>
            <a:pPr marL="457189" indent="-457189">
              <a:buFont typeface="Arial" panose="020B0604020202020204" pitchFamily="34" charset="0"/>
              <a:buChar char="•"/>
              <a:tabLst>
                <a:tab pos="292093" algn="l"/>
              </a:tabLst>
            </a:pPr>
            <a:endParaRPr lang="en-GB" sz="2667" dirty="0"/>
          </a:p>
          <a:p>
            <a:pPr>
              <a:tabLst>
                <a:tab pos="292093" algn="l"/>
              </a:tabLst>
            </a:pPr>
            <a:r>
              <a:rPr lang="en-GB" sz="2667" b="1" dirty="0"/>
              <a:t> </a:t>
            </a:r>
          </a:p>
        </p:txBody>
      </p:sp>
      <p:sp>
        <p:nvSpPr>
          <p:cNvPr id="4" name="Rectangle 3">
            <a:extLst>
              <a:ext uri="{FF2B5EF4-FFF2-40B4-BE49-F238E27FC236}">
                <a16:creationId xmlns:a16="http://schemas.microsoft.com/office/drawing/2014/main" id="{7CDC6EA6-8453-41BA-B5B6-CFCB52B17DE1}"/>
              </a:ext>
            </a:extLst>
          </p:cNvPr>
          <p:cNvSpPr/>
          <p:nvPr/>
        </p:nvSpPr>
        <p:spPr>
          <a:xfrm>
            <a:off x="335092" y="348343"/>
            <a:ext cx="7602054"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pic>
        <p:nvPicPr>
          <p:cNvPr id="6" name="Graphic 5" descr="Contract RTL">
            <a:extLst>
              <a:ext uri="{FF2B5EF4-FFF2-40B4-BE49-F238E27FC236}">
                <a16:creationId xmlns:a16="http://schemas.microsoft.com/office/drawing/2014/main" id="{66F9EB2B-0E07-49C0-8BC7-C232E633E8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4810" y="2875176"/>
            <a:ext cx="3496595" cy="3496595"/>
          </a:xfrm>
          <a:prstGeom prst="rect">
            <a:avLst/>
          </a:prstGeom>
        </p:spPr>
      </p:pic>
    </p:spTree>
    <p:extLst>
      <p:ext uri="{BB962C8B-B14F-4D97-AF65-F5344CB8AC3E}">
        <p14:creationId xmlns:p14="http://schemas.microsoft.com/office/powerpoint/2010/main" val="119607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78329" y="2585358"/>
            <a:ext cx="9046027" cy="3501629"/>
          </a:xfrm>
          <a:prstGeom prst="rect">
            <a:avLst/>
          </a:prstGeom>
        </p:spPr>
        <p:txBody>
          <a:bodyPr vert="horz" wrap="square" lIns="0" tIns="87024" rIns="0" bIns="0" rtlCol="0">
            <a:spAutoFit/>
          </a:bodyPr>
          <a:lstStyle/>
          <a:p>
            <a:pPr marL="7701" marR="1257587">
              <a:lnSpc>
                <a:spcPts val="3717"/>
              </a:lnSpc>
              <a:spcBef>
                <a:spcPts val="685"/>
              </a:spcBef>
            </a:pPr>
            <a:r>
              <a:rPr lang="en-GB" sz="2133" b="1" spc="-21" dirty="0">
                <a:solidFill>
                  <a:srgbClr val="12326E"/>
                </a:solidFill>
                <a:latin typeface="Arial"/>
                <a:cs typeface="Arial"/>
              </a:rPr>
              <a:t>How to get your first contract checked</a:t>
            </a:r>
            <a:endParaRPr sz="2133" dirty="0">
              <a:latin typeface="Arial"/>
              <a:cs typeface="Arial"/>
            </a:endParaRPr>
          </a:p>
          <a:p>
            <a:pPr marL="7701" marR="3080">
              <a:lnSpc>
                <a:spcPts val="2037"/>
              </a:lnSpc>
              <a:spcBef>
                <a:spcPts val="2428"/>
              </a:spcBef>
            </a:pPr>
            <a:r>
              <a:rPr lang="en-GB" sz="1911" spc="-15" dirty="0">
                <a:solidFill>
                  <a:srgbClr val="50535A"/>
                </a:solidFill>
                <a:cs typeface="Arial"/>
              </a:rPr>
              <a:t>In 2024, </a:t>
            </a:r>
            <a:r>
              <a:rPr lang="en-GB" sz="1911" b="1" spc="-15" dirty="0">
                <a:solidFill>
                  <a:srgbClr val="50535A"/>
                </a:solidFill>
                <a:cs typeface="Arial"/>
              </a:rPr>
              <a:t>1 in 4 </a:t>
            </a:r>
            <a:r>
              <a:rPr lang="en-GB" sz="1911" spc="-15" dirty="0">
                <a:solidFill>
                  <a:srgbClr val="50535A"/>
                </a:solidFill>
                <a:cs typeface="Arial"/>
              </a:rPr>
              <a:t>of the contracts we checked did not comply with</a:t>
            </a:r>
            <a:r>
              <a:rPr sz="1911" spc="-12" dirty="0">
                <a:solidFill>
                  <a:srgbClr val="50535A"/>
                </a:solidFill>
                <a:cs typeface="Arial"/>
              </a:rPr>
              <a:t> the </a:t>
            </a:r>
            <a:r>
              <a:rPr sz="1911" spc="-15" dirty="0">
                <a:solidFill>
                  <a:srgbClr val="50535A"/>
                </a:solidFill>
                <a:cs typeface="Arial"/>
              </a:rPr>
              <a:t>national </a:t>
            </a:r>
            <a:r>
              <a:rPr sz="1911" spc="-19" dirty="0">
                <a:solidFill>
                  <a:srgbClr val="50535A"/>
                </a:solidFill>
                <a:cs typeface="Arial"/>
              </a:rPr>
              <a:t>model. </a:t>
            </a:r>
            <a:r>
              <a:rPr lang="en-GB" sz="1911" spc="-19" dirty="0">
                <a:solidFill>
                  <a:srgbClr val="50535A"/>
                </a:solidFill>
                <a:cs typeface="Arial"/>
              </a:rPr>
              <a:t>Terms &amp; conditions are sometimes added or omitted.</a:t>
            </a:r>
          </a:p>
          <a:p>
            <a:pPr marL="7701" marR="3080">
              <a:lnSpc>
                <a:spcPts val="2037"/>
              </a:lnSpc>
              <a:spcBef>
                <a:spcPts val="2428"/>
              </a:spcBef>
            </a:pPr>
            <a:r>
              <a:rPr sz="1911" spc="-15" dirty="0">
                <a:solidFill>
                  <a:srgbClr val="50535A"/>
                </a:solidFill>
                <a:cs typeface="Arial"/>
              </a:rPr>
              <a:t>Before </a:t>
            </a:r>
            <a:r>
              <a:rPr sz="1911" spc="-9" dirty="0">
                <a:solidFill>
                  <a:srgbClr val="50535A"/>
                </a:solidFill>
                <a:cs typeface="Arial"/>
              </a:rPr>
              <a:t>you </a:t>
            </a:r>
            <a:r>
              <a:rPr sz="1911" spc="-12" dirty="0">
                <a:solidFill>
                  <a:srgbClr val="50535A"/>
                </a:solidFill>
                <a:cs typeface="Arial"/>
              </a:rPr>
              <a:t>sign </a:t>
            </a:r>
            <a:r>
              <a:rPr sz="1911" spc="-7" dirty="0">
                <a:solidFill>
                  <a:srgbClr val="50535A"/>
                </a:solidFill>
                <a:cs typeface="Arial"/>
              </a:rPr>
              <a:t>on </a:t>
            </a:r>
            <a:r>
              <a:rPr sz="1911" spc="-12" dirty="0">
                <a:solidFill>
                  <a:srgbClr val="50535A"/>
                </a:solidFill>
                <a:cs typeface="Arial"/>
              </a:rPr>
              <a:t>the </a:t>
            </a:r>
            <a:r>
              <a:rPr sz="1911" spc="-15" dirty="0">
                <a:solidFill>
                  <a:srgbClr val="50535A"/>
                </a:solidFill>
                <a:cs typeface="Arial"/>
              </a:rPr>
              <a:t>dotted</a:t>
            </a:r>
            <a:r>
              <a:rPr sz="1911" spc="-167" dirty="0">
                <a:solidFill>
                  <a:srgbClr val="50535A"/>
                </a:solidFill>
                <a:cs typeface="Arial"/>
              </a:rPr>
              <a:t> </a:t>
            </a:r>
            <a:r>
              <a:rPr sz="1911" spc="-19" dirty="0">
                <a:solidFill>
                  <a:srgbClr val="50535A"/>
                </a:solidFill>
                <a:cs typeface="Arial"/>
              </a:rPr>
              <a:t>line</a:t>
            </a:r>
            <a:r>
              <a:rPr lang="en-GB" sz="1911" spc="-19" dirty="0">
                <a:solidFill>
                  <a:srgbClr val="50535A"/>
                </a:solidFill>
                <a:cs typeface="Arial"/>
              </a:rPr>
              <a:t>, </a:t>
            </a:r>
            <a:r>
              <a:rPr sz="1911" spc="-19" dirty="0">
                <a:solidFill>
                  <a:srgbClr val="50535A"/>
                </a:solidFill>
                <a:cs typeface="Arial"/>
              </a:rPr>
              <a:t> </a:t>
            </a:r>
            <a:r>
              <a:rPr lang="en-GB" sz="1911" spc="-19" dirty="0">
                <a:solidFill>
                  <a:srgbClr val="50535A"/>
                </a:solidFill>
                <a:cs typeface="Arial"/>
              </a:rPr>
              <a:t>send the BMA your contract and </a:t>
            </a:r>
            <a:r>
              <a:rPr sz="1911" spc="-7" dirty="0">
                <a:solidFill>
                  <a:srgbClr val="50535A"/>
                </a:solidFill>
                <a:cs typeface="Arial"/>
              </a:rPr>
              <a:t>we </a:t>
            </a:r>
            <a:r>
              <a:rPr lang="en-GB" sz="1911" spc="-9" dirty="0">
                <a:solidFill>
                  <a:srgbClr val="50535A"/>
                </a:solidFill>
                <a:cs typeface="Arial"/>
              </a:rPr>
              <a:t>will</a:t>
            </a:r>
            <a:r>
              <a:rPr sz="1911" spc="-9" dirty="0">
                <a:solidFill>
                  <a:srgbClr val="50535A"/>
                </a:solidFill>
                <a:cs typeface="Arial"/>
              </a:rPr>
              <a:t> </a:t>
            </a:r>
            <a:r>
              <a:rPr sz="1911" spc="-12" dirty="0">
                <a:solidFill>
                  <a:srgbClr val="50535A"/>
                </a:solidFill>
                <a:cs typeface="Arial"/>
              </a:rPr>
              <a:t>check </a:t>
            </a:r>
            <a:r>
              <a:rPr lang="en-GB" sz="1911" spc="-12" dirty="0">
                <a:solidFill>
                  <a:srgbClr val="50535A"/>
                </a:solidFill>
                <a:cs typeface="Arial"/>
              </a:rPr>
              <a:t>all the T&amp;C’s for errors and it back with you within 5 working days.</a:t>
            </a:r>
            <a:endParaRPr sz="1911" dirty="0">
              <a:cs typeface="Arial"/>
            </a:endParaRPr>
          </a:p>
          <a:p>
            <a:pPr marL="7701">
              <a:lnSpc>
                <a:spcPts val="2019"/>
              </a:lnSpc>
            </a:pPr>
            <a:endParaRPr lang="en-GB" sz="1911" spc="3" dirty="0">
              <a:solidFill>
                <a:srgbClr val="50535A"/>
              </a:solidFill>
              <a:cs typeface="Arial"/>
            </a:endParaRPr>
          </a:p>
          <a:p>
            <a:pPr marL="7701">
              <a:lnSpc>
                <a:spcPts val="2019"/>
              </a:lnSpc>
            </a:pPr>
            <a:r>
              <a:rPr lang="en-GB" sz="1911" spc="3" dirty="0">
                <a:solidFill>
                  <a:srgbClr val="50535A"/>
                </a:solidFill>
                <a:cs typeface="Arial"/>
              </a:rPr>
              <a:t>If there are errors we will flag them for you and contact Trust on your behalf.</a:t>
            </a:r>
            <a:endParaRPr sz="1911" dirty="0">
              <a:cs typeface="Arial"/>
            </a:endParaRPr>
          </a:p>
          <a:p>
            <a:pPr marL="7701">
              <a:spcBef>
                <a:spcPts val="1789"/>
              </a:spcBef>
            </a:pPr>
            <a:r>
              <a:rPr sz="3600" b="1" spc="-19" dirty="0">
                <a:solidFill>
                  <a:srgbClr val="00B0F0"/>
                </a:solidFill>
                <a:cs typeface="Arial"/>
              </a:rPr>
              <a:t>bma.org.uk/contractchecking</a:t>
            </a:r>
            <a:endParaRPr sz="3600" dirty="0">
              <a:solidFill>
                <a:srgbClr val="00B0F0"/>
              </a:solidFill>
              <a:cs typeface="Arial"/>
            </a:endParaRPr>
          </a:p>
        </p:txBody>
      </p:sp>
      <p:sp>
        <p:nvSpPr>
          <p:cNvPr id="5" name="object 5"/>
          <p:cNvSpPr/>
          <p:nvPr/>
        </p:nvSpPr>
        <p:spPr>
          <a:xfrm>
            <a:off x="9666924" y="3965374"/>
            <a:ext cx="2059513" cy="2059513"/>
          </a:xfrm>
          <a:prstGeom prst="rect">
            <a:avLst/>
          </a:prstGeom>
          <a:blipFill>
            <a:blip r:embed="rId3" cstate="print"/>
            <a:stretch>
              <a:fillRect/>
            </a:stretch>
          </a:blipFill>
        </p:spPr>
        <p:txBody>
          <a:bodyPr wrap="square" lIns="0" tIns="0" rIns="0" bIns="0" rtlCol="0"/>
          <a:lstStyle/>
          <a:p>
            <a:endParaRPr sz="1092" dirty="0"/>
          </a:p>
        </p:txBody>
      </p:sp>
      <p:sp>
        <p:nvSpPr>
          <p:cNvPr id="7" name="object 3">
            <a:extLst>
              <a:ext uri="{FF2B5EF4-FFF2-40B4-BE49-F238E27FC236}">
                <a16:creationId xmlns:a16="http://schemas.microsoft.com/office/drawing/2014/main" id="{A199128E-099B-4608-932D-0250DFC94C80}"/>
              </a:ext>
            </a:extLst>
          </p:cNvPr>
          <p:cNvSpPr txBox="1"/>
          <p:nvPr/>
        </p:nvSpPr>
        <p:spPr>
          <a:xfrm>
            <a:off x="778329" y="1688860"/>
            <a:ext cx="7557448" cy="637958"/>
          </a:xfrm>
          <a:prstGeom prst="rect">
            <a:avLst/>
          </a:prstGeom>
        </p:spPr>
        <p:txBody>
          <a:bodyPr vert="horz" wrap="square" lIns="0" tIns="86640" rIns="0" bIns="0" rtlCol="0">
            <a:spAutoFit/>
          </a:bodyPr>
          <a:lstStyle/>
          <a:p>
            <a:pPr marL="7701">
              <a:spcBef>
                <a:spcPts val="683"/>
              </a:spcBef>
            </a:pPr>
            <a:r>
              <a:rPr lang="en-GB" sz="3577" b="1" spc="9" dirty="0">
                <a:solidFill>
                  <a:srgbClr val="12326E"/>
                </a:solidFill>
                <a:cs typeface="Arial"/>
              </a:rPr>
              <a:t>BMA support – Contract checking</a:t>
            </a:r>
            <a:endParaRPr sz="3577" dirty="0">
              <a:cs typeface="Arial"/>
            </a:endParaRPr>
          </a:p>
        </p:txBody>
      </p:sp>
      <p:sp>
        <p:nvSpPr>
          <p:cNvPr id="8" name="TextBox 7">
            <a:extLst>
              <a:ext uri="{FF2B5EF4-FFF2-40B4-BE49-F238E27FC236}">
                <a16:creationId xmlns:a16="http://schemas.microsoft.com/office/drawing/2014/main" id="{15B3DBB8-261D-4306-A3FA-C1B924EE4823}"/>
              </a:ext>
            </a:extLst>
          </p:cNvPr>
          <p:cNvSpPr txBox="1"/>
          <p:nvPr/>
        </p:nvSpPr>
        <p:spPr>
          <a:xfrm>
            <a:off x="830869" y="466405"/>
            <a:ext cx="3685899" cy="369332"/>
          </a:xfrm>
          <a:prstGeom prst="rect">
            <a:avLst/>
          </a:prstGeom>
          <a:noFill/>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Tree>
    <p:extLst>
      <p:ext uri="{BB962C8B-B14F-4D97-AF65-F5344CB8AC3E}">
        <p14:creationId xmlns:p14="http://schemas.microsoft.com/office/powerpoint/2010/main" val="1928388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4177"/>
            <a:ext cx="606553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Salary</a:t>
            </a:r>
            <a:endParaRPr sz="4791" dirty="0">
              <a:latin typeface="+mn-lt"/>
              <a:cs typeface="Arial"/>
            </a:endParaRPr>
          </a:p>
        </p:txBody>
      </p:sp>
      <p:sp>
        <p:nvSpPr>
          <p:cNvPr id="4" name="object 4"/>
          <p:cNvSpPr txBox="1"/>
          <p:nvPr/>
        </p:nvSpPr>
        <p:spPr>
          <a:xfrm>
            <a:off x="830867" y="2729532"/>
            <a:ext cx="7085913" cy="3322085"/>
          </a:xfrm>
          <a:prstGeom prst="rect">
            <a:avLst/>
          </a:prstGeom>
        </p:spPr>
        <p:txBody>
          <a:bodyPr vert="horz" wrap="square" lIns="0" tIns="8086" rIns="0" bIns="0" rtlCol="0">
            <a:spAutoFit/>
          </a:bodyPr>
          <a:lstStyle/>
          <a:p>
            <a:pPr marL="7701">
              <a:spcBef>
                <a:spcPts val="64"/>
              </a:spcBef>
            </a:pPr>
            <a:r>
              <a:rPr lang="en-GB" sz="2800" b="1" spc="-21" dirty="0">
                <a:solidFill>
                  <a:srgbClr val="12326E"/>
                </a:solidFill>
                <a:cs typeface="Arial"/>
              </a:rPr>
              <a:t>Junior doctors in England:</a:t>
            </a:r>
            <a:endParaRPr sz="2800" b="1" dirty="0">
              <a:cs typeface="Arial"/>
            </a:endParaRPr>
          </a:p>
          <a:p>
            <a:pPr>
              <a:spcBef>
                <a:spcPts val="9"/>
              </a:spcBef>
            </a:pPr>
            <a:endParaRPr sz="2911" dirty="0">
              <a:cs typeface="Arial"/>
            </a:endParaRPr>
          </a:p>
          <a:p>
            <a:pPr marL="284947" indent="-277246">
              <a:buFont typeface="Courier New" panose="02070309020205020404" pitchFamily="49" charset="0"/>
              <a:buChar char="o"/>
              <a:tabLst>
                <a:tab pos="211015" algn="l"/>
              </a:tabLst>
            </a:pPr>
            <a:r>
              <a:rPr lang="en-GB" sz="2668" dirty="0">
                <a:solidFill>
                  <a:srgbClr val="50535A"/>
                </a:solidFill>
                <a:cs typeface="Arial"/>
              </a:rPr>
              <a:t>Basic salary at nodal point linked to grade </a:t>
            </a:r>
          </a:p>
          <a:p>
            <a:pPr marL="284947" indent="-277246">
              <a:spcBef>
                <a:spcPts val="1186"/>
              </a:spcBef>
              <a:buFont typeface="Courier New" panose="02070309020205020404" pitchFamily="49" charset="0"/>
              <a:buChar char="o"/>
              <a:tabLst>
                <a:tab pos="211015" algn="l"/>
              </a:tabLst>
            </a:pPr>
            <a:r>
              <a:rPr lang="en-GB" sz="2668" dirty="0">
                <a:solidFill>
                  <a:srgbClr val="50535A"/>
                </a:solidFill>
                <a:cs typeface="Arial"/>
              </a:rPr>
              <a:t>Five nodal points</a:t>
            </a:r>
          </a:p>
          <a:p>
            <a:pPr marL="284947" indent="-277246">
              <a:spcBef>
                <a:spcPts val="1186"/>
              </a:spcBef>
              <a:buFont typeface="Courier New" panose="02070309020205020404" pitchFamily="49" charset="0"/>
              <a:buChar char="o"/>
              <a:tabLst>
                <a:tab pos="211015" algn="l"/>
              </a:tabLst>
            </a:pPr>
            <a:r>
              <a:rPr lang="en-GB" sz="2668" dirty="0">
                <a:solidFill>
                  <a:srgbClr val="50535A"/>
                </a:solidFill>
                <a:cs typeface="Arial"/>
              </a:rPr>
              <a:t>Basic pay for 40 hour week</a:t>
            </a:r>
          </a:p>
          <a:p>
            <a:pPr marL="7701">
              <a:spcBef>
                <a:spcPts val="1186"/>
              </a:spcBef>
              <a:tabLst>
                <a:tab pos="211015" algn="l"/>
              </a:tabLst>
            </a:pPr>
            <a:endParaRPr lang="en-GB" sz="1910" b="1" dirty="0">
              <a:solidFill>
                <a:srgbClr val="50535A"/>
              </a:solidFill>
              <a:latin typeface="Arial"/>
              <a:cs typeface="Arial"/>
            </a:endParaRPr>
          </a:p>
          <a:p>
            <a:pPr marL="211015" indent="-203314">
              <a:spcBef>
                <a:spcPts val="1186"/>
              </a:spcBef>
              <a:buChar char="–"/>
              <a:tabLst>
                <a:tab pos="211015" algn="l"/>
              </a:tabLst>
            </a:pPr>
            <a:endParaRPr sz="1910" dirty="0">
              <a:latin typeface="Arial"/>
              <a:cs typeface="Arial"/>
            </a:endParaRPr>
          </a:p>
        </p:txBody>
      </p:sp>
      <p:grpSp>
        <p:nvGrpSpPr>
          <p:cNvPr id="6" name="Group 4">
            <a:extLst>
              <a:ext uri="{FF2B5EF4-FFF2-40B4-BE49-F238E27FC236}">
                <a16:creationId xmlns:a16="http://schemas.microsoft.com/office/drawing/2014/main" id="{D7180253-2FB6-4BF5-9268-5B46A20E1EF4}"/>
              </a:ext>
            </a:extLst>
          </p:cNvPr>
          <p:cNvGrpSpPr>
            <a:grpSpLocks noChangeAspect="1"/>
          </p:cNvGrpSpPr>
          <p:nvPr/>
        </p:nvGrpSpPr>
        <p:grpSpPr bwMode="auto">
          <a:xfrm>
            <a:off x="8129141" y="2643468"/>
            <a:ext cx="2993825" cy="2991516"/>
            <a:chOff x="3738" y="1070"/>
            <a:chExt cx="1297" cy="1296"/>
          </a:xfrm>
        </p:grpSpPr>
        <p:sp>
          <p:nvSpPr>
            <p:cNvPr id="7" name="AutoShape 3">
              <a:extLst>
                <a:ext uri="{FF2B5EF4-FFF2-40B4-BE49-F238E27FC236}">
                  <a16:creationId xmlns:a16="http://schemas.microsoft.com/office/drawing/2014/main" id="{33B48208-199C-4642-81AC-F98E7107B94E}"/>
                </a:ext>
              </a:extLst>
            </p:cNvPr>
            <p:cNvSpPr>
              <a:spLocks noChangeAspect="1" noChangeArrowheads="1" noTextEdit="1"/>
            </p:cNvSpPr>
            <p:nvPr/>
          </p:nvSpPr>
          <p:spPr bwMode="auto">
            <a:xfrm>
              <a:off x="3738" y="1072"/>
              <a:ext cx="1291"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8" name="Freeform 5">
              <a:extLst>
                <a:ext uri="{FF2B5EF4-FFF2-40B4-BE49-F238E27FC236}">
                  <a16:creationId xmlns:a16="http://schemas.microsoft.com/office/drawing/2014/main" id="{DD71BAD4-219F-4FB2-905C-49876115E25B}"/>
                </a:ext>
              </a:extLst>
            </p:cNvPr>
            <p:cNvSpPr>
              <a:spLocks/>
            </p:cNvSpPr>
            <p:nvPr/>
          </p:nvSpPr>
          <p:spPr bwMode="auto">
            <a:xfrm>
              <a:off x="4641" y="1728"/>
              <a:ext cx="139" cy="122"/>
            </a:xfrm>
            <a:custGeom>
              <a:avLst/>
              <a:gdLst>
                <a:gd name="T0" fmla="*/ 182 w 365"/>
                <a:gd name="T1" fmla="*/ 0 h 320"/>
                <a:gd name="T2" fmla="*/ 182 w 365"/>
                <a:gd name="T3" fmla="*/ 0 h 320"/>
                <a:gd name="T4" fmla="*/ 0 w 365"/>
                <a:gd name="T5" fmla="*/ 185 h 320"/>
                <a:gd name="T6" fmla="*/ 58 w 365"/>
                <a:gd name="T7" fmla="*/ 320 h 320"/>
                <a:gd name="T8" fmla="*/ 183 w 365"/>
                <a:gd name="T9" fmla="*/ 317 h 320"/>
                <a:gd name="T10" fmla="*/ 307 w 365"/>
                <a:gd name="T11" fmla="*/ 320 h 320"/>
                <a:gd name="T12" fmla="*/ 365 w 365"/>
                <a:gd name="T13" fmla="*/ 185 h 320"/>
                <a:gd name="T14" fmla="*/ 182 w 365"/>
                <a:gd name="T15" fmla="*/ 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0">
                  <a:moveTo>
                    <a:pt x="182" y="0"/>
                  </a:moveTo>
                  <a:lnTo>
                    <a:pt x="182" y="0"/>
                  </a:lnTo>
                  <a:cubicBezTo>
                    <a:pt x="82" y="0"/>
                    <a:pt x="0" y="83"/>
                    <a:pt x="0" y="185"/>
                  </a:cubicBezTo>
                  <a:cubicBezTo>
                    <a:pt x="0" y="238"/>
                    <a:pt x="22" y="287"/>
                    <a:pt x="58" y="320"/>
                  </a:cubicBezTo>
                  <a:cubicBezTo>
                    <a:pt x="106" y="318"/>
                    <a:pt x="149" y="317"/>
                    <a:pt x="183" y="317"/>
                  </a:cubicBezTo>
                  <a:cubicBezTo>
                    <a:pt x="217" y="317"/>
                    <a:pt x="259" y="318"/>
                    <a:pt x="307" y="320"/>
                  </a:cubicBezTo>
                  <a:cubicBezTo>
                    <a:pt x="343" y="286"/>
                    <a:pt x="365" y="238"/>
                    <a:pt x="365" y="185"/>
                  </a:cubicBezTo>
                  <a:cubicBezTo>
                    <a:pt x="365" y="83"/>
                    <a:pt x="283" y="0"/>
                    <a:pt x="182" y="0"/>
                  </a:cubicBezTo>
                  <a:close/>
                </a:path>
              </a:pathLst>
            </a:custGeom>
            <a:solidFill>
              <a:srgbClr val="FFFFFF"/>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9" name="Freeform 6">
              <a:extLst>
                <a:ext uri="{FF2B5EF4-FFF2-40B4-BE49-F238E27FC236}">
                  <a16:creationId xmlns:a16="http://schemas.microsoft.com/office/drawing/2014/main" id="{9D94BDB0-2EA6-4408-8057-0353BDE65E71}"/>
                </a:ext>
              </a:extLst>
            </p:cNvPr>
            <p:cNvSpPr>
              <a:spLocks/>
            </p:cNvSpPr>
            <p:nvPr/>
          </p:nvSpPr>
          <p:spPr bwMode="auto">
            <a:xfrm>
              <a:off x="3870" y="1070"/>
              <a:ext cx="1033" cy="80"/>
            </a:xfrm>
            <a:custGeom>
              <a:avLst/>
              <a:gdLst>
                <a:gd name="T0" fmla="*/ 2720 w 2720"/>
                <a:gd name="T1" fmla="*/ 212 h 212"/>
                <a:gd name="T2" fmla="*/ 2720 w 2720"/>
                <a:gd name="T3" fmla="*/ 212 h 212"/>
                <a:gd name="T4" fmla="*/ 2720 w 2720"/>
                <a:gd name="T5" fmla="*/ 106 h 212"/>
                <a:gd name="T6" fmla="*/ 2613 w 2720"/>
                <a:gd name="T7" fmla="*/ 0 h 212"/>
                <a:gd name="T8" fmla="*/ 107 w 2720"/>
                <a:gd name="T9" fmla="*/ 0 h 212"/>
                <a:gd name="T10" fmla="*/ 0 w 2720"/>
                <a:gd name="T11" fmla="*/ 106 h 212"/>
                <a:gd name="T12" fmla="*/ 0 w 2720"/>
                <a:gd name="T13" fmla="*/ 212 h 212"/>
                <a:gd name="T14" fmla="*/ 2720 w 2720"/>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0" h="212">
                  <a:moveTo>
                    <a:pt x="2720" y="212"/>
                  </a:moveTo>
                  <a:lnTo>
                    <a:pt x="2720" y="212"/>
                  </a:lnTo>
                  <a:lnTo>
                    <a:pt x="2720" y="106"/>
                  </a:lnTo>
                  <a:cubicBezTo>
                    <a:pt x="2720" y="47"/>
                    <a:pt x="2672" y="0"/>
                    <a:pt x="2613" y="0"/>
                  </a:cubicBezTo>
                  <a:lnTo>
                    <a:pt x="107" y="0"/>
                  </a:lnTo>
                  <a:cubicBezTo>
                    <a:pt x="48" y="0"/>
                    <a:pt x="0" y="47"/>
                    <a:pt x="0" y="106"/>
                  </a:cubicBezTo>
                  <a:lnTo>
                    <a:pt x="0" y="212"/>
                  </a:lnTo>
                  <a:lnTo>
                    <a:pt x="2720" y="212"/>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0" name="Freeform 7">
              <a:extLst>
                <a:ext uri="{FF2B5EF4-FFF2-40B4-BE49-F238E27FC236}">
                  <a16:creationId xmlns:a16="http://schemas.microsoft.com/office/drawing/2014/main" id="{C6AB85BF-1E96-44B0-AC1F-6E4E9C530E3C}"/>
                </a:ext>
              </a:extLst>
            </p:cNvPr>
            <p:cNvSpPr>
              <a:spLocks/>
            </p:cNvSpPr>
            <p:nvPr/>
          </p:nvSpPr>
          <p:spPr bwMode="auto">
            <a:xfrm>
              <a:off x="3819" y="1211"/>
              <a:ext cx="1135" cy="81"/>
            </a:xfrm>
            <a:custGeom>
              <a:avLst/>
              <a:gdLst>
                <a:gd name="T0" fmla="*/ 2986 w 2986"/>
                <a:gd name="T1" fmla="*/ 214 h 214"/>
                <a:gd name="T2" fmla="*/ 2986 w 2986"/>
                <a:gd name="T3" fmla="*/ 214 h 214"/>
                <a:gd name="T4" fmla="*/ 2986 w 2986"/>
                <a:gd name="T5" fmla="*/ 107 h 214"/>
                <a:gd name="T6" fmla="*/ 2880 w 2986"/>
                <a:gd name="T7" fmla="*/ 0 h 214"/>
                <a:gd name="T8" fmla="*/ 106 w 2986"/>
                <a:gd name="T9" fmla="*/ 0 h 214"/>
                <a:gd name="T10" fmla="*/ 0 w 2986"/>
                <a:gd name="T11" fmla="*/ 107 h 214"/>
                <a:gd name="T12" fmla="*/ 0 w 2986"/>
                <a:gd name="T13" fmla="*/ 214 h 214"/>
                <a:gd name="T14" fmla="*/ 2986 w 2986"/>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6" h="214">
                  <a:moveTo>
                    <a:pt x="2986" y="214"/>
                  </a:moveTo>
                  <a:lnTo>
                    <a:pt x="2986" y="214"/>
                  </a:lnTo>
                  <a:lnTo>
                    <a:pt x="2986" y="107"/>
                  </a:lnTo>
                  <a:cubicBezTo>
                    <a:pt x="2986" y="48"/>
                    <a:pt x="2939" y="0"/>
                    <a:pt x="2880" y="0"/>
                  </a:cubicBezTo>
                  <a:lnTo>
                    <a:pt x="106" y="0"/>
                  </a:lnTo>
                  <a:cubicBezTo>
                    <a:pt x="48" y="0"/>
                    <a:pt x="0" y="48"/>
                    <a:pt x="0" y="107"/>
                  </a:cubicBezTo>
                  <a:lnTo>
                    <a:pt x="0" y="214"/>
                  </a:lnTo>
                  <a:lnTo>
                    <a:pt x="2986" y="214"/>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1" name="Freeform 8">
              <a:extLst>
                <a:ext uri="{FF2B5EF4-FFF2-40B4-BE49-F238E27FC236}">
                  <a16:creationId xmlns:a16="http://schemas.microsoft.com/office/drawing/2014/main" id="{9ACF92AE-18B4-4284-9B47-C00A3B103FA5}"/>
                </a:ext>
              </a:extLst>
            </p:cNvPr>
            <p:cNvSpPr>
              <a:spLocks/>
            </p:cNvSpPr>
            <p:nvPr/>
          </p:nvSpPr>
          <p:spPr bwMode="auto">
            <a:xfrm>
              <a:off x="3768" y="1353"/>
              <a:ext cx="1237" cy="81"/>
            </a:xfrm>
            <a:custGeom>
              <a:avLst/>
              <a:gdLst>
                <a:gd name="T0" fmla="*/ 3254 w 3254"/>
                <a:gd name="T1" fmla="*/ 213 h 213"/>
                <a:gd name="T2" fmla="*/ 3254 w 3254"/>
                <a:gd name="T3" fmla="*/ 213 h 213"/>
                <a:gd name="T4" fmla="*/ 3254 w 3254"/>
                <a:gd name="T5" fmla="*/ 106 h 213"/>
                <a:gd name="T6" fmla="*/ 3147 w 3254"/>
                <a:gd name="T7" fmla="*/ 0 h 213"/>
                <a:gd name="T8" fmla="*/ 107 w 3254"/>
                <a:gd name="T9" fmla="*/ 0 h 213"/>
                <a:gd name="T10" fmla="*/ 0 w 3254"/>
                <a:gd name="T11" fmla="*/ 106 h 213"/>
                <a:gd name="T12" fmla="*/ 0 w 3254"/>
                <a:gd name="T13" fmla="*/ 213 h 213"/>
                <a:gd name="T14" fmla="*/ 3254 w 3254"/>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54" h="213">
                  <a:moveTo>
                    <a:pt x="3254" y="213"/>
                  </a:moveTo>
                  <a:lnTo>
                    <a:pt x="3254" y="213"/>
                  </a:lnTo>
                  <a:lnTo>
                    <a:pt x="3254" y="106"/>
                  </a:lnTo>
                  <a:cubicBezTo>
                    <a:pt x="3254" y="48"/>
                    <a:pt x="3206" y="0"/>
                    <a:pt x="3147" y="0"/>
                  </a:cubicBezTo>
                  <a:lnTo>
                    <a:pt x="107" y="0"/>
                  </a:lnTo>
                  <a:cubicBezTo>
                    <a:pt x="48" y="0"/>
                    <a:pt x="0" y="48"/>
                    <a:pt x="0" y="106"/>
                  </a:cubicBezTo>
                  <a:lnTo>
                    <a:pt x="0" y="213"/>
                  </a:lnTo>
                  <a:lnTo>
                    <a:pt x="3254" y="213"/>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2" name="Freeform 9">
              <a:extLst>
                <a:ext uri="{FF2B5EF4-FFF2-40B4-BE49-F238E27FC236}">
                  <a16:creationId xmlns:a16="http://schemas.microsoft.com/office/drawing/2014/main" id="{E5ADD677-81EC-41CD-A032-92A04E7D34ED}"/>
                </a:ext>
              </a:extLst>
            </p:cNvPr>
            <p:cNvSpPr>
              <a:spLocks/>
            </p:cNvSpPr>
            <p:nvPr/>
          </p:nvSpPr>
          <p:spPr bwMode="auto">
            <a:xfrm>
              <a:off x="3738" y="1495"/>
              <a:ext cx="1297" cy="607"/>
            </a:xfrm>
            <a:custGeom>
              <a:avLst/>
              <a:gdLst>
                <a:gd name="T0" fmla="*/ 2825 w 3413"/>
                <a:gd name="T1" fmla="*/ 213 h 1600"/>
                <a:gd name="T2" fmla="*/ 2825 w 3413"/>
                <a:gd name="T3" fmla="*/ 213 h 1600"/>
                <a:gd name="T4" fmla="*/ 3199 w 3413"/>
                <a:gd name="T5" fmla="*/ 593 h 1600"/>
                <a:gd name="T6" fmla="*/ 3199 w 3413"/>
                <a:gd name="T7" fmla="*/ 1031 h 1600"/>
                <a:gd name="T8" fmla="*/ 3413 w 3413"/>
                <a:gd name="T9" fmla="*/ 1182 h 1600"/>
                <a:gd name="T10" fmla="*/ 3413 w 3413"/>
                <a:gd name="T11" fmla="*/ 107 h 1600"/>
                <a:gd name="T12" fmla="*/ 3306 w 3413"/>
                <a:gd name="T13" fmla="*/ 0 h 1600"/>
                <a:gd name="T14" fmla="*/ 106 w 3413"/>
                <a:gd name="T15" fmla="*/ 0 h 1600"/>
                <a:gd name="T16" fmla="*/ 0 w 3413"/>
                <a:gd name="T17" fmla="*/ 107 h 1600"/>
                <a:gd name="T18" fmla="*/ 0 w 3413"/>
                <a:gd name="T19" fmla="*/ 1493 h 1600"/>
                <a:gd name="T20" fmla="*/ 106 w 3413"/>
                <a:gd name="T21" fmla="*/ 1600 h 1600"/>
                <a:gd name="T22" fmla="*/ 1666 w 3413"/>
                <a:gd name="T23" fmla="*/ 1600 h 1600"/>
                <a:gd name="T24" fmla="*/ 1666 w 3413"/>
                <a:gd name="T25" fmla="*/ 1387 h 1600"/>
                <a:gd name="T26" fmla="*/ 588 w 3413"/>
                <a:gd name="T27" fmla="*/ 1387 h 1600"/>
                <a:gd name="T28" fmla="*/ 213 w 3413"/>
                <a:gd name="T29" fmla="*/ 1007 h 1600"/>
                <a:gd name="T30" fmla="*/ 213 w 3413"/>
                <a:gd name="T31" fmla="*/ 593 h 1600"/>
                <a:gd name="T32" fmla="*/ 588 w 3413"/>
                <a:gd name="T33" fmla="*/ 213 h 1600"/>
                <a:gd name="T34" fmla="*/ 2825 w 3413"/>
                <a:gd name="T35" fmla="*/ 213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3" h="1600">
                  <a:moveTo>
                    <a:pt x="2825" y="213"/>
                  </a:moveTo>
                  <a:lnTo>
                    <a:pt x="2825" y="213"/>
                  </a:lnTo>
                  <a:cubicBezTo>
                    <a:pt x="2856" y="408"/>
                    <a:pt x="3008" y="561"/>
                    <a:pt x="3199" y="593"/>
                  </a:cubicBezTo>
                  <a:lnTo>
                    <a:pt x="3199" y="1031"/>
                  </a:lnTo>
                  <a:cubicBezTo>
                    <a:pt x="3291" y="1067"/>
                    <a:pt x="3368" y="1116"/>
                    <a:pt x="3413" y="1182"/>
                  </a:cubicBezTo>
                  <a:lnTo>
                    <a:pt x="3413" y="107"/>
                  </a:lnTo>
                  <a:cubicBezTo>
                    <a:pt x="3413" y="48"/>
                    <a:pt x="3365" y="0"/>
                    <a:pt x="3306" y="0"/>
                  </a:cubicBezTo>
                  <a:lnTo>
                    <a:pt x="106" y="0"/>
                  </a:lnTo>
                  <a:cubicBezTo>
                    <a:pt x="47" y="0"/>
                    <a:pt x="0" y="48"/>
                    <a:pt x="0" y="107"/>
                  </a:cubicBezTo>
                  <a:lnTo>
                    <a:pt x="0" y="1493"/>
                  </a:lnTo>
                  <a:cubicBezTo>
                    <a:pt x="0" y="1552"/>
                    <a:pt x="47" y="1600"/>
                    <a:pt x="106" y="1600"/>
                  </a:cubicBezTo>
                  <a:lnTo>
                    <a:pt x="1666" y="1600"/>
                  </a:lnTo>
                  <a:lnTo>
                    <a:pt x="1666" y="1387"/>
                  </a:lnTo>
                  <a:lnTo>
                    <a:pt x="588" y="1387"/>
                  </a:lnTo>
                  <a:cubicBezTo>
                    <a:pt x="556" y="1193"/>
                    <a:pt x="405" y="1039"/>
                    <a:pt x="213" y="1007"/>
                  </a:cubicBezTo>
                  <a:lnTo>
                    <a:pt x="213" y="593"/>
                  </a:lnTo>
                  <a:cubicBezTo>
                    <a:pt x="405" y="561"/>
                    <a:pt x="556" y="408"/>
                    <a:pt x="588" y="213"/>
                  </a:cubicBezTo>
                  <a:lnTo>
                    <a:pt x="2825" y="213"/>
                  </a:lnTo>
                  <a:close/>
                </a:path>
              </a:pathLst>
            </a:custGeom>
            <a:solidFill>
              <a:srgbClr val="002060"/>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3" name="Freeform 10">
              <a:extLst>
                <a:ext uri="{FF2B5EF4-FFF2-40B4-BE49-F238E27FC236}">
                  <a16:creationId xmlns:a16="http://schemas.microsoft.com/office/drawing/2014/main" id="{4CCD25C0-5EEB-4060-855B-02F786B2003E}"/>
                </a:ext>
              </a:extLst>
            </p:cNvPr>
            <p:cNvSpPr>
              <a:spLocks/>
            </p:cNvSpPr>
            <p:nvPr/>
          </p:nvSpPr>
          <p:spPr bwMode="auto">
            <a:xfrm>
              <a:off x="3993" y="1728"/>
              <a:ext cx="139" cy="141"/>
            </a:xfrm>
            <a:custGeom>
              <a:avLst/>
              <a:gdLst>
                <a:gd name="T0" fmla="*/ 183 w 366"/>
                <a:gd name="T1" fmla="*/ 0 h 370"/>
                <a:gd name="T2" fmla="*/ 183 w 366"/>
                <a:gd name="T3" fmla="*/ 0 h 370"/>
                <a:gd name="T4" fmla="*/ 366 w 366"/>
                <a:gd name="T5" fmla="*/ 185 h 370"/>
                <a:gd name="T6" fmla="*/ 183 w 366"/>
                <a:gd name="T7" fmla="*/ 370 h 370"/>
                <a:gd name="T8" fmla="*/ 0 w 366"/>
                <a:gd name="T9" fmla="*/ 185 h 370"/>
                <a:gd name="T10" fmla="*/ 183 w 366"/>
                <a:gd name="T11" fmla="*/ 0 h 370"/>
              </a:gdLst>
              <a:ahLst/>
              <a:cxnLst>
                <a:cxn ang="0">
                  <a:pos x="T0" y="T1"/>
                </a:cxn>
                <a:cxn ang="0">
                  <a:pos x="T2" y="T3"/>
                </a:cxn>
                <a:cxn ang="0">
                  <a:pos x="T4" y="T5"/>
                </a:cxn>
                <a:cxn ang="0">
                  <a:pos x="T6" y="T7"/>
                </a:cxn>
                <a:cxn ang="0">
                  <a:pos x="T8" y="T9"/>
                </a:cxn>
                <a:cxn ang="0">
                  <a:pos x="T10" y="T11"/>
                </a:cxn>
              </a:cxnLst>
              <a:rect l="0" t="0" r="r" b="b"/>
              <a:pathLst>
                <a:path w="366" h="370">
                  <a:moveTo>
                    <a:pt x="183" y="0"/>
                  </a:moveTo>
                  <a:lnTo>
                    <a:pt x="183" y="0"/>
                  </a:lnTo>
                  <a:cubicBezTo>
                    <a:pt x="284" y="0"/>
                    <a:pt x="366" y="83"/>
                    <a:pt x="366" y="185"/>
                  </a:cubicBezTo>
                  <a:cubicBezTo>
                    <a:pt x="366" y="287"/>
                    <a:pt x="284" y="370"/>
                    <a:pt x="183" y="370"/>
                  </a:cubicBezTo>
                  <a:cubicBezTo>
                    <a:pt x="82" y="370"/>
                    <a:pt x="0" y="287"/>
                    <a:pt x="0" y="185"/>
                  </a:cubicBezTo>
                  <a:cubicBezTo>
                    <a:pt x="0" y="83"/>
                    <a:pt x="82" y="0"/>
                    <a:pt x="183" y="0"/>
                  </a:cubicBezTo>
                  <a:close/>
                </a:path>
              </a:pathLst>
            </a:custGeom>
            <a:solidFill>
              <a:srgbClr val="FFFFFF"/>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4" name="Freeform 11">
              <a:extLst>
                <a:ext uri="{FF2B5EF4-FFF2-40B4-BE49-F238E27FC236}">
                  <a16:creationId xmlns:a16="http://schemas.microsoft.com/office/drawing/2014/main" id="{6A3EC22A-1B96-48ED-9628-F9D45CF93B45}"/>
                </a:ext>
              </a:extLst>
            </p:cNvPr>
            <p:cNvSpPr>
              <a:spLocks/>
            </p:cNvSpPr>
            <p:nvPr/>
          </p:nvSpPr>
          <p:spPr bwMode="auto">
            <a:xfrm>
              <a:off x="4219" y="1621"/>
              <a:ext cx="335" cy="354"/>
            </a:xfrm>
            <a:custGeom>
              <a:avLst/>
              <a:gdLst>
                <a:gd name="T0" fmla="*/ 440 w 880"/>
                <a:gd name="T1" fmla="*/ 0 h 932"/>
                <a:gd name="T2" fmla="*/ 440 w 880"/>
                <a:gd name="T3" fmla="*/ 0 h 932"/>
                <a:gd name="T4" fmla="*/ 0 w 880"/>
                <a:gd name="T5" fmla="*/ 467 h 932"/>
                <a:gd name="T6" fmla="*/ 406 w 880"/>
                <a:gd name="T7" fmla="*/ 932 h 932"/>
                <a:gd name="T8" fmla="*/ 848 w 880"/>
                <a:gd name="T9" fmla="*/ 642 h 932"/>
                <a:gd name="T10" fmla="*/ 880 w 880"/>
                <a:gd name="T11" fmla="*/ 467 h 932"/>
                <a:gd name="T12" fmla="*/ 440 w 880"/>
                <a:gd name="T13" fmla="*/ 0 h 932"/>
              </a:gdLst>
              <a:ahLst/>
              <a:cxnLst>
                <a:cxn ang="0">
                  <a:pos x="T0" y="T1"/>
                </a:cxn>
                <a:cxn ang="0">
                  <a:pos x="T2" y="T3"/>
                </a:cxn>
                <a:cxn ang="0">
                  <a:pos x="T4" y="T5"/>
                </a:cxn>
                <a:cxn ang="0">
                  <a:pos x="T6" y="T7"/>
                </a:cxn>
                <a:cxn ang="0">
                  <a:pos x="T8" y="T9"/>
                </a:cxn>
                <a:cxn ang="0">
                  <a:pos x="T10" y="T11"/>
                </a:cxn>
                <a:cxn ang="0">
                  <a:pos x="T12" y="T13"/>
                </a:cxn>
              </a:cxnLst>
              <a:rect l="0" t="0" r="r" b="b"/>
              <a:pathLst>
                <a:path w="880" h="932">
                  <a:moveTo>
                    <a:pt x="440" y="0"/>
                  </a:moveTo>
                  <a:lnTo>
                    <a:pt x="440" y="0"/>
                  </a:lnTo>
                  <a:cubicBezTo>
                    <a:pt x="197" y="0"/>
                    <a:pt x="0" y="209"/>
                    <a:pt x="0" y="467"/>
                  </a:cubicBezTo>
                  <a:cubicBezTo>
                    <a:pt x="0" y="713"/>
                    <a:pt x="179" y="914"/>
                    <a:pt x="406" y="932"/>
                  </a:cubicBezTo>
                  <a:cubicBezTo>
                    <a:pt x="441" y="770"/>
                    <a:pt x="640" y="685"/>
                    <a:pt x="848" y="642"/>
                  </a:cubicBezTo>
                  <a:cubicBezTo>
                    <a:pt x="869" y="588"/>
                    <a:pt x="880" y="529"/>
                    <a:pt x="880" y="467"/>
                  </a:cubicBezTo>
                  <a:cubicBezTo>
                    <a:pt x="880" y="209"/>
                    <a:pt x="683" y="0"/>
                    <a:pt x="440" y="0"/>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5" name="Freeform 12">
              <a:extLst>
                <a:ext uri="{FF2B5EF4-FFF2-40B4-BE49-F238E27FC236}">
                  <a16:creationId xmlns:a16="http://schemas.microsoft.com/office/drawing/2014/main" id="{6116DEC4-48EC-4353-A155-6F9BAC111EED}"/>
                </a:ext>
              </a:extLst>
            </p:cNvPr>
            <p:cNvSpPr>
              <a:spLocks/>
            </p:cNvSpPr>
            <p:nvPr/>
          </p:nvSpPr>
          <p:spPr bwMode="auto">
            <a:xfrm>
              <a:off x="4432" y="1909"/>
              <a:ext cx="603" cy="457"/>
            </a:xfrm>
            <a:custGeom>
              <a:avLst/>
              <a:gdLst>
                <a:gd name="T0" fmla="*/ 118 w 1587"/>
                <a:gd name="T1" fmla="*/ 975 h 1202"/>
                <a:gd name="T2" fmla="*/ 118 w 1587"/>
                <a:gd name="T3" fmla="*/ 975 h 1202"/>
                <a:gd name="T4" fmla="*/ 118 w 1587"/>
                <a:gd name="T5" fmla="*/ 975 h 1202"/>
                <a:gd name="T6" fmla="*/ 853 w 1587"/>
                <a:gd name="T7" fmla="*/ 1202 h 1202"/>
                <a:gd name="T8" fmla="*/ 1587 w 1587"/>
                <a:gd name="T9" fmla="*/ 975 h 1202"/>
                <a:gd name="T10" fmla="*/ 1587 w 1587"/>
                <a:gd name="T11" fmla="*/ 713 h 1202"/>
                <a:gd name="T12" fmla="*/ 1420 w 1587"/>
                <a:gd name="T13" fmla="*/ 569 h 1202"/>
                <a:gd name="T14" fmla="*/ 1468 w 1587"/>
                <a:gd name="T15" fmla="*/ 488 h 1202"/>
                <a:gd name="T16" fmla="*/ 1468 w 1587"/>
                <a:gd name="T17" fmla="*/ 226 h 1202"/>
                <a:gd name="T18" fmla="*/ 734 w 1587"/>
                <a:gd name="T19" fmla="*/ 0 h 1202"/>
                <a:gd name="T20" fmla="*/ 0 w 1587"/>
                <a:gd name="T21" fmla="*/ 226 h 1202"/>
                <a:gd name="T22" fmla="*/ 0 w 1587"/>
                <a:gd name="T23" fmla="*/ 488 h 1202"/>
                <a:gd name="T24" fmla="*/ 167 w 1587"/>
                <a:gd name="T25" fmla="*/ 632 h 1202"/>
                <a:gd name="T26" fmla="*/ 118 w 1587"/>
                <a:gd name="T27" fmla="*/ 713 h 1202"/>
                <a:gd name="T28" fmla="*/ 118 w 1587"/>
                <a:gd name="T29" fmla="*/ 97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1202">
                  <a:moveTo>
                    <a:pt x="118" y="975"/>
                  </a:moveTo>
                  <a:lnTo>
                    <a:pt x="118" y="975"/>
                  </a:lnTo>
                  <a:lnTo>
                    <a:pt x="118" y="975"/>
                  </a:lnTo>
                  <a:cubicBezTo>
                    <a:pt x="118" y="1100"/>
                    <a:pt x="447" y="1202"/>
                    <a:pt x="853" y="1202"/>
                  </a:cubicBezTo>
                  <a:cubicBezTo>
                    <a:pt x="1258" y="1202"/>
                    <a:pt x="1587" y="1100"/>
                    <a:pt x="1587" y="975"/>
                  </a:cubicBezTo>
                  <a:lnTo>
                    <a:pt x="1587" y="713"/>
                  </a:lnTo>
                  <a:cubicBezTo>
                    <a:pt x="1587" y="658"/>
                    <a:pt x="1524" y="608"/>
                    <a:pt x="1420" y="569"/>
                  </a:cubicBezTo>
                  <a:cubicBezTo>
                    <a:pt x="1451" y="544"/>
                    <a:pt x="1468" y="517"/>
                    <a:pt x="1468" y="488"/>
                  </a:cubicBezTo>
                  <a:lnTo>
                    <a:pt x="1468" y="226"/>
                  </a:lnTo>
                  <a:cubicBezTo>
                    <a:pt x="1468" y="101"/>
                    <a:pt x="1140" y="0"/>
                    <a:pt x="734" y="0"/>
                  </a:cubicBezTo>
                  <a:cubicBezTo>
                    <a:pt x="329" y="0"/>
                    <a:pt x="0" y="101"/>
                    <a:pt x="0" y="226"/>
                  </a:cubicBezTo>
                  <a:lnTo>
                    <a:pt x="0" y="488"/>
                  </a:lnTo>
                  <a:cubicBezTo>
                    <a:pt x="0" y="543"/>
                    <a:pt x="63" y="593"/>
                    <a:pt x="167" y="632"/>
                  </a:cubicBezTo>
                  <a:cubicBezTo>
                    <a:pt x="136" y="657"/>
                    <a:pt x="118" y="685"/>
                    <a:pt x="118" y="713"/>
                  </a:cubicBezTo>
                  <a:lnTo>
                    <a:pt x="118" y="975"/>
                  </a:lnTo>
                  <a:close/>
                </a:path>
              </a:pathLst>
            </a:custGeom>
            <a:solidFill>
              <a:srgbClr val="00B0F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6" name="Freeform 13">
              <a:extLst>
                <a:ext uri="{FF2B5EF4-FFF2-40B4-BE49-F238E27FC236}">
                  <a16:creationId xmlns:a16="http://schemas.microsoft.com/office/drawing/2014/main" id="{99B9F479-258E-4DE8-A993-1065DC5485F1}"/>
                </a:ext>
              </a:extLst>
            </p:cNvPr>
            <p:cNvSpPr>
              <a:spLocks/>
            </p:cNvSpPr>
            <p:nvPr/>
          </p:nvSpPr>
          <p:spPr bwMode="auto">
            <a:xfrm>
              <a:off x="4566" y="2161"/>
              <a:ext cx="380" cy="45"/>
            </a:xfrm>
            <a:custGeom>
              <a:avLst/>
              <a:gdLst>
                <a:gd name="T0" fmla="*/ 36 w 1002"/>
                <a:gd name="T1" fmla="*/ 24 h 116"/>
                <a:gd name="T2" fmla="*/ 36 w 1002"/>
                <a:gd name="T3" fmla="*/ 24 h 116"/>
                <a:gd name="T4" fmla="*/ 382 w 1002"/>
                <a:gd name="T5" fmla="*/ 51 h 116"/>
                <a:gd name="T6" fmla="*/ 844 w 1002"/>
                <a:gd name="T7" fmla="*/ 0 h 116"/>
                <a:gd name="T8" fmla="*/ 1002 w 1002"/>
                <a:gd name="T9" fmla="*/ 49 h 116"/>
                <a:gd name="T10" fmla="*/ 501 w 1002"/>
                <a:gd name="T11" fmla="*/ 116 h 116"/>
                <a:gd name="T12" fmla="*/ 0 w 1002"/>
                <a:gd name="T13" fmla="*/ 49 h 116"/>
                <a:gd name="T14" fmla="*/ 36 w 1002"/>
                <a:gd name="T15" fmla="*/ 24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2" h="116">
                  <a:moveTo>
                    <a:pt x="36" y="24"/>
                  </a:moveTo>
                  <a:lnTo>
                    <a:pt x="36" y="24"/>
                  </a:lnTo>
                  <a:cubicBezTo>
                    <a:pt x="139" y="41"/>
                    <a:pt x="257" y="51"/>
                    <a:pt x="382" y="51"/>
                  </a:cubicBezTo>
                  <a:cubicBezTo>
                    <a:pt x="557" y="51"/>
                    <a:pt x="718" y="32"/>
                    <a:pt x="844" y="0"/>
                  </a:cubicBezTo>
                  <a:cubicBezTo>
                    <a:pt x="941" y="13"/>
                    <a:pt x="1002" y="30"/>
                    <a:pt x="1002" y="49"/>
                  </a:cubicBezTo>
                  <a:cubicBezTo>
                    <a:pt x="1002" y="86"/>
                    <a:pt x="777" y="116"/>
                    <a:pt x="501" y="116"/>
                  </a:cubicBezTo>
                  <a:cubicBezTo>
                    <a:pt x="224" y="116"/>
                    <a:pt x="0" y="86"/>
                    <a:pt x="0" y="49"/>
                  </a:cubicBezTo>
                  <a:cubicBezTo>
                    <a:pt x="0" y="40"/>
                    <a:pt x="13" y="32"/>
                    <a:pt x="36" y="24"/>
                  </a:cubicBezTo>
                  <a:close/>
                </a:path>
              </a:pathLst>
            </a:custGeom>
            <a:solidFill>
              <a:srgbClr val="FFFFFF"/>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7" name="Freeform 14">
              <a:extLst>
                <a:ext uri="{FF2B5EF4-FFF2-40B4-BE49-F238E27FC236}">
                  <a16:creationId xmlns:a16="http://schemas.microsoft.com/office/drawing/2014/main" id="{DE24B4C9-5454-40EF-8558-E5EB83632486}"/>
                </a:ext>
              </a:extLst>
            </p:cNvPr>
            <p:cNvSpPr>
              <a:spLocks/>
            </p:cNvSpPr>
            <p:nvPr/>
          </p:nvSpPr>
          <p:spPr bwMode="auto">
            <a:xfrm>
              <a:off x="4520" y="1970"/>
              <a:ext cx="381" cy="51"/>
            </a:xfrm>
            <a:custGeom>
              <a:avLst/>
              <a:gdLst>
                <a:gd name="T0" fmla="*/ 501 w 1002"/>
                <a:gd name="T1" fmla="*/ 0 h 133"/>
                <a:gd name="T2" fmla="*/ 501 w 1002"/>
                <a:gd name="T3" fmla="*/ 0 h 133"/>
                <a:gd name="T4" fmla="*/ 0 w 1002"/>
                <a:gd name="T5" fmla="*/ 66 h 133"/>
                <a:gd name="T6" fmla="*/ 501 w 1002"/>
                <a:gd name="T7" fmla="*/ 133 h 133"/>
                <a:gd name="T8" fmla="*/ 1002 w 1002"/>
                <a:gd name="T9" fmla="*/ 66 h 133"/>
                <a:gd name="T10" fmla="*/ 501 w 1002"/>
                <a:gd name="T11" fmla="*/ 0 h 133"/>
              </a:gdLst>
              <a:ahLst/>
              <a:cxnLst>
                <a:cxn ang="0">
                  <a:pos x="T0" y="T1"/>
                </a:cxn>
                <a:cxn ang="0">
                  <a:pos x="T2" y="T3"/>
                </a:cxn>
                <a:cxn ang="0">
                  <a:pos x="T4" y="T5"/>
                </a:cxn>
                <a:cxn ang="0">
                  <a:pos x="T6" y="T7"/>
                </a:cxn>
                <a:cxn ang="0">
                  <a:pos x="T8" y="T9"/>
                </a:cxn>
                <a:cxn ang="0">
                  <a:pos x="T10" y="T11"/>
                </a:cxn>
              </a:cxnLst>
              <a:rect l="0" t="0" r="r" b="b"/>
              <a:pathLst>
                <a:path w="1002" h="133">
                  <a:moveTo>
                    <a:pt x="501" y="0"/>
                  </a:moveTo>
                  <a:lnTo>
                    <a:pt x="501" y="0"/>
                  </a:lnTo>
                  <a:cubicBezTo>
                    <a:pt x="224" y="0"/>
                    <a:pt x="0" y="30"/>
                    <a:pt x="0" y="66"/>
                  </a:cubicBezTo>
                  <a:cubicBezTo>
                    <a:pt x="0" y="103"/>
                    <a:pt x="224" y="133"/>
                    <a:pt x="501" y="133"/>
                  </a:cubicBezTo>
                  <a:cubicBezTo>
                    <a:pt x="778" y="133"/>
                    <a:pt x="1002" y="103"/>
                    <a:pt x="1002" y="66"/>
                  </a:cubicBezTo>
                  <a:cubicBezTo>
                    <a:pt x="1002" y="30"/>
                    <a:pt x="778" y="0"/>
                    <a:pt x="501" y="0"/>
                  </a:cubicBezTo>
                  <a:close/>
                </a:path>
              </a:pathLst>
            </a:custGeom>
            <a:solidFill>
              <a:srgbClr val="FFFFFF"/>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spTree>
    <p:extLst>
      <p:ext uri="{BB962C8B-B14F-4D97-AF65-F5344CB8AC3E}">
        <p14:creationId xmlns:p14="http://schemas.microsoft.com/office/powerpoint/2010/main" val="232496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4177"/>
            <a:ext cx="606553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Salary: basic</a:t>
            </a:r>
            <a:endParaRPr sz="4791" dirty="0">
              <a:latin typeface="+mn-lt"/>
              <a:cs typeface="Arial"/>
            </a:endParaRPr>
          </a:p>
        </p:txBody>
      </p:sp>
      <p:graphicFrame>
        <p:nvGraphicFramePr>
          <p:cNvPr id="4" name="Table 4">
            <a:extLst>
              <a:ext uri="{FF2B5EF4-FFF2-40B4-BE49-F238E27FC236}">
                <a16:creationId xmlns:a16="http://schemas.microsoft.com/office/drawing/2014/main" id="{BCA7CF12-D5A2-43FE-B328-700F81CC51C1}"/>
              </a:ext>
            </a:extLst>
          </p:cNvPr>
          <p:cNvGraphicFramePr>
            <a:graphicFrameLocks noGrp="1"/>
          </p:cNvGraphicFramePr>
          <p:nvPr/>
        </p:nvGraphicFramePr>
        <p:xfrm>
          <a:off x="874643" y="2828299"/>
          <a:ext cx="7115874" cy="3408389"/>
        </p:xfrm>
        <a:graphic>
          <a:graphicData uri="http://schemas.openxmlformats.org/drawingml/2006/table">
            <a:tbl>
              <a:tblPr firstRow="1" bandRow="1">
                <a:tableStyleId>{5C22544A-7EE6-4342-B048-85BDC9FD1C3A}</a:tableStyleId>
              </a:tblPr>
              <a:tblGrid>
                <a:gridCol w="2804585">
                  <a:extLst>
                    <a:ext uri="{9D8B030D-6E8A-4147-A177-3AD203B41FA5}">
                      <a16:colId xmlns:a16="http://schemas.microsoft.com/office/drawing/2014/main" val="238922189"/>
                    </a:ext>
                  </a:extLst>
                </a:gridCol>
                <a:gridCol w="4311289">
                  <a:extLst>
                    <a:ext uri="{9D8B030D-6E8A-4147-A177-3AD203B41FA5}">
                      <a16:colId xmlns:a16="http://schemas.microsoft.com/office/drawing/2014/main" val="4005711737"/>
                    </a:ext>
                  </a:extLst>
                </a:gridCol>
              </a:tblGrid>
              <a:tr h="329467">
                <a:tc>
                  <a:txBody>
                    <a:bodyPr/>
                    <a:lstStyle/>
                    <a:p>
                      <a:pPr algn="ctr"/>
                      <a:r>
                        <a:rPr lang="en-GB" sz="1900" dirty="0">
                          <a:latin typeface="Arial" panose="020B0604020202020204" pitchFamily="34" charset="0"/>
                          <a:cs typeface="Arial" panose="020B0604020202020204" pitchFamily="34" charset="0"/>
                        </a:rPr>
                        <a:t>Stage of training</a:t>
                      </a:r>
                    </a:p>
                  </a:txBody>
                  <a:tcPr marL="55449" marR="55449" marT="27725" marB="27725" anchor="ctr"/>
                </a:tc>
                <a:tc>
                  <a:txBody>
                    <a:bodyPr/>
                    <a:lstStyle/>
                    <a:p>
                      <a:pPr algn="ctr"/>
                      <a:r>
                        <a:rPr lang="en-GB" sz="1900" dirty="0">
                          <a:latin typeface="Arial" panose="020B0604020202020204" pitchFamily="34" charset="0"/>
                          <a:cs typeface="Arial" panose="020B0604020202020204" pitchFamily="34" charset="0"/>
                        </a:rPr>
                        <a:t>Annual salary value</a:t>
                      </a:r>
                    </a:p>
                  </a:txBody>
                  <a:tcPr marL="55449" marR="55449" marT="27725" marB="27725" anchor="ctr"/>
                </a:tc>
                <a:extLst>
                  <a:ext uri="{0D108BD9-81ED-4DB2-BD59-A6C34878D82A}">
                    <a16:rowId xmlns:a16="http://schemas.microsoft.com/office/drawing/2014/main" val="83503863"/>
                  </a:ext>
                </a:extLst>
              </a:tr>
              <a:tr h="485787">
                <a:tc>
                  <a:txBody>
                    <a:bodyPr/>
                    <a:lstStyle/>
                    <a:p>
                      <a:pPr algn="ctr"/>
                      <a:r>
                        <a:rPr lang="en-GB" sz="1900" dirty="0">
                          <a:latin typeface="+mn-lt"/>
                          <a:cs typeface="Arial" panose="020B0604020202020204" pitchFamily="34" charset="0"/>
                        </a:rPr>
                        <a:t>FY1</a:t>
                      </a:r>
                    </a:p>
                  </a:txBody>
                  <a:tcPr marL="55449" marR="55449" marT="27725" marB="27725" anchor="ctr"/>
                </a:tc>
                <a:tc>
                  <a:txBody>
                    <a:bodyPr/>
                    <a:lstStyle/>
                    <a:p>
                      <a:pPr algn="ctr"/>
                      <a:r>
                        <a:rPr lang="en-GB" sz="1900" dirty="0">
                          <a:latin typeface="+mn-lt"/>
                          <a:cs typeface="Arial" panose="020B0604020202020204" pitchFamily="34" charset="0"/>
                        </a:rPr>
                        <a:t>£36,616</a:t>
                      </a:r>
                    </a:p>
                  </a:txBody>
                  <a:tcPr marL="55449" marR="55449" marT="27725" marB="27725" anchor="ctr"/>
                </a:tc>
                <a:extLst>
                  <a:ext uri="{0D108BD9-81ED-4DB2-BD59-A6C34878D82A}">
                    <a16:rowId xmlns:a16="http://schemas.microsoft.com/office/drawing/2014/main" val="2355679553"/>
                  </a:ext>
                </a:extLst>
              </a:tr>
              <a:tr h="532662">
                <a:tc>
                  <a:txBody>
                    <a:bodyPr/>
                    <a:lstStyle/>
                    <a:p>
                      <a:pPr algn="ctr"/>
                      <a:r>
                        <a:rPr lang="en-GB" sz="1900" dirty="0">
                          <a:latin typeface="+mn-lt"/>
                          <a:cs typeface="Arial" panose="020B0604020202020204" pitchFamily="34" charset="0"/>
                        </a:rPr>
                        <a:t>FY2</a:t>
                      </a:r>
                    </a:p>
                  </a:txBody>
                  <a:tcPr marL="55449" marR="55449" marT="27725" marB="27725" anchor="ctr"/>
                </a:tc>
                <a:tc>
                  <a:txBody>
                    <a:bodyPr/>
                    <a:lstStyle/>
                    <a:p>
                      <a:pPr algn="ctr"/>
                      <a:r>
                        <a:rPr lang="en-GB" sz="1900" dirty="0">
                          <a:latin typeface="+mn-lt"/>
                          <a:cs typeface="Arial" panose="020B0604020202020204" pitchFamily="34" charset="0"/>
                        </a:rPr>
                        <a:t>£42,008</a:t>
                      </a:r>
                    </a:p>
                  </a:txBody>
                  <a:tcPr marL="55449" marR="55449" marT="27725" marB="27725" anchor="ctr"/>
                </a:tc>
                <a:extLst>
                  <a:ext uri="{0D108BD9-81ED-4DB2-BD59-A6C34878D82A}">
                    <a16:rowId xmlns:a16="http://schemas.microsoft.com/office/drawing/2014/main" val="2474568638"/>
                  </a:ext>
                </a:extLst>
              </a:tr>
              <a:tr h="605982">
                <a:tc>
                  <a:txBody>
                    <a:bodyPr/>
                    <a:lstStyle/>
                    <a:p>
                      <a:pPr algn="ctr"/>
                      <a:r>
                        <a:rPr lang="en-GB" sz="1900" dirty="0">
                          <a:latin typeface="+mn-lt"/>
                          <a:cs typeface="Arial" panose="020B0604020202020204" pitchFamily="34" charset="0"/>
                        </a:rPr>
                        <a:t>CT1-2</a:t>
                      </a:r>
                    </a:p>
                    <a:p>
                      <a:pPr algn="ctr"/>
                      <a:r>
                        <a:rPr lang="en-GB" sz="1900" dirty="0">
                          <a:latin typeface="+mn-lt"/>
                          <a:cs typeface="Arial" panose="020B0604020202020204" pitchFamily="34" charset="0"/>
                        </a:rPr>
                        <a:t>ST1-2</a:t>
                      </a:r>
                    </a:p>
                  </a:txBody>
                  <a:tcPr marL="55449" marR="55449" marT="27725" marB="27725" anchor="ctr"/>
                </a:tc>
                <a:tc>
                  <a:txBody>
                    <a:bodyPr/>
                    <a:lstStyle/>
                    <a:p>
                      <a:pPr algn="ctr"/>
                      <a:r>
                        <a:rPr lang="en-GB" sz="1900" dirty="0">
                          <a:latin typeface="+mn-lt"/>
                          <a:cs typeface="Arial" panose="020B0604020202020204" pitchFamily="34" charset="0"/>
                        </a:rPr>
                        <a:t>£49,909</a:t>
                      </a:r>
                    </a:p>
                  </a:txBody>
                  <a:tcPr marL="55449" marR="55449" marT="27725" marB="27725" anchor="ctr"/>
                </a:tc>
                <a:extLst>
                  <a:ext uri="{0D108BD9-81ED-4DB2-BD59-A6C34878D82A}">
                    <a16:rowId xmlns:a16="http://schemas.microsoft.com/office/drawing/2014/main" val="1808935558"/>
                  </a:ext>
                </a:extLst>
              </a:tr>
              <a:tr h="605982">
                <a:tc>
                  <a:txBody>
                    <a:bodyPr/>
                    <a:lstStyle/>
                    <a:p>
                      <a:pPr algn="ctr"/>
                      <a:r>
                        <a:rPr lang="en-GB" sz="1900" dirty="0">
                          <a:latin typeface="+mn-lt"/>
                          <a:cs typeface="Arial" panose="020B0604020202020204" pitchFamily="34" charset="0"/>
                        </a:rPr>
                        <a:t>CT3</a:t>
                      </a:r>
                    </a:p>
                    <a:p>
                      <a:pPr algn="ctr"/>
                      <a:r>
                        <a:rPr lang="en-GB" sz="1900" dirty="0">
                          <a:latin typeface="+mn-lt"/>
                          <a:cs typeface="Arial" panose="020B0604020202020204" pitchFamily="34" charset="0"/>
                        </a:rPr>
                        <a:t>ST3-5</a:t>
                      </a:r>
                    </a:p>
                  </a:txBody>
                  <a:tcPr marL="55449" marR="55449" marT="27725" marB="27725" anchor="ctr"/>
                </a:tc>
                <a:tc>
                  <a:txBody>
                    <a:bodyPr/>
                    <a:lstStyle/>
                    <a:p>
                      <a:pPr algn="ctr"/>
                      <a:r>
                        <a:rPr lang="en-GB" sz="1900" dirty="0">
                          <a:latin typeface="+mn-lt"/>
                          <a:cs typeface="Arial" panose="020B0604020202020204" pitchFamily="34" charset="0"/>
                        </a:rPr>
                        <a:t>£61,825</a:t>
                      </a:r>
                    </a:p>
                  </a:txBody>
                  <a:tcPr marL="55449" marR="55449" marT="27725" marB="27725" anchor="ctr"/>
                </a:tc>
                <a:extLst>
                  <a:ext uri="{0D108BD9-81ED-4DB2-BD59-A6C34878D82A}">
                    <a16:rowId xmlns:a16="http://schemas.microsoft.com/office/drawing/2014/main" val="2589930739"/>
                  </a:ext>
                </a:extLst>
              </a:tr>
              <a:tr h="775790">
                <a:tc>
                  <a:txBody>
                    <a:bodyPr/>
                    <a:lstStyle/>
                    <a:p>
                      <a:pPr algn="ctr"/>
                      <a:r>
                        <a:rPr lang="en-GB" sz="1900" dirty="0">
                          <a:latin typeface="+mn-lt"/>
                          <a:cs typeface="Arial" panose="020B0604020202020204" pitchFamily="34" charset="0"/>
                        </a:rPr>
                        <a:t>ST6-8</a:t>
                      </a:r>
                    </a:p>
                  </a:txBody>
                  <a:tcPr marL="55449" marR="55449" marT="27725" marB="27725" anchor="ctr"/>
                </a:tc>
                <a:tc>
                  <a:txBody>
                    <a:bodyPr/>
                    <a:lstStyle/>
                    <a:p>
                      <a:pPr algn="ctr"/>
                      <a:r>
                        <a:rPr lang="en-GB" sz="1900" dirty="0">
                          <a:latin typeface="+mn-lt"/>
                          <a:cs typeface="Arial" panose="020B0604020202020204" pitchFamily="34" charset="0"/>
                        </a:rPr>
                        <a:t>£70,425</a:t>
                      </a:r>
                    </a:p>
                    <a:p>
                      <a:pPr algn="ctr"/>
                      <a:endParaRPr lang="en-GB" sz="300" dirty="0">
                        <a:latin typeface="+mn-lt"/>
                        <a:cs typeface="Arial" panose="020B0604020202020204" pitchFamily="34" charset="0"/>
                      </a:endParaRPr>
                    </a:p>
                  </a:txBody>
                  <a:tcPr marL="55449" marR="55449" marT="27725" marB="27725" anchor="ctr"/>
                </a:tc>
                <a:extLst>
                  <a:ext uri="{0D108BD9-81ED-4DB2-BD59-A6C34878D82A}">
                    <a16:rowId xmlns:a16="http://schemas.microsoft.com/office/drawing/2014/main" val="612127995"/>
                  </a:ext>
                </a:extLst>
              </a:tr>
            </a:tbl>
          </a:graphicData>
        </a:graphic>
      </p:graphicFrame>
      <p:grpSp>
        <p:nvGrpSpPr>
          <p:cNvPr id="10" name="Group 4">
            <a:extLst>
              <a:ext uri="{FF2B5EF4-FFF2-40B4-BE49-F238E27FC236}">
                <a16:creationId xmlns:a16="http://schemas.microsoft.com/office/drawing/2014/main" id="{2433CC32-8E13-4664-9BBB-600632A8338A}"/>
              </a:ext>
            </a:extLst>
          </p:cNvPr>
          <p:cNvGrpSpPr>
            <a:grpSpLocks noChangeAspect="1"/>
          </p:cNvGrpSpPr>
          <p:nvPr/>
        </p:nvGrpSpPr>
        <p:grpSpPr bwMode="auto">
          <a:xfrm>
            <a:off x="8960880" y="3013130"/>
            <a:ext cx="2063291" cy="1333730"/>
            <a:chOff x="4280" y="1880"/>
            <a:chExt cx="905" cy="585"/>
          </a:xfrm>
        </p:grpSpPr>
        <p:sp>
          <p:nvSpPr>
            <p:cNvPr id="11" name="AutoShape 3">
              <a:extLst>
                <a:ext uri="{FF2B5EF4-FFF2-40B4-BE49-F238E27FC236}">
                  <a16:creationId xmlns:a16="http://schemas.microsoft.com/office/drawing/2014/main" id="{9FAD10D5-7FC9-48F6-97B0-CF9EF02C93DA}"/>
                </a:ext>
              </a:extLst>
            </p:cNvPr>
            <p:cNvSpPr>
              <a:spLocks noChangeAspect="1" noChangeArrowheads="1" noTextEdit="1"/>
            </p:cNvSpPr>
            <p:nvPr/>
          </p:nvSpPr>
          <p:spPr bwMode="auto">
            <a:xfrm>
              <a:off x="4280" y="1880"/>
              <a:ext cx="905"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12" name="Freeform 5">
              <a:extLst>
                <a:ext uri="{FF2B5EF4-FFF2-40B4-BE49-F238E27FC236}">
                  <a16:creationId xmlns:a16="http://schemas.microsoft.com/office/drawing/2014/main" id="{A122867E-1FF1-4082-9D55-BCDBDFEFC6FA}"/>
                </a:ext>
              </a:extLst>
            </p:cNvPr>
            <p:cNvSpPr>
              <a:spLocks noEditPoints="1"/>
            </p:cNvSpPr>
            <p:nvPr/>
          </p:nvSpPr>
          <p:spPr bwMode="auto">
            <a:xfrm>
              <a:off x="4280" y="1880"/>
              <a:ext cx="915" cy="591"/>
            </a:xfrm>
            <a:custGeom>
              <a:avLst/>
              <a:gdLst>
                <a:gd name="T0" fmla="*/ 1479 w 1543"/>
                <a:gd name="T1" fmla="*/ 599 h 998"/>
                <a:gd name="T2" fmla="*/ 1356 w 1543"/>
                <a:gd name="T3" fmla="*/ 663 h 998"/>
                <a:gd name="T4" fmla="*/ 1268 w 1543"/>
                <a:gd name="T5" fmla="*/ 810 h 998"/>
                <a:gd name="T6" fmla="*/ 187 w 1543"/>
                <a:gd name="T7" fmla="*/ 599 h 998"/>
                <a:gd name="T8" fmla="*/ 251 w 1543"/>
                <a:gd name="T9" fmla="*/ 250 h 998"/>
                <a:gd name="T10" fmla="*/ 376 w 1543"/>
                <a:gd name="T11" fmla="*/ 122 h 998"/>
                <a:gd name="T12" fmla="*/ 1268 w 1543"/>
                <a:gd name="T13" fmla="*/ 63 h 998"/>
                <a:gd name="T14" fmla="*/ 1420 w 1543"/>
                <a:gd name="T15" fmla="*/ 253 h 998"/>
                <a:gd name="T16" fmla="*/ 1479 w 1543"/>
                <a:gd name="T17" fmla="*/ 599 h 998"/>
                <a:gd name="T18" fmla="*/ 1466 w 1543"/>
                <a:gd name="T19" fmla="*/ 0 h 998"/>
                <a:gd name="T20" fmla="*/ 123 w 1543"/>
                <a:gd name="T21" fmla="*/ 76 h 998"/>
                <a:gd name="T22" fmla="*/ 199 w 1543"/>
                <a:gd name="T23" fmla="*/ 874 h 998"/>
                <a:gd name="T24" fmla="*/ 1543 w 1543"/>
                <a:gd name="T25" fmla="*/ 798 h 998"/>
                <a:gd name="T26" fmla="*/ 1466 w 1543"/>
                <a:gd name="T27" fmla="*/ 0 h 998"/>
                <a:gd name="T28" fmla="*/ 61 w 1543"/>
                <a:gd name="T29" fmla="*/ 798 h 998"/>
                <a:gd name="T30" fmla="*/ 0 w 1543"/>
                <a:gd name="T31" fmla="*/ 199 h 998"/>
                <a:gd name="T32" fmla="*/ 169 w 1543"/>
                <a:gd name="T33" fmla="*/ 998 h 998"/>
                <a:gd name="T34" fmla="*/ 1418 w 1543"/>
                <a:gd name="T35" fmla="*/ 936 h 998"/>
                <a:gd name="T36" fmla="*/ 61 w 1543"/>
                <a:gd name="T37" fmla="*/ 798 h 998"/>
                <a:gd name="T38" fmla="*/ 958 w 1543"/>
                <a:gd name="T39" fmla="*/ 575 h 998"/>
                <a:gd name="T40" fmla="*/ 747 w 1543"/>
                <a:gd name="T41" fmla="*/ 592 h 998"/>
                <a:gd name="T42" fmla="*/ 730 w 1543"/>
                <a:gd name="T43" fmla="*/ 542 h 998"/>
                <a:gd name="T44" fmla="*/ 754 w 1543"/>
                <a:gd name="T45" fmla="*/ 509 h 998"/>
                <a:gd name="T46" fmla="*/ 765 w 1543"/>
                <a:gd name="T47" fmla="*/ 474 h 998"/>
                <a:gd name="T48" fmla="*/ 747 w 1543"/>
                <a:gd name="T49" fmla="*/ 453 h 998"/>
                <a:gd name="T50" fmla="*/ 730 w 1543"/>
                <a:gd name="T51" fmla="*/ 411 h 998"/>
                <a:gd name="T52" fmla="*/ 765 w 1543"/>
                <a:gd name="T53" fmla="*/ 394 h 998"/>
                <a:gd name="T54" fmla="*/ 790 w 1543"/>
                <a:gd name="T55" fmla="*/ 298 h 998"/>
                <a:gd name="T56" fmla="*/ 934 w 1543"/>
                <a:gd name="T57" fmla="*/ 285 h 998"/>
                <a:gd name="T58" fmla="*/ 932 w 1543"/>
                <a:gd name="T59" fmla="*/ 337 h 998"/>
                <a:gd name="T60" fmla="*/ 872 w 1543"/>
                <a:gd name="T61" fmla="*/ 342 h 998"/>
                <a:gd name="T62" fmla="*/ 848 w 1543"/>
                <a:gd name="T63" fmla="*/ 371 h 998"/>
                <a:gd name="T64" fmla="*/ 897 w 1543"/>
                <a:gd name="T65" fmla="*/ 394 h 998"/>
                <a:gd name="T66" fmla="*/ 915 w 1543"/>
                <a:gd name="T67" fmla="*/ 436 h 998"/>
                <a:gd name="T68" fmla="*/ 848 w 1543"/>
                <a:gd name="T69" fmla="*/ 453 h 998"/>
                <a:gd name="T70" fmla="*/ 814 w 1543"/>
                <a:gd name="T71" fmla="*/ 522 h 998"/>
                <a:gd name="T72" fmla="*/ 958 w 1543"/>
                <a:gd name="T73" fmla="*/ 539 h 998"/>
                <a:gd name="T74" fmla="*/ 995 w 1543"/>
                <a:gd name="T75" fmla="*/ 186 h 998"/>
                <a:gd name="T76" fmla="*/ 833 w 1543"/>
                <a:gd name="T77" fmla="*/ 138 h 998"/>
                <a:gd name="T78" fmla="*/ 569 w 1543"/>
                <a:gd name="T79" fmla="*/ 296 h 998"/>
                <a:gd name="T80" fmla="*/ 833 w 1543"/>
                <a:gd name="T81" fmla="*/ 736 h 998"/>
                <a:gd name="T82" fmla="*/ 1132 w 1543"/>
                <a:gd name="T83" fmla="*/ 43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998">
                  <a:moveTo>
                    <a:pt x="1479" y="599"/>
                  </a:moveTo>
                  <a:lnTo>
                    <a:pt x="1479" y="599"/>
                  </a:lnTo>
                  <a:cubicBezTo>
                    <a:pt x="1458" y="604"/>
                    <a:pt x="1439" y="611"/>
                    <a:pt x="1420" y="621"/>
                  </a:cubicBezTo>
                  <a:cubicBezTo>
                    <a:pt x="1396" y="632"/>
                    <a:pt x="1375" y="646"/>
                    <a:pt x="1356" y="663"/>
                  </a:cubicBezTo>
                  <a:cubicBezTo>
                    <a:pt x="1330" y="687"/>
                    <a:pt x="1308" y="715"/>
                    <a:pt x="1292" y="746"/>
                  </a:cubicBezTo>
                  <a:cubicBezTo>
                    <a:pt x="1281" y="766"/>
                    <a:pt x="1273" y="788"/>
                    <a:pt x="1268" y="810"/>
                  </a:cubicBezTo>
                  <a:lnTo>
                    <a:pt x="398" y="810"/>
                  </a:lnTo>
                  <a:cubicBezTo>
                    <a:pt x="374" y="706"/>
                    <a:pt x="291" y="623"/>
                    <a:pt x="187" y="599"/>
                  </a:cubicBezTo>
                  <a:lnTo>
                    <a:pt x="187" y="274"/>
                  </a:lnTo>
                  <a:cubicBezTo>
                    <a:pt x="209" y="269"/>
                    <a:pt x="231" y="260"/>
                    <a:pt x="251" y="250"/>
                  </a:cubicBezTo>
                  <a:cubicBezTo>
                    <a:pt x="282" y="234"/>
                    <a:pt x="310" y="212"/>
                    <a:pt x="334" y="186"/>
                  </a:cubicBezTo>
                  <a:cubicBezTo>
                    <a:pt x="351" y="167"/>
                    <a:pt x="365" y="145"/>
                    <a:pt x="376" y="122"/>
                  </a:cubicBezTo>
                  <a:cubicBezTo>
                    <a:pt x="386" y="103"/>
                    <a:pt x="393" y="84"/>
                    <a:pt x="398" y="63"/>
                  </a:cubicBezTo>
                  <a:lnTo>
                    <a:pt x="1268" y="63"/>
                  </a:lnTo>
                  <a:cubicBezTo>
                    <a:pt x="1272" y="84"/>
                    <a:pt x="1280" y="103"/>
                    <a:pt x="1289" y="122"/>
                  </a:cubicBezTo>
                  <a:cubicBezTo>
                    <a:pt x="1317" y="179"/>
                    <a:pt x="1363" y="225"/>
                    <a:pt x="1420" y="253"/>
                  </a:cubicBezTo>
                  <a:cubicBezTo>
                    <a:pt x="1439" y="262"/>
                    <a:pt x="1458" y="269"/>
                    <a:pt x="1479" y="274"/>
                  </a:cubicBezTo>
                  <a:lnTo>
                    <a:pt x="1479" y="599"/>
                  </a:lnTo>
                  <a:close/>
                  <a:moveTo>
                    <a:pt x="1466" y="0"/>
                  </a:moveTo>
                  <a:lnTo>
                    <a:pt x="1466" y="0"/>
                  </a:lnTo>
                  <a:lnTo>
                    <a:pt x="199" y="0"/>
                  </a:lnTo>
                  <a:cubicBezTo>
                    <a:pt x="157" y="0"/>
                    <a:pt x="123" y="33"/>
                    <a:pt x="123" y="76"/>
                  </a:cubicBezTo>
                  <a:lnTo>
                    <a:pt x="123" y="798"/>
                  </a:lnTo>
                  <a:cubicBezTo>
                    <a:pt x="123" y="840"/>
                    <a:pt x="157" y="874"/>
                    <a:pt x="199" y="874"/>
                  </a:cubicBezTo>
                  <a:lnTo>
                    <a:pt x="1466" y="874"/>
                  </a:lnTo>
                  <a:cubicBezTo>
                    <a:pt x="1508" y="874"/>
                    <a:pt x="1543" y="840"/>
                    <a:pt x="1543" y="798"/>
                  </a:cubicBezTo>
                  <a:lnTo>
                    <a:pt x="1543" y="76"/>
                  </a:lnTo>
                  <a:cubicBezTo>
                    <a:pt x="1543" y="33"/>
                    <a:pt x="1508" y="0"/>
                    <a:pt x="1466" y="0"/>
                  </a:cubicBezTo>
                  <a:close/>
                  <a:moveTo>
                    <a:pt x="61" y="798"/>
                  </a:moveTo>
                  <a:lnTo>
                    <a:pt x="61" y="798"/>
                  </a:lnTo>
                  <a:lnTo>
                    <a:pt x="61" y="123"/>
                  </a:lnTo>
                  <a:cubicBezTo>
                    <a:pt x="26" y="130"/>
                    <a:pt x="0" y="161"/>
                    <a:pt x="0" y="199"/>
                  </a:cubicBezTo>
                  <a:lnTo>
                    <a:pt x="0" y="828"/>
                  </a:lnTo>
                  <a:cubicBezTo>
                    <a:pt x="0" y="913"/>
                    <a:pt x="81" y="998"/>
                    <a:pt x="169" y="998"/>
                  </a:cubicBezTo>
                  <a:lnTo>
                    <a:pt x="1343" y="998"/>
                  </a:lnTo>
                  <a:cubicBezTo>
                    <a:pt x="1380" y="998"/>
                    <a:pt x="1411" y="971"/>
                    <a:pt x="1418" y="936"/>
                  </a:cubicBezTo>
                  <a:lnTo>
                    <a:pt x="199" y="936"/>
                  </a:lnTo>
                  <a:cubicBezTo>
                    <a:pt x="123" y="936"/>
                    <a:pt x="61" y="874"/>
                    <a:pt x="61" y="798"/>
                  </a:cubicBezTo>
                  <a:close/>
                  <a:moveTo>
                    <a:pt x="958" y="575"/>
                  </a:moveTo>
                  <a:lnTo>
                    <a:pt x="958" y="575"/>
                  </a:lnTo>
                  <a:cubicBezTo>
                    <a:pt x="958" y="584"/>
                    <a:pt x="950" y="592"/>
                    <a:pt x="940" y="592"/>
                  </a:cubicBezTo>
                  <a:lnTo>
                    <a:pt x="747" y="592"/>
                  </a:lnTo>
                  <a:cubicBezTo>
                    <a:pt x="738" y="592"/>
                    <a:pt x="730" y="584"/>
                    <a:pt x="730" y="575"/>
                  </a:cubicBezTo>
                  <a:lnTo>
                    <a:pt x="730" y="542"/>
                  </a:lnTo>
                  <a:cubicBezTo>
                    <a:pt x="730" y="533"/>
                    <a:pt x="736" y="522"/>
                    <a:pt x="742" y="518"/>
                  </a:cubicBezTo>
                  <a:cubicBezTo>
                    <a:pt x="748" y="514"/>
                    <a:pt x="751" y="511"/>
                    <a:pt x="754" y="509"/>
                  </a:cubicBezTo>
                  <a:cubicBezTo>
                    <a:pt x="758" y="505"/>
                    <a:pt x="761" y="500"/>
                    <a:pt x="763" y="494"/>
                  </a:cubicBezTo>
                  <a:cubicBezTo>
                    <a:pt x="764" y="489"/>
                    <a:pt x="765" y="482"/>
                    <a:pt x="765" y="474"/>
                  </a:cubicBezTo>
                  <a:lnTo>
                    <a:pt x="765" y="453"/>
                  </a:lnTo>
                  <a:lnTo>
                    <a:pt x="747" y="453"/>
                  </a:lnTo>
                  <a:cubicBezTo>
                    <a:pt x="738" y="453"/>
                    <a:pt x="730" y="445"/>
                    <a:pt x="730" y="436"/>
                  </a:cubicBezTo>
                  <a:lnTo>
                    <a:pt x="730" y="411"/>
                  </a:lnTo>
                  <a:cubicBezTo>
                    <a:pt x="730" y="401"/>
                    <a:pt x="738" y="394"/>
                    <a:pt x="747" y="394"/>
                  </a:cubicBezTo>
                  <a:lnTo>
                    <a:pt x="765" y="394"/>
                  </a:lnTo>
                  <a:lnTo>
                    <a:pt x="765" y="368"/>
                  </a:lnTo>
                  <a:cubicBezTo>
                    <a:pt x="765" y="338"/>
                    <a:pt x="774" y="314"/>
                    <a:pt x="790" y="298"/>
                  </a:cubicBezTo>
                  <a:cubicBezTo>
                    <a:pt x="807" y="282"/>
                    <a:pt x="831" y="274"/>
                    <a:pt x="863" y="274"/>
                  </a:cubicBezTo>
                  <a:cubicBezTo>
                    <a:pt x="887" y="274"/>
                    <a:pt x="911" y="278"/>
                    <a:pt x="934" y="285"/>
                  </a:cubicBezTo>
                  <a:cubicBezTo>
                    <a:pt x="943" y="289"/>
                    <a:pt x="947" y="299"/>
                    <a:pt x="944" y="308"/>
                  </a:cubicBezTo>
                  <a:lnTo>
                    <a:pt x="932" y="337"/>
                  </a:lnTo>
                  <a:cubicBezTo>
                    <a:pt x="929" y="346"/>
                    <a:pt x="919" y="351"/>
                    <a:pt x="910" y="348"/>
                  </a:cubicBezTo>
                  <a:cubicBezTo>
                    <a:pt x="896" y="344"/>
                    <a:pt x="883" y="342"/>
                    <a:pt x="872" y="342"/>
                  </a:cubicBezTo>
                  <a:cubicBezTo>
                    <a:pt x="864" y="342"/>
                    <a:pt x="858" y="344"/>
                    <a:pt x="854" y="349"/>
                  </a:cubicBezTo>
                  <a:cubicBezTo>
                    <a:pt x="850" y="353"/>
                    <a:pt x="848" y="361"/>
                    <a:pt x="848" y="371"/>
                  </a:cubicBezTo>
                  <a:lnTo>
                    <a:pt x="848" y="394"/>
                  </a:lnTo>
                  <a:lnTo>
                    <a:pt x="897" y="394"/>
                  </a:lnTo>
                  <a:cubicBezTo>
                    <a:pt x="907" y="394"/>
                    <a:pt x="915" y="401"/>
                    <a:pt x="915" y="411"/>
                  </a:cubicBezTo>
                  <a:lnTo>
                    <a:pt x="915" y="436"/>
                  </a:lnTo>
                  <a:cubicBezTo>
                    <a:pt x="915" y="445"/>
                    <a:pt x="907" y="453"/>
                    <a:pt x="897" y="453"/>
                  </a:cubicBezTo>
                  <a:lnTo>
                    <a:pt x="848" y="453"/>
                  </a:lnTo>
                  <a:lnTo>
                    <a:pt x="848" y="474"/>
                  </a:lnTo>
                  <a:cubicBezTo>
                    <a:pt x="848" y="495"/>
                    <a:pt x="837" y="511"/>
                    <a:pt x="814" y="522"/>
                  </a:cubicBezTo>
                  <a:lnTo>
                    <a:pt x="940" y="522"/>
                  </a:lnTo>
                  <a:cubicBezTo>
                    <a:pt x="950" y="522"/>
                    <a:pt x="958" y="530"/>
                    <a:pt x="958" y="539"/>
                  </a:cubicBezTo>
                  <a:lnTo>
                    <a:pt x="958" y="575"/>
                  </a:lnTo>
                  <a:close/>
                  <a:moveTo>
                    <a:pt x="995" y="186"/>
                  </a:moveTo>
                  <a:lnTo>
                    <a:pt x="995" y="186"/>
                  </a:lnTo>
                  <a:cubicBezTo>
                    <a:pt x="949" y="155"/>
                    <a:pt x="893" y="138"/>
                    <a:pt x="833" y="138"/>
                  </a:cubicBezTo>
                  <a:cubicBezTo>
                    <a:pt x="773" y="138"/>
                    <a:pt x="717" y="155"/>
                    <a:pt x="670" y="186"/>
                  </a:cubicBezTo>
                  <a:cubicBezTo>
                    <a:pt x="628" y="213"/>
                    <a:pt x="593" y="251"/>
                    <a:pt x="569" y="296"/>
                  </a:cubicBezTo>
                  <a:cubicBezTo>
                    <a:pt x="547" y="338"/>
                    <a:pt x="534" y="386"/>
                    <a:pt x="534" y="437"/>
                  </a:cubicBezTo>
                  <a:cubicBezTo>
                    <a:pt x="534" y="602"/>
                    <a:pt x="668" y="736"/>
                    <a:pt x="833" y="736"/>
                  </a:cubicBezTo>
                  <a:cubicBezTo>
                    <a:pt x="884" y="736"/>
                    <a:pt x="932" y="723"/>
                    <a:pt x="973" y="700"/>
                  </a:cubicBezTo>
                  <a:cubicBezTo>
                    <a:pt x="1068" y="650"/>
                    <a:pt x="1132" y="551"/>
                    <a:pt x="1132" y="437"/>
                  </a:cubicBezTo>
                  <a:cubicBezTo>
                    <a:pt x="1132" y="331"/>
                    <a:pt x="1077" y="239"/>
                    <a:pt x="995" y="186"/>
                  </a:cubicBez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spTree>
    <p:extLst>
      <p:ext uri="{BB962C8B-B14F-4D97-AF65-F5344CB8AC3E}">
        <p14:creationId xmlns:p14="http://schemas.microsoft.com/office/powerpoint/2010/main" val="194068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4177"/>
            <a:ext cx="606553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Salary: top-ups</a:t>
            </a:r>
            <a:endParaRPr sz="4791" dirty="0">
              <a:latin typeface="+mn-lt"/>
              <a:cs typeface="Arial"/>
            </a:endParaRPr>
          </a:p>
        </p:txBody>
      </p:sp>
      <p:sp>
        <p:nvSpPr>
          <p:cNvPr id="5" name="object 4">
            <a:extLst>
              <a:ext uri="{FF2B5EF4-FFF2-40B4-BE49-F238E27FC236}">
                <a16:creationId xmlns:a16="http://schemas.microsoft.com/office/drawing/2014/main" id="{7A0E058D-ACB1-42DC-BDCB-15F54166D3E9}"/>
              </a:ext>
            </a:extLst>
          </p:cNvPr>
          <p:cNvSpPr txBox="1"/>
          <p:nvPr/>
        </p:nvSpPr>
        <p:spPr>
          <a:xfrm>
            <a:off x="830867" y="2729532"/>
            <a:ext cx="7898974" cy="3240204"/>
          </a:xfrm>
          <a:prstGeom prst="rect">
            <a:avLst/>
          </a:prstGeom>
        </p:spPr>
        <p:txBody>
          <a:bodyPr vert="horz" wrap="square" lIns="0" tIns="8086" rIns="0" bIns="0" rtlCol="0">
            <a:spAutoFit/>
          </a:bodyPr>
          <a:lstStyle/>
          <a:p>
            <a:pPr marL="7701">
              <a:spcBef>
                <a:spcPts val="64"/>
              </a:spcBef>
            </a:pPr>
            <a:r>
              <a:rPr lang="en-GB" sz="2395" b="1" spc="-21" dirty="0">
                <a:solidFill>
                  <a:schemeClr val="accent1">
                    <a:lumMod val="50000"/>
                  </a:schemeClr>
                </a:solidFill>
                <a:cs typeface="Arial"/>
              </a:rPr>
              <a:t>Basic salary may be topped up:</a:t>
            </a:r>
          </a:p>
          <a:p>
            <a:pPr marL="7701">
              <a:spcBef>
                <a:spcPts val="64"/>
              </a:spcBef>
            </a:pPr>
            <a:endParaRPr sz="2395" b="1" dirty="0">
              <a:solidFill>
                <a:schemeClr val="accent1">
                  <a:lumMod val="50000"/>
                </a:schemeClr>
              </a:solidFill>
              <a:cs typeface="Arial"/>
            </a:endParaRPr>
          </a:p>
          <a:p>
            <a:pPr marL="284947" indent="-277246">
              <a:buFont typeface="Courier New" panose="02070309020205020404" pitchFamily="49" charset="0"/>
              <a:buChar char="o"/>
              <a:tabLst>
                <a:tab pos="211015" algn="l"/>
              </a:tabLst>
            </a:pPr>
            <a:r>
              <a:rPr lang="en-GB" sz="2426" b="1" dirty="0">
                <a:solidFill>
                  <a:schemeClr val="accent1">
                    <a:lumMod val="50000"/>
                  </a:schemeClr>
                </a:solidFill>
                <a:cs typeface="Arial"/>
              </a:rPr>
              <a:t>up to 8 additional hours @1/40th of basic pay</a:t>
            </a:r>
          </a:p>
          <a:p>
            <a:pPr marL="284947" indent="-277246">
              <a:spcBef>
                <a:spcPts val="1186"/>
              </a:spcBef>
              <a:buFont typeface="Courier New" panose="02070309020205020404" pitchFamily="49" charset="0"/>
              <a:buChar char="o"/>
              <a:tabLst>
                <a:tab pos="211015" algn="l"/>
              </a:tabLst>
            </a:pPr>
            <a:r>
              <a:rPr lang="en-GB" sz="2426" b="1" dirty="0">
                <a:solidFill>
                  <a:schemeClr val="accent1">
                    <a:lumMod val="50000"/>
                  </a:schemeClr>
                </a:solidFill>
                <a:cs typeface="Arial"/>
              </a:rPr>
              <a:t>weekend allowance on-call availability 8%</a:t>
            </a:r>
          </a:p>
          <a:p>
            <a:pPr marL="284947" indent="-277246">
              <a:spcBef>
                <a:spcPts val="1186"/>
              </a:spcBef>
              <a:buFont typeface="Courier New" panose="02070309020205020404" pitchFamily="49" charset="0"/>
              <a:buChar char="o"/>
              <a:tabLst>
                <a:tab pos="211015" algn="l"/>
              </a:tabLst>
            </a:pPr>
            <a:r>
              <a:rPr lang="en-GB" sz="2426" b="1" dirty="0">
                <a:solidFill>
                  <a:schemeClr val="accent1">
                    <a:lumMod val="50000"/>
                  </a:schemeClr>
                </a:solidFill>
                <a:cs typeface="Arial"/>
              </a:rPr>
              <a:t>Anti-social hours 37% 21.00 – 07.00</a:t>
            </a:r>
          </a:p>
          <a:p>
            <a:pPr marL="284947" indent="-277246">
              <a:spcBef>
                <a:spcPts val="1186"/>
              </a:spcBef>
              <a:buFont typeface="Courier New" panose="02070309020205020404" pitchFamily="49" charset="0"/>
              <a:buChar char="o"/>
              <a:tabLst>
                <a:tab pos="211015" algn="l"/>
              </a:tabLst>
            </a:pPr>
            <a:r>
              <a:rPr lang="en-GB" sz="2426" b="1" dirty="0">
                <a:solidFill>
                  <a:schemeClr val="accent1">
                    <a:lumMod val="50000"/>
                  </a:schemeClr>
                </a:solidFill>
                <a:cs typeface="Arial"/>
              </a:rPr>
              <a:t>LTFT £1000</a:t>
            </a:r>
          </a:p>
          <a:p>
            <a:pPr marL="284947" indent="-277246">
              <a:spcBef>
                <a:spcPts val="1186"/>
              </a:spcBef>
              <a:buFont typeface="Courier New" panose="02070309020205020404" pitchFamily="49" charset="0"/>
              <a:buChar char="o"/>
              <a:tabLst>
                <a:tab pos="211015" algn="l"/>
              </a:tabLst>
            </a:pPr>
            <a:r>
              <a:rPr lang="en-GB" sz="2426" b="1" dirty="0">
                <a:solidFill>
                  <a:schemeClr val="accent1">
                    <a:lumMod val="50000"/>
                  </a:schemeClr>
                </a:solidFill>
                <a:cs typeface="Arial"/>
              </a:rPr>
              <a:t>London weighting (if applicable</a:t>
            </a:r>
            <a:r>
              <a:rPr lang="en-GB" sz="2426" dirty="0">
                <a:solidFill>
                  <a:srgbClr val="50535A"/>
                </a:solidFill>
                <a:cs typeface="Arial"/>
              </a:rPr>
              <a:t>)</a:t>
            </a:r>
          </a:p>
        </p:txBody>
      </p:sp>
      <p:grpSp>
        <p:nvGrpSpPr>
          <p:cNvPr id="12" name="Group 4">
            <a:extLst>
              <a:ext uri="{FF2B5EF4-FFF2-40B4-BE49-F238E27FC236}">
                <a16:creationId xmlns:a16="http://schemas.microsoft.com/office/drawing/2014/main" id="{01596FFF-E6B2-477A-891F-5A12566C4BA8}"/>
              </a:ext>
            </a:extLst>
          </p:cNvPr>
          <p:cNvGrpSpPr>
            <a:grpSpLocks noChangeAspect="1"/>
          </p:cNvGrpSpPr>
          <p:nvPr/>
        </p:nvGrpSpPr>
        <p:grpSpPr bwMode="auto">
          <a:xfrm>
            <a:off x="8960880" y="3013130"/>
            <a:ext cx="2063291" cy="1333730"/>
            <a:chOff x="4280" y="1880"/>
            <a:chExt cx="905" cy="585"/>
          </a:xfrm>
        </p:grpSpPr>
        <p:sp>
          <p:nvSpPr>
            <p:cNvPr id="13" name="AutoShape 3">
              <a:extLst>
                <a:ext uri="{FF2B5EF4-FFF2-40B4-BE49-F238E27FC236}">
                  <a16:creationId xmlns:a16="http://schemas.microsoft.com/office/drawing/2014/main" id="{27F21DD3-C1F6-49CE-B2CB-DF9C2BAF1F01}"/>
                </a:ext>
              </a:extLst>
            </p:cNvPr>
            <p:cNvSpPr>
              <a:spLocks noChangeAspect="1" noChangeArrowheads="1" noTextEdit="1"/>
            </p:cNvSpPr>
            <p:nvPr/>
          </p:nvSpPr>
          <p:spPr bwMode="auto">
            <a:xfrm>
              <a:off x="4280" y="1880"/>
              <a:ext cx="905"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14" name="Freeform 5">
              <a:extLst>
                <a:ext uri="{FF2B5EF4-FFF2-40B4-BE49-F238E27FC236}">
                  <a16:creationId xmlns:a16="http://schemas.microsoft.com/office/drawing/2014/main" id="{305186DC-B89B-4F3E-874A-FFCFF57B77EB}"/>
                </a:ext>
              </a:extLst>
            </p:cNvPr>
            <p:cNvSpPr>
              <a:spLocks noEditPoints="1"/>
            </p:cNvSpPr>
            <p:nvPr/>
          </p:nvSpPr>
          <p:spPr bwMode="auto">
            <a:xfrm>
              <a:off x="4280" y="1880"/>
              <a:ext cx="915" cy="591"/>
            </a:xfrm>
            <a:custGeom>
              <a:avLst/>
              <a:gdLst>
                <a:gd name="T0" fmla="*/ 1479 w 1543"/>
                <a:gd name="T1" fmla="*/ 599 h 998"/>
                <a:gd name="T2" fmla="*/ 1356 w 1543"/>
                <a:gd name="T3" fmla="*/ 663 h 998"/>
                <a:gd name="T4" fmla="*/ 1268 w 1543"/>
                <a:gd name="T5" fmla="*/ 810 h 998"/>
                <a:gd name="T6" fmla="*/ 187 w 1543"/>
                <a:gd name="T7" fmla="*/ 599 h 998"/>
                <a:gd name="T8" fmla="*/ 251 w 1543"/>
                <a:gd name="T9" fmla="*/ 250 h 998"/>
                <a:gd name="T10" fmla="*/ 376 w 1543"/>
                <a:gd name="T11" fmla="*/ 122 h 998"/>
                <a:gd name="T12" fmla="*/ 1268 w 1543"/>
                <a:gd name="T13" fmla="*/ 63 h 998"/>
                <a:gd name="T14" fmla="*/ 1420 w 1543"/>
                <a:gd name="T15" fmla="*/ 253 h 998"/>
                <a:gd name="T16" fmla="*/ 1479 w 1543"/>
                <a:gd name="T17" fmla="*/ 599 h 998"/>
                <a:gd name="T18" fmla="*/ 1466 w 1543"/>
                <a:gd name="T19" fmla="*/ 0 h 998"/>
                <a:gd name="T20" fmla="*/ 123 w 1543"/>
                <a:gd name="T21" fmla="*/ 76 h 998"/>
                <a:gd name="T22" fmla="*/ 199 w 1543"/>
                <a:gd name="T23" fmla="*/ 874 h 998"/>
                <a:gd name="T24" fmla="*/ 1543 w 1543"/>
                <a:gd name="T25" fmla="*/ 798 h 998"/>
                <a:gd name="T26" fmla="*/ 1466 w 1543"/>
                <a:gd name="T27" fmla="*/ 0 h 998"/>
                <a:gd name="T28" fmla="*/ 61 w 1543"/>
                <a:gd name="T29" fmla="*/ 798 h 998"/>
                <a:gd name="T30" fmla="*/ 0 w 1543"/>
                <a:gd name="T31" fmla="*/ 199 h 998"/>
                <a:gd name="T32" fmla="*/ 169 w 1543"/>
                <a:gd name="T33" fmla="*/ 998 h 998"/>
                <a:gd name="T34" fmla="*/ 1418 w 1543"/>
                <a:gd name="T35" fmla="*/ 936 h 998"/>
                <a:gd name="T36" fmla="*/ 61 w 1543"/>
                <a:gd name="T37" fmla="*/ 798 h 998"/>
                <a:gd name="T38" fmla="*/ 958 w 1543"/>
                <a:gd name="T39" fmla="*/ 575 h 998"/>
                <a:gd name="T40" fmla="*/ 747 w 1543"/>
                <a:gd name="T41" fmla="*/ 592 h 998"/>
                <a:gd name="T42" fmla="*/ 730 w 1543"/>
                <a:gd name="T43" fmla="*/ 542 h 998"/>
                <a:gd name="T44" fmla="*/ 754 w 1543"/>
                <a:gd name="T45" fmla="*/ 509 h 998"/>
                <a:gd name="T46" fmla="*/ 765 w 1543"/>
                <a:gd name="T47" fmla="*/ 474 h 998"/>
                <a:gd name="T48" fmla="*/ 747 w 1543"/>
                <a:gd name="T49" fmla="*/ 453 h 998"/>
                <a:gd name="T50" fmla="*/ 730 w 1543"/>
                <a:gd name="T51" fmla="*/ 411 h 998"/>
                <a:gd name="T52" fmla="*/ 765 w 1543"/>
                <a:gd name="T53" fmla="*/ 394 h 998"/>
                <a:gd name="T54" fmla="*/ 790 w 1543"/>
                <a:gd name="T55" fmla="*/ 298 h 998"/>
                <a:gd name="T56" fmla="*/ 934 w 1543"/>
                <a:gd name="T57" fmla="*/ 285 h 998"/>
                <a:gd name="T58" fmla="*/ 932 w 1543"/>
                <a:gd name="T59" fmla="*/ 337 h 998"/>
                <a:gd name="T60" fmla="*/ 872 w 1543"/>
                <a:gd name="T61" fmla="*/ 342 h 998"/>
                <a:gd name="T62" fmla="*/ 848 w 1543"/>
                <a:gd name="T63" fmla="*/ 371 h 998"/>
                <a:gd name="T64" fmla="*/ 897 w 1543"/>
                <a:gd name="T65" fmla="*/ 394 h 998"/>
                <a:gd name="T66" fmla="*/ 915 w 1543"/>
                <a:gd name="T67" fmla="*/ 436 h 998"/>
                <a:gd name="T68" fmla="*/ 848 w 1543"/>
                <a:gd name="T69" fmla="*/ 453 h 998"/>
                <a:gd name="T70" fmla="*/ 814 w 1543"/>
                <a:gd name="T71" fmla="*/ 522 h 998"/>
                <a:gd name="T72" fmla="*/ 958 w 1543"/>
                <a:gd name="T73" fmla="*/ 539 h 998"/>
                <a:gd name="T74" fmla="*/ 995 w 1543"/>
                <a:gd name="T75" fmla="*/ 186 h 998"/>
                <a:gd name="T76" fmla="*/ 833 w 1543"/>
                <a:gd name="T77" fmla="*/ 138 h 998"/>
                <a:gd name="T78" fmla="*/ 569 w 1543"/>
                <a:gd name="T79" fmla="*/ 296 h 998"/>
                <a:gd name="T80" fmla="*/ 833 w 1543"/>
                <a:gd name="T81" fmla="*/ 736 h 998"/>
                <a:gd name="T82" fmla="*/ 1132 w 1543"/>
                <a:gd name="T83" fmla="*/ 43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998">
                  <a:moveTo>
                    <a:pt x="1479" y="599"/>
                  </a:moveTo>
                  <a:lnTo>
                    <a:pt x="1479" y="599"/>
                  </a:lnTo>
                  <a:cubicBezTo>
                    <a:pt x="1458" y="604"/>
                    <a:pt x="1439" y="611"/>
                    <a:pt x="1420" y="621"/>
                  </a:cubicBezTo>
                  <a:cubicBezTo>
                    <a:pt x="1396" y="632"/>
                    <a:pt x="1375" y="646"/>
                    <a:pt x="1356" y="663"/>
                  </a:cubicBezTo>
                  <a:cubicBezTo>
                    <a:pt x="1330" y="687"/>
                    <a:pt x="1308" y="715"/>
                    <a:pt x="1292" y="746"/>
                  </a:cubicBezTo>
                  <a:cubicBezTo>
                    <a:pt x="1281" y="766"/>
                    <a:pt x="1273" y="788"/>
                    <a:pt x="1268" y="810"/>
                  </a:cubicBezTo>
                  <a:lnTo>
                    <a:pt x="398" y="810"/>
                  </a:lnTo>
                  <a:cubicBezTo>
                    <a:pt x="374" y="706"/>
                    <a:pt x="291" y="623"/>
                    <a:pt x="187" y="599"/>
                  </a:cubicBezTo>
                  <a:lnTo>
                    <a:pt x="187" y="274"/>
                  </a:lnTo>
                  <a:cubicBezTo>
                    <a:pt x="209" y="269"/>
                    <a:pt x="231" y="260"/>
                    <a:pt x="251" y="250"/>
                  </a:cubicBezTo>
                  <a:cubicBezTo>
                    <a:pt x="282" y="234"/>
                    <a:pt x="310" y="212"/>
                    <a:pt x="334" y="186"/>
                  </a:cubicBezTo>
                  <a:cubicBezTo>
                    <a:pt x="351" y="167"/>
                    <a:pt x="365" y="145"/>
                    <a:pt x="376" y="122"/>
                  </a:cubicBezTo>
                  <a:cubicBezTo>
                    <a:pt x="386" y="103"/>
                    <a:pt x="393" y="84"/>
                    <a:pt x="398" y="63"/>
                  </a:cubicBezTo>
                  <a:lnTo>
                    <a:pt x="1268" y="63"/>
                  </a:lnTo>
                  <a:cubicBezTo>
                    <a:pt x="1272" y="84"/>
                    <a:pt x="1280" y="103"/>
                    <a:pt x="1289" y="122"/>
                  </a:cubicBezTo>
                  <a:cubicBezTo>
                    <a:pt x="1317" y="179"/>
                    <a:pt x="1363" y="225"/>
                    <a:pt x="1420" y="253"/>
                  </a:cubicBezTo>
                  <a:cubicBezTo>
                    <a:pt x="1439" y="262"/>
                    <a:pt x="1458" y="269"/>
                    <a:pt x="1479" y="274"/>
                  </a:cubicBezTo>
                  <a:lnTo>
                    <a:pt x="1479" y="599"/>
                  </a:lnTo>
                  <a:close/>
                  <a:moveTo>
                    <a:pt x="1466" y="0"/>
                  </a:moveTo>
                  <a:lnTo>
                    <a:pt x="1466" y="0"/>
                  </a:lnTo>
                  <a:lnTo>
                    <a:pt x="199" y="0"/>
                  </a:lnTo>
                  <a:cubicBezTo>
                    <a:pt x="157" y="0"/>
                    <a:pt x="123" y="33"/>
                    <a:pt x="123" y="76"/>
                  </a:cubicBezTo>
                  <a:lnTo>
                    <a:pt x="123" y="798"/>
                  </a:lnTo>
                  <a:cubicBezTo>
                    <a:pt x="123" y="840"/>
                    <a:pt x="157" y="874"/>
                    <a:pt x="199" y="874"/>
                  </a:cubicBezTo>
                  <a:lnTo>
                    <a:pt x="1466" y="874"/>
                  </a:lnTo>
                  <a:cubicBezTo>
                    <a:pt x="1508" y="874"/>
                    <a:pt x="1543" y="840"/>
                    <a:pt x="1543" y="798"/>
                  </a:cubicBezTo>
                  <a:lnTo>
                    <a:pt x="1543" y="76"/>
                  </a:lnTo>
                  <a:cubicBezTo>
                    <a:pt x="1543" y="33"/>
                    <a:pt x="1508" y="0"/>
                    <a:pt x="1466" y="0"/>
                  </a:cubicBezTo>
                  <a:close/>
                  <a:moveTo>
                    <a:pt x="61" y="798"/>
                  </a:moveTo>
                  <a:lnTo>
                    <a:pt x="61" y="798"/>
                  </a:lnTo>
                  <a:lnTo>
                    <a:pt x="61" y="123"/>
                  </a:lnTo>
                  <a:cubicBezTo>
                    <a:pt x="26" y="130"/>
                    <a:pt x="0" y="161"/>
                    <a:pt x="0" y="199"/>
                  </a:cubicBezTo>
                  <a:lnTo>
                    <a:pt x="0" y="828"/>
                  </a:lnTo>
                  <a:cubicBezTo>
                    <a:pt x="0" y="913"/>
                    <a:pt x="81" y="998"/>
                    <a:pt x="169" y="998"/>
                  </a:cubicBezTo>
                  <a:lnTo>
                    <a:pt x="1343" y="998"/>
                  </a:lnTo>
                  <a:cubicBezTo>
                    <a:pt x="1380" y="998"/>
                    <a:pt x="1411" y="971"/>
                    <a:pt x="1418" y="936"/>
                  </a:cubicBezTo>
                  <a:lnTo>
                    <a:pt x="199" y="936"/>
                  </a:lnTo>
                  <a:cubicBezTo>
                    <a:pt x="123" y="936"/>
                    <a:pt x="61" y="874"/>
                    <a:pt x="61" y="798"/>
                  </a:cubicBezTo>
                  <a:close/>
                  <a:moveTo>
                    <a:pt x="958" y="575"/>
                  </a:moveTo>
                  <a:lnTo>
                    <a:pt x="958" y="575"/>
                  </a:lnTo>
                  <a:cubicBezTo>
                    <a:pt x="958" y="584"/>
                    <a:pt x="950" y="592"/>
                    <a:pt x="940" y="592"/>
                  </a:cubicBezTo>
                  <a:lnTo>
                    <a:pt x="747" y="592"/>
                  </a:lnTo>
                  <a:cubicBezTo>
                    <a:pt x="738" y="592"/>
                    <a:pt x="730" y="584"/>
                    <a:pt x="730" y="575"/>
                  </a:cubicBezTo>
                  <a:lnTo>
                    <a:pt x="730" y="542"/>
                  </a:lnTo>
                  <a:cubicBezTo>
                    <a:pt x="730" y="533"/>
                    <a:pt x="736" y="522"/>
                    <a:pt x="742" y="518"/>
                  </a:cubicBezTo>
                  <a:cubicBezTo>
                    <a:pt x="748" y="514"/>
                    <a:pt x="751" y="511"/>
                    <a:pt x="754" y="509"/>
                  </a:cubicBezTo>
                  <a:cubicBezTo>
                    <a:pt x="758" y="505"/>
                    <a:pt x="761" y="500"/>
                    <a:pt x="763" y="494"/>
                  </a:cubicBezTo>
                  <a:cubicBezTo>
                    <a:pt x="764" y="489"/>
                    <a:pt x="765" y="482"/>
                    <a:pt x="765" y="474"/>
                  </a:cubicBezTo>
                  <a:lnTo>
                    <a:pt x="765" y="453"/>
                  </a:lnTo>
                  <a:lnTo>
                    <a:pt x="747" y="453"/>
                  </a:lnTo>
                  <a:cubicBezTo>
                    <a:pt x="738" y="453"/>
                    <a:pt x="730" y="445"/>
                    <a:pt x="730" y="436"/>
                  </a:cubicBezTo>
                  <a:lnTo>
                    <a:pt x="730" y="411"/>
                  </a:lnTo>
                  <a:cubicBezTo>
                    <a:pt x="730" y="401"/>
                    <a:pt x="738" y="394"/>
                    <a:pt x="747" y="394"/>
                  </a:cubicBezTo>
                  <a:lnTo>
                    <a:pt x="765" y="394"/>
                  </a:lnTo>
                  <a:lnTo>
                    <a:pt x="765" y="368"/>
                  </a:lnTo>
                  <a:cubicBezTo>
                    <a:pt x="765" y="338"/>
                    <a:pt x="774" y="314"/>
                    <a:pt x="790" y="298"/>
                  </a:cubicBezTo>
                  <a:cubicBezTo>
                    <a:pt x="807" y="282"/>
                    <a:pt x="831" y="274"/>
                    <a:pt x="863" y="274"/>
                  </a:cubicBezTo>
                  <a:cubicBezTo>
                    <a:pt x="887" y="274"/>
                    <a:pt x="911" y="278"/>
                    <a:pt x="934" y="285"/>
                  </a:cubicBezTo>
                  <a:cubicBezTo>
                    <a:pt x="943" y="289"/>
                    <a:pt x="947" y="299"/>
                    <a:pt x="944" y="308"/>
                  </a:cubicBezTo>
                  <a:lnTo>
                    <a:pt x="932" y="337"/>
                  </a:lnTo>
                  <a:cubicBezTo>
                    <a:pt x="929" y="346"/>
                    <a:pt x="919" y="351"/>
                    <a:pt x="910" y="348"/>
                  </a:cubicBezTo>
                  <a:cubicBezTo>
                    <a:pt x="896" y="344"/>
                    <a:pt x="883" y="342"/>
                    <a:pt x="872" y="342"/>
                  </a:cubicBezTo>
                  <a:cubicBezTo>
                    <a:pt x="864" y="342"/>
                    <a:pt x="858" y="344"/>
                    <a:pt x="854" y="349"/>
                  </a:cubicBezTo>
                  <a:cubicBezTo>
                    <a:pt x="850" y="353"/>
                    <a:pt x="848" y="361"/>
                    <a:pt x="848" y="371"/>
                  </a:cubicBezTo>
                  <a:lnTo>
                    <a:pt x="848" y="394"/>
                  </a:lnTo>
                  <a:lnTo>
                    <a:pt x="897" y="394"/>
                  </a:lnTo>
                  <a:cubicBezTo>
                    <a:pt x="907" y="394"/>
                    <a:pt x="915" y="401"/>
                    <a:pt x="915" y="411"/>
                  </a:cubicBezTo>
                  <a:lnTo>
                    <a:pt x="915" y="436"/>
                  </a:lnTo>
                  <a:cubicBezTo>
                    <a:pt x="915" y="445"/>
                    <a:pt x="907" y="453"/>
                    <a:pt x="897" y="453"/>
                  </a:cubicBezTo>
                  <a:lnTo>
                    <a:pt x="848" y="453"/>
                  </a:lnTo>
                  <a:lnTo>
                    <a:pt x="848" y="474"/>
                  </a:lnTo>
                  <a:cubicBezTo>
                    <a:pt x="848" y="495"/>
                    <a:pt x="837" y="511"/>
                    <a:pt x="814" y="522"/>
                  </a:cubicBezTo>
                  <a:lnTo>
                    <a:pt x="940" y="522"/>
                  </a:lnTo>
                  <a:cubicBezTo>
                    <a:pt x="950" y="522"/>
                    <a:pt x="958" y="530"/>
                    <a:pt x="958" y="539"/>
                  </a:cubicBezTo>
                  <a:lnTo>
                    <a:pt x="958" y="575"/>
                  </a:lnTo>
                  <a:close/>
                  <a:moveTo>
                    <a:pt x="995" y="186"/>
                  </a:moveTo>
                  <a:lnTo>
                    <a:pt x="995" y="186"/>
                  </a:lnTo>
                  <a:cubicBezTo>
                    <a:pt x="949" y="155"/>
                    <a:pt x="893" y="138"/>
                    <a:pt x="833" y="138"/>
                  </a:cubicBezTo>
                  <a:cubicBezTo>
                    <a:pt x="773" y="138"/>
                    <a:pt x="717" y="155"/>
                    <a:pt x="670" y="186"/>
                  </a:cubicBezTo>
                  <a:cubicBezTo>
                    <a:pt x="628" y="213"/>
                    <a:pt x="593" y="251"/>
                    <a:pt x="569" y="296"/>
                  </a:cubicBezTo>
                  <a:cubicBezTo>
                    <a:pt x="547" y="338"/>
                    <a:pt x="534" y="386"/>
                    <a:pt x="534" y="437"/>
                  </a:cubicBezTo>
                  <a:cubicBezTo>
                    <a:pt x="534" y="602"/>
                    <a:pt x="668" y="736"/>
                    <a:pt x="833" y="736"/>
                  </a:cubicBezTo>
                  <a:cubicBezTo>
                    <a:pt x="884" y="736"/>
                    <a:pt x="932" y="723"/>
                    <a:pt x="973" y="700"/>
                  </a:cubicBezTo>
                  <a:cubicBezTo>
                    <a:pt x="1068" y="650"/>
                    <a:pt x="1132" y="551"/>
                    <a:pt x="1132" y="437"/>
                  </a:cubicBezTo>
                  <a:cubicBezTo>
                    <a:pt x="1132" y="331"/>
                    <a:pt x="1077" y="239"/>
                    <a:pt x="995" y="186"/>
                  </a:cubicBez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grpSp>
        <p:nvGrpSpPr>
          <p:cNvPr id="21" name="Group 4">
            <a:extLst>
              <a:ext uri="{FF2B5EF4-FFF2-40B4-BE49-F238E27FC236}">
                <a16:creationId xmlns:a16="http://schemas.microsoft.com/office/drawing/2014/main" id="{9F098BD8-8442-4F4A-9ABE-F1AA5E0B41D5}"/>
              </a:ext>
            </a:extLst>
          </p:cNvPr>
          <p:cNvGrpSpPr>
            <a:grpSpLocks noChangeAspect="1"/>
          </p:cNvGrpSpPr>
          <p:nvPr/>
        </p:nvGrpSpPr>
        <p:grpSpPr bwMode="auto">
          <a:xfrm>
            <a:off x="8960880" y="4360539"/>
            <a:ext cx="2063291" cy="1333730"/>
            <a:chOff x="4280" y="1880"/>
            <a:chExt cx="905" cy="585"/>
          </a:xfrm>
        </p:grpSpPr>
        <p:sp>
          <p:nvSpPr>
            <p:cNvPr id="22" name="AutoShape 3">
              <a:extLst>
                <a:ext uri="{FF2B5EF4-FFF2-40B4-BE49-F238E27FC236}">
                  <a16:creationId xmlns:a16="http://schemas.microsoft.com/office/drawing/2014/main" id="{C8E8111F-E6D8-458B-97FB-408778333DEE}"/>
                </a:ext>
              </a:extLst>
            </p:cNvPr>
            <p:cNvSpPr>
              <a:spLocks noChangeAspect="1" noChangeArrowheads="1" noTextEdit="1"/>
            </p:cNvSpPr>
            <p:nvPr/>
          </p:nvSpPr>
          <p:spPr bwMode="auto">
            <a:xfrm>
              <a:off x="4280" y="1880"/>
              <a:ext cx="905"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23" name="Freeform 5">
              <a:extLst>
                <a:ext uri="{FF2B5EF4-FFF2-40B4-BE49-F238E27FC236}">
                  <a16:creationId xmlns:a16="http://schemas.microsoft.com/office/drawing/2014/main" id="{A352D621-6795-46FA-8CE9-8EEE7964BE86}"/>
                </a:ext>
              </a:extLst>
            </p:cNvPr>
            <p:cNvSpPr>
              <a:spLocks noEditPoints="1"/>
            </p:cNvSpPr>
            <p:nvPr/>
          </p:nvSpPr>
          <p:spPr bwMode="auto">
            <a:xfrm>
              <a:off x="4280" y="1880"/>
              <a:ext cx="915" cy="591"/>
            </a:xfrm>
            <a:custGeom>
              <a:avLst/>
              <a:gdLst>
                <a:gd name="T0" fmla="*/ 1479 w 1543"/>
                <a:gd name="T1" fmla="*/ 599 h 998"/>
                <a:gd name="T2" fmla="*/ 1356 w 1543"/>
                <a:gd name="T3" fmla="*/ 663 h 998"/>
                <a:gd name="T4" fmla="*/ 1268 w 1543"/>
                <a:gd name="T5" fmla="*/ 810 h 998"/>
                <a:gd name="T6" fmla="*/ 187 w 1543"/>
                <a:gd name="T7" fmla="*/ 599 h 998"/>
                <a:gd name="T8" fmla="*/ 251 w 1543"/>
                <a:gd name="T9" fmla="*/ 250 h 998"/>
                <a:gd name="T10" fmla="*/ 376 w 1543"/>
                <a:gd name="T11" fmla="*/ 122 h 998"/>
                <a:gd name="T12" fmla="*/ 1268 w 1543"/>
                <a:gd name="T13" fmla="*/ 63 h 998"/>
                <a:gd name="T14" fmla="*/ 1420 w 1543"/>
                <a:gd name="T15" fmla="*/ 253 h 998"/>
                <a:gd name="T16" fmla="*/ 1479 w 1543"/>
                <a:gd name="T17" fmla="*/ 599 h 998"/>
                <a:gd name="T18" fmla="*/ 1466 w 1543"/>
                <a:gd name="T19" fmla="*/ 0 h 998"/>
                <a:gd name="T20" fmla="*/ 123 w 1543"/>
                <a:gd name="T21" fmla="*/ 76 h 998"/>
                <a:gd name="T22" fmla="*/ 199 w 1543"/>
                <a:gd name="T23" fmla="*/ 874 h 998"/>
                <a:gd name="T24" fmla="*/ 1543 w 1543"/>
                <a:gd name="T25" fmla="*/ 798 h 998"/>
                <a:gd name="T26" fmla="*/ 1466 w 1543"/>
                <a:gd name="T27" fmla="*/ 0 h 998"/>
                <a:gd name="T28" fmla="*/ 61 w 1543"/>
                <a:gd name="T29" fmla="*/ 798 h 998"/>
                <a:gd name="T30" fmla="*/ 0 w 1543"/>
                <a:gd name="T31" fmla="*/ 199 h 998"/>
                <a:gd name="T32" fmla="*/ 169 w 1543"/>
                <a:gd name="T33" fmla="*/ 998 h 998"/>
                <a:gd name="T34" fmla="*/ 1418 w 1543"/>
                <a:gd name="T35" fmla="*/ 936 h 998"/>
                <a:gd name="T36" fmla="*/ 61 w 1543"/>
                <a:gd name="T37" fmla="*/ 798 h 998"/>
                <a:gd name="T38" fmla="*/ 958 w 1543"/>
                <a:gd name="T39" fmla="*/ 575 h 998"/>
                <a:gd name="T40" fmla="*/ 747 w 1543"/>
                <a:gd name="T41" fmla="*/ 592 h 998"/>
                <a:gd name="T42" fmla="*/ 730 w 1543"/>
                <a:gd name="T43" fmla="*/ 542 h 998"/>
                <a:gd name="T44" fmla="*/ 754 w 1543"/>
                <a:gd name="T45" fmla="*/ 509 h 998"/>
                <a:gd name="T46" fmla="*/ 765 w 1543"/>
                <a:gd name="T47" fmla="*/ 474 h 998"/>
                <a:gd name="T48" fmla="*/ 747 w 1543"/>
                <a:gd name="T49" fmla="*/ 453 h 998"/>
                <a:gd name="T50" fmla="*/ 730 w 1543"/>
                <a:gd name="T51" fmla="*/ 411 h 998"/>
                <a:gd name="T52" fmla="*/ 765 w 1543"/>
                <a:gd name="T53" fmla="*/ 394 h 998"/>
                <a:gd name="T54" fmla="*/ 790 w 1543"/>
                <a:gd name="T55" fmla="*/ 298 h 998"/>
                <a:gd name="T56" fmla="*/ 934 w 1543"/>
                <a:gd name="T57" fmla="*/ 285 h 998"/>
                <a:gd name="T58" fmla="*/ 932 w 1543"/>
                <a:gd name="T59" fmla="*/ 337 h 998"/>
                <a:gd name="T60" fmla="*/ 872 w 1543"/>
                <a:gd name="T61" fmla="*/ 342 h 998"/>
                <a:gd name="T62" fmla="*/ 848 w 1543"/>
                <a:gd name="T63" fmla="*/ 371 h 998"/>
                <a:gd name="T64" fmla="*/ 897 w 1543"/>
                <a:gd name="T65" fmla="*/ 394 h 998"/>
                <a:gd name="T66" fmla="*/ 915 w 1543"/>
                <a:gd name="T67" fmla="*/ 436 h 998"/>
                <a:gd name="T68" fmla="*/ 848 w 1543"/>
                <a:gd name="T69" fmla="*/ 453 h 998"/>
                <a:gd name="T70" fmla="*/ 814 w 1543"/>
                <a:gd name="T71" fmla="*/ 522 h 998"/>
                <a:gd name="T72" fmla="*/ 958 w 1543"/>
                <a:gd name="T73" fmla="*/ 539 h 998"/>
                <a:gd name="T74" fmla="*/ 995 w 1543"/>
                <a:gd name="T75" fmla="*/ 186 h 998"/>
                <a:gd name="T76" fmla="*/ 833 w 1543"/>
                <a:gd name="T77" fmla="*/ 138 h 998"/>
                <a:gd name="T78" fmla="*/ 569 w 1543"/>
                <a:gd name="T79" fmla="*/ 296 h 998"/>
                <a:gd name="T80" fmla="*/ 833 w 1543"/>
                <a:gd name="T81" fmla="*/ 736 h 998"/>
                <a:gd name="T82" fmla="*/ 1132 w 1543"/>
                <a:gd name="T83" fmla="*/ 43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998">
                  <a:moveTo>
                    <a:pt x="1479" y="599"/>
                  </a:moveTo>
                  <a:lnTo>
                    <a:pt x="1479" y="599"/>
                  </a:lnTo>
                  <a:cubicBezTo>
                    <a:pt x="1458" y="604"/>
                    <a:pt x="1439" y="611"/>
                    <a:pt x="1420" y="621"/>
                  </a:cubicBezTo>
                  <a:cubicBezTo>
                    <a:pt x="1396" y="632"/>
                    <a:pt x="1375" y="646"/>
                    <a:pt x="1356" y="663"/>
                  </a:cubicBezTo>
                  <a:cubicBezTo>
                    <a:pt x="1330" y="687"/>
                    <a:pt x="1308" y="715"/>
                    <a:pt x="1292" y="746"/>
                  </a:cubicBezTo>
                  <a:cubicBezTo>
                    <a:pt x="1281" y="766"/>
                    <a:pt x="1273" y="788"/>
                    <a:pt x="1268" y="810"/>
                  </a:cubicBezTo>
                  <a:lnTo>
                    <a:pt x="398" y="810"/>
                  </a:lnTo>
                  <a:cubicBezTo>
                    <a:pt x="374" y="706"/>
                    <a:pt x="291" y="623"/>
                    <a:pt x="187" y="599"/>
                  </a:cubicBezTo>
                  <a:lnTo>
                    <a:pt x="187" y="274"/>
                  </a:lnTo>
                  <a:cubicBezTo>
                    <a:pt x="209" y="269"/>
                    <a:pt x="231" y="260"/>
                    <a:pt x="251" y="250"/>
                  </a:cubicBezTo>
                  <a:cubicBezTo>
                    <a:pt x="282" y="234"/>
                    <a:pt x="310" y="212"/>
                    <a:pt x="334" y="186"/>
                  </a:cubicBezTo>
                  <a:cubicBezTo>
                    <a:pt x="351" y="167"/>
                    <a:pt x="365" y="145"/>
                    <a:pt x="376" y="122"/>
                  </a:cubicBezTo>
                  <a:cubicBezTo>
                    <a:pt x="386" y="103"/>
                    <a:pt x="393" y="84"/>
                    <a:pt x="398" y="63"/>
                  </a:cubicBezTo>
                  <a:lnTo>
                    <a:pt x="1268" y="63"/>
                  </a:lnTo>
                  <a:cubicBezTo>
                    <a:pt x="1272" y="84"/>
                    <a:pt x="1280" y="103"/>
                    <a:pt x="1289" y="122"/>
                  </a:cubicBezTo>
                  <a:cubicBezTo>
                    <a:pt x="1317" y="179"/>
                    <a:pt x="1363" y="225"/>
                    <a:pt x="1420" y="253"/>
                  </a:cubicBezTo>
                  <a:cubicBezTo>
                    <a:pt x="1439" y="262"/>
                    <a:pt x="1458" y="269"/>
                    <a:pt x="1479" y="274"/>
                  </a:cubicBezTo>
                  <a:lnTo>
                    <a:pt x="1479" y="599"/>
                  </a:lnTo>
                  <a:close/>
                  <a:moveTo>
                    <a:pt x="1466" y="0"/>
                  </a:moveTo>
                  <a:lnTo>
                    <a:pt x="1466" y="0"/>
                  </a:lnTo>
                  <a:lnTo>
                    <a:pt x="199" y="0"/>
                  </a:lnTo>
                  <a:cubicBezTo>
                    <a:pt x="157" y="0"/>
                    <a:pt x="123" y="33"/>
                    <a:pt x="123" y="76"/>
                  </a:cubicBezTo>
                  <a:lnTo>
                    <a:pt x="123" y="798"/>
                  </a:lnTo>
                  <a:cubicBezTo>
                    <a:pt x="123" y="840"/>
                    <a:pt x="157" y="874"/>
                    <a:pt x="199" y="874"/>
                  </a:cubicBezTo>
                  <a:lnTo>
                    <a:pt x="1466" y="874"/>
                  </a:lnTo>
                  <a:cubicBezTo>
                    <a:pt x="1508" y="874"/>
                    <a:pt x="1543" y="840"/>
                    <a:pt x="1543" y="798"/>
                  </a:cubicBezTo>
                  <a:lnTo>
                    <a:pt x="1543" y="76"/>
                  </a:lnTo>
                  <a:cubicBezTo>
                    <a:pt x="1543" y="33"/>
                    <a:pt x="1508" y="0"/>
                    <a:pt x="1466" y="0"/>
                  </a:cubicBezTo>
                  <a:close/>
                  <a:moveTo>
                    <a:pt x="61" y="798"/>
                  </a:moveTo>
                  <a:lnTo>
                    <a:pt x="61" y="798"/>
                  </a:lnTo>
                  <a:lnTo>
                    <a:pt x="61" y="123"/>
                  </a:lnTo>
                  <a:cubicBezTo>
                    <a:pt x="26" y="130"/>
                    <a:pt x="0" y="161"/>
                    <a:pt x="0" y="199"/>
                  </a:cubicBezTo>
                  <a:lnTo>
                    <a:pt x="0" y="828"/>
                  </a:lnTo>
                  <a:cubicBezTo>
                    <a:pt x="0" y="913"/>
                    <a:pt x="81" y="998"/>
                    <a:pt x="169" y="998"/>
                  </a:cubicBezTo>
                  <a:lnTo>
                    <a:pt x="1343" y="998"/>
                  </a:lnTo>
                  <a:cubicBezTo>
                    <a:pt x="1380" y="998"/>
                    <a:pt x="1411" y="971"/>
                    <a:pt x="1418" y="936"/>
                  </a:cubicBezTo>
                  <a:lnTo>
                    <a:pt x="199" y="936"/>
                  </a:lnTo>
                  <a:cubicBezTo>
                    <a:pt x="123" y="936"/>
                    <a:pt x="61" y="874"/>
                    <a:pt x="61" y="798"/>
                  </a:cubicBezTo>
                  <a:close/>
                  <a:moveTo>
                    <a:pt x="958" y="575"/>
                  </a:moveTo>
                  <a:lnTo>
                    <a:pt x="958" y="575"/>
                  </a:lnTo>
                  <a:cubicBezTo>
                    <a:pt x="958" y="584"/>
                    <a:pt x="950" y="592"/>
                    <a:pt x="940" y="592"/>
                  </a:cubicBezTo>
                  <a:lnTo>
                    <a:pt x="747" y="592"/>
                  </a:lnTo>
                  <a:cubicBezTo>
                    <a:pt x="738" y="592"/>
                    <a:pt x="730" y="584"/>
                    <a:pt x="730" y="575"/>
                  </a:cubicBezTo>
                  <a:lnTo>
                    <a:pt x="730" y="542"/>
                  </a:lnTo>
                  <a:cubicBezTo>
                    <a:pt x="730" y="533"/>
                    <a:pt x="736" y="522"/>
                    <a:pt x="742" y="518"/>
                  </a:cubicBezTo>
                  <a:cubicBezTo>
                    <a:pt x="748" y="514"/>
                    <a:pt x="751" y="511"/>
                    <a:pt x="754" y="509"/>
                  </a:cubicBezTo>
                  <a:cubicBezTo>
                    <a:pt x="758" y="505"/>
                    <a:pt x="761" y="500"/>
                    <a:pt x="763" y="494"/>
                  </a:cubicBezTo>
                  <a:cubicBezTo>
                    <a:pt x="764" y="489"/>
                    <a:pt x="765" y="482"/>
                    <a:pt x="765" y="474"/>
                  </a:cubicBezTo>
                  <a:lnTo>
                    <a:pt x="765" y="453"/>
                  </a:lnTo>
                  <a:lnTo>
                    <a:pt x="747" y="453"/>
                  </a:lnTo>
                  <a:cubicBezTo>
                    <a:pt x="738" y="453"/>
                    <a:pt x="730" y="445"/>
                    <a:pt x="730" y="436"/>
                  </a:cubicBezTo>
                  <a:lnTo>
                    <a:pt x="730" y="411"/>
                  </a:lnTo>
                  <a:cubicBezTo>
                    <a:pt x="730" y="401"/>
                    <a:pt x="738" y="394"/>
                    <a:pt x="747" y="394"/>
                  </a:cubicBezTo>
                  <a:lnTo>
                    <a:pt x="765" y="394"/>
                  </a:lnTo>
                  <a:lnTo>
                    <a:pt x="765" y="368"/>
                  </a:lnTo>
                  <a:cubicBezTo>
                    <a:pt x="765" y="338"/>
                    <a:pt x="774" y="314"/>
                    <a:pt x="790" y="298"/>
                  </a:cubicBezTo>
                  <a:cubicBezTo>
                    <a:pt x="807" y="282"/>
                    <a:pt x="831" y="274"/>
                    <a:pt x="863" y="274"/>
                  </a:cubicBezTo>
                  <a:cubicBezTo>
                    <a:pt x="887" y="274"/>
                    <a:pt x="911" y="278"/>
                    <a:pt x="934" y="285"/>
                  </a:cubicBezTo>
                  <a:cubicBezTo>
                    <a:pt x="943" y="289"/>
                    <a:pt x="947" y="299"/>
                    <a:pt x="944" y="308"/>
                  </a:cubicBezTo>
                  <a:lnTo>
                    <a:pt x="932" y="337"/>
                  </a:lnTo>
                  <a:cubicBezTo>
                    <a:pt x="929" y="346"/>
                    <a:pt x="919" y="351"/>
                    <a:pt x="910" y="348"/>
                  </a:cubicBezTo>
                  <a:cubicBezTo>
                    <a:pt x="896" y="344"/>
                    <a:pt x="883" y="342"/>
                    <a:pt x="872" y="342"/>
                  </a:cubicBezTo>
                  <a:cubicBezTo>
                    <a:pt x="864" y="342"/>
                    <a:pt x="858" y="344"/>
                    <a:pt x="854" y="349"/>
                  </a:cubicBezTo>
                  <a:cubicBezTo>
                    <a:pt x="850" y="353"/>
                    <a:pt x="848" y="361"/>
                    <a:pt x="848" y="371"/>
                  </a:cubicBezTo>
                  <a:lnTo>
                    <a:pt x="848" y="394"/>
                  </a:lnTo>
                  <a:lnTo>
                    <a:pt x="897" y="394"/>
                  </a:lnTo>
                  <a:cubicBezTo>
                    <a:pt x="907" y="394"/>
                    <a:pt x="915" y="401"/>
                    <a:pt x="915" y="411"/>
                  </a:cubicBezTo>
                  <a:lnTo>
                    <a:pt x="915" y="436"/>
                  </a:lnTo>
                  <a:cubicBezTo>
                    <a:pt x="915" y="445"/>
                    <a:pt x="907" y="453"/>
                    <a:pt x="897" y="453"/>
                  </a:cubicBezTo>
                  <a:lnTo>
                    <a:pt x="848" y="453"/>
                  </a:lnTo>
                  <a:lnTo>
                    <a:pt x="848" y="474"/>
                  </a:lnTo>
                  <a:cubicBezTo>
                    <a:pt x="848" y="495"/>
                    <a:pt x="837" y="511"/>
                    <a:pt x="814" y="522"/>
                  </a:cubicBezTo>
                  <a:lnTo>
                    <a:pt x="940" y="522"/>
                  </a:lnTo>
                  <a:cubicBezTo>
                    <a:pt x="950" y="522"/>
                    <a:pt x="958" y="530"/>
                    <a:pt x="958" y="539"/>
                  </a:cubicBezTo>
                  <a:lnTo>
                    <a:pt x="958" y="575"/>
                  </a:lnTo>
                  <a:close/>
                  <a:moveTo>
                    <a:pt x="995" y="186"/>
                  </a:moveTo>
                  <a:lnTo>
                    <a:pt x="995" y="186"/>
                  </a:lnTo>
                  <a:cubicBezTo>
                    <a:pt x="949" y="155"/>
                    <a:pt x="893" y="138"/>
                    <a:pt x="833" y="138"/>
                  </a:cubicBezTo>
                  <a:cubicBezTo>
                    <a:pt x="773" y="138"/>
                    <a:pt x="717" y="155"/>
                    <a:pt x="670" y="186"/>
                  </a:cubicBezTo>
                  <a:cubicBezTo>
                    <a:pt x="628" y="213"/>
                    <a:pt x="593" y="251"/>
                    <a:pt x="569" y="296"/>
                  </a:cubicBezTo>
                  <a:cubicBezTo>
                    <a:pt x="547" y="338"/>
                    <a:pt x="534" y="386"/>
                    <a:pt x="534" y="437"/>
                  </a:cubicBezTo>
                  <a:cubicBezTo>
                    <a:pt x="534" y="602"/>
                    <a:pt x="668" y="736"/>
                    <a:pt x="833" y="736"/>
                  </a:cubicBezTo>
                  <a:cubicBezTo>
                    <a:pt x="884" y="736"/>
                    <a:pt x="932" y="723"/>
                    <a:pt x="973" y="700"/>
                  </a:cubicBezTo>
                  <a:cubicBezTo>
                    <a:pt x="1068" y="650"/>
                    <a:pt x="1132" y="551"/>
                    <a:pt x="1132" y="437"/>
                  </a:cubicBezTo>
                  <a:cubicBezTo>
                    <a:pt x="1132" y="331"/>
                    <a:pt x="1077" y="239"/>
                    <a:pt x="995" y="186"/>
                  </a:cubicBez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grpSp>
        <p:nvGrpSpPr>
          <p:cNvPr id="11" name="Group 10">
            <a:extLst>
              <a:ext uri="{FF2B5EF4-FFF2-40B4-BE49-F238E27FC236}">
                <a16:creationId xmlns:a16="http://schemas.microsoft.com/office/drawing/2014/main" id="{ED2BCE76-911D-443C-A2EA-6AB4D057DDFC}"/>
              </a:ext>
            </a:extLst>
          </p:cNvPr>
          <p:cNvGrpSpPr>
            <a:grpSpLocks noChangeAspect="1"/>
          </p:cNvGrpSpPr>
          <p:nvPr/>
        </p:nvGrpSpPr>
        <p:grpSpPr bwMode="auto">
          <a:xfrm>
            <a:off x="7402197" y="4346860"/>
            <a:ext cx="1443164" cy="1575396"/>
            <a:chOff x="3250" y="2173"/>
            <a:chExt cx="633" cy="691"/>
          </a:xfrm>
        </p:grpSpPr>
        <p:sp>
          <p:nvSpPr>
            <p:cNvPr id="15" name="AutoShape 7">
              <a:extLst>
                <a:ext uri="{FF2B5EF4-FFF2-40B4-BE49-F238E27FC236}">
                  <a16:creationId xmlns:a16="http://schemas.microsoft.com/office/drawing/2014/main" id="{6BA20443-850E-4C55-AE93-5B2286F5662B}"/>
                </a:ext>
              </a:extLst>
            </p:cNvPr>
            <p:cNvSpPr>
              <a:spLocks noChangeAspect="1" noChangeArrowheads="1" noTextEdit="1"/>
            </p:cNvSpPr>
            <p:nvPr/>
          </p:nvSpPr>
          <p:spPr bwMode="auto">
            <a:xfrm>
              <a:off x="3250" y="2173"/>
              <a:ext cx="633"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16" name="Freeform 9">
              <a:extLst>
                <a:ext uri="{FF2B5EF4-FFF2-40B4-BE49-F238E27FC236}">
                  <a16:creationId xmlns:a16="http://schemas.microsoft.com/office/drawing/2014/main" id="{D4B38018-02E5-4AE3-9A6B-B64EA4DFABD1}"/>
                </a:ext>
              </a:extLst>
            </p:cNvPr>
            <p:cNvSpPr>
              <a:spLocks noEditPoints="1"/>
            </p:cNvSpPr>
            <p:nvPr/>
          </p:nvSpPr>
          <p:spPr bwMode="auto">
            <a:xfrm>
              <a:off x="3250" y="2173"/>
              <a:ext cx="638" cy="696"/>
            </a:xfrm>
            <a:custGeom>
              <a:avLst/>
              <a:gdLst>
                <a:gd name="T0" fmla="*/ 834 w 1159"/>
                <a:gd name="T1" fmla="*/ 325 h 1266"/>
                <a:gd name="T2" fmla="*/ 342 w 1159"/>
                <a:gd name="T3" fmla="*/ 311 h 1266"/>
                <a:gd name="T4" fmla="*/ 378 w 1159"/>
                <a:gd name="T5" fmla="*/ 263 h 1266"/>
                <a:gd name="T6" fmla="*/ 426 w 1159"/>
                <a:gd name="T7" fmla="*/ 243 h 1266"/>
                <a:gd name="T8" fmla="*/ 436 w 1159"/>
                <a:gd name="T9" fmla="*/ 209 h 1266"/>
                <a:gd name="T10" fmla="*/ 363 w 1159"/>
                <a:gd name="T11" fmla="*/ 194 h 1266"/>
                <a:gd name="T12" fmla="*/ 405 w 1159"/>
                <a:gd name="T13" fmla="*/ 159 h 1266"/>
                <a:gd name="T14" fmla="*/ 445 w 1159"/>
                <a:gd name="T15" fmla="*/ 138 h 1266"/>
                <a:gd name="T16" fmla="*/ 637 w 1159"/>
                <a:gd name="T17" fmla="*/ 59 h 1266"/>
                <a:gd name="T18" fmla="*/ 793 w 1159"/>
                <a:gd name="T19" fmla="*/ 87 h 1266"/>
                <a:gd name="T20" fmla="*/ 733 w 1159"/>
                <a:gd name="T21" fmla="*/ 121 h 1266"/>
                <a:gd name="T22" fmla="*/ 622 w 1159"/>
                <a:gd name="T23" fmla="*/ 121 h 1266"/>
                <a:gd name="T24" fmla="*/ 611 w 1159"/>
                <a:gd name="T25" fmla="*/ 159 h 1266"/>
                <a:gd name="T26" fmla="*/ 750 w 1159"/>
                <a:gd name="T27" fmla="*/ 173 h 1266"/>
                <a:gd name="T28" fmla="*/ 719 w 1159"/>
                <a:gd name="T29" fmla="*/ 209 h 1266"/>
                <a:gd name="T30" fmla="*/ 613 w 1159"/>
                <a:gd name="T31" fmla="*/ 226 h 1266"/>
                <a:gd name="T32" fmla="*/ 822 w 1159"/>
                <a:gd name="T33" fmla="*/ 267 h 1266"/>
                <a:gd name="T34" fmla="*/ 871 w 1159"/>
                <a:gd name="T35" fmla="*/ 311 h 1266"/>
                <a:gd name="T36" fmla="*/ 1147 w 1159"/>
                <a:gd name="T37" fmla="*/ 170 h 1266"/>
                <a:gd name="T38" fmla="*/ 1085 w 1159"/>
                <a:gd name="T39" fmla="*/ 109 h 1266"/>
                <a:gd name="T40" fmla="*/ 85 w 1159"/>
                <a:gd name="T41" fmla="*/ 102 h 1266"/>
                <a:gd name="T42" fmla="*/ 0 w 1159"/>
                <a:gd name="T43" fmla="*/ 215 h 1266"/>
                <a:gd name="T44" fmla="*/ 4 w 1159"/>
                <a:gd name="T45" fmla="*/ 347 h 1266"/>
                <a:gd name="T46" fmla="*/ 113 w 1159"/>
                <a:gd name="T47" fmla="*/ 450 h 1266"/>
                <a:gd name="T48" fmla="*/ 186 w 1159"/>
                <a:gd name="T49" fmla="*/ 481 h 1266"/>
                <a:gd name="T50" fmla="*/ 973 w 1159"/>
                <a:gd name="T51" fmla="*/ 481 h 1266"/>
                <a:gd name="T52" fmla="*/ 1046 w 1159"/>
                <a:gd name="T53" fmla="*/ 450 h 1266"/>
                <a:gd name="T54" fmla="*/ 1155 w 1159"/>
                <a:gd name="T55" fmla="*/ 347 h 1266"/>
                <a:gd name="T56" fmla="*/ 1159 w 1159"/>
                <a:gd name="T57" fmla="*/ 215 h 1266"/>
                <a:gd name="T58" fmla="*/ 1077 w 1159"/>
                <a:gd name="T59" fmla="*/ 527 h 1266"/>
                <a:gd name="T60" fmla="*/ 1046 w 1159"/>
                <a:gd name="T61" fmla="*/ 542 h 1266"/>
                <a:gd name="T62" fmla="*/ 579 w 1159"/>
                <a:gd name="T63" fmla="*/ 623 h 1266"/>
                <a:gd name="T64" fmla="*/ 113 w 1159"/>
                <a:gd name="T65" fmla="*/ 542 h 1266"/>
                <a:gd name="T66" fmla="*/ 55 w 1159"/>
                <a:gd name="T67" fmla="*/ 511 h 1266"/>
                <a:gd name="T68" fmla="*/ 0 w 1159"/>
                <a:gd name="T69" fmla="*/ 565 h 1266"/>
                <a:gd name="T70" fmla="*/ 17 w 1159"/>
                <a:gd name="T71" fmla="*/ 617 h 1266"/>
                <a:gd name="T72" fmla="*/ 146 w 1159"/>
                <a:gd name="T73" fmla="*/ 708 h 1266"/>
                <a:gd name="T74" fmla="*/ 579 w 1159"/>
                <a:gd name="T75" fmla="*/ 781 h 1266"/>
                <a:gd name="T76" fmla="*/ 1013 w 1159"/>
                <a:gd name="T77" fmla="*/ 708 h 1266"/>
                <a:gd name="T78" fmla="*/ 1142 w 1159"/>
                <a:gd name="T79" fmla="*/ 617 h 1266"/>
                <a:gd name="T80" fmla="*/ 1159 w 1159"/>
                <a:gd name="T81" fmla="*/ 565 h 1266"/>
                <a:gd name="T82" fmla="*/ 1104 w 1159"/>
                <a:gd name="T83" fmla="*/ 511 h 1266"/>
                <a:gd name="T84" fmla="*/ 0 w 1159"/>
                <a:gd name="T85" fmla="*/ 955 h 1266"/>
                <a:gd name="T86" fmla="*/ 0 w 1159"/>
                <a:gd name="T87" fmla="*/ 1051 h 1266"/>
                <a:gd name="T88" fmla="*/ 1159 w 1159"/>
                <a:gd name="T89" fmla="*/ 1051 h 1266"/>
                <a:gd name="T90" fmla="*/ 579 w 1159"/>
                <a:gd name="T91" fmla="*/ 1108 h 1266"/>
                <a:gd name="T92" fmla="*/ 1077 w 1159"/>
                <a:gd name="T93" fmla="*/ 770 h 1266"/>
                <a:gd name="T94" fmla="*/ 1046 w 1159"/>
                <a:gd name="T95" fmla="*/ 784 h 1266"/>
                <a:gd name="T96" fmla="*/ 113 w 1159"/>
                <a:gd name="T97" fmla="*/ 784 h 1266"/>
                <a:gd name="T98" fmla="*/ 55 w 1159"/>
                <a:gd name="T99" fmla="*/ 754 h 1266"/>
                <a:gd name="T100" fmla="*/ 0 w 1159"/>
                <a:gd name="T101" fmla="*/ 808 h 1266"/>
                <a:gd name="T102" fmla="*/ 17 w 1159"/>
                <a:gd name="T103" fmla="*/ 860 h 1266"/>
                <a:gd name="T104" fmla="*/ 1142 w 1159"/>
                <a:gd name="T105" fmla="*/ 860 h 1266"/>
                <a:gd name="T106" fmla="*/ 1159 w 1159"/>
                <a:gd name="T107" fmla="*/ 808 h 1266"/>
                <a:gd name="T108" fmla="*/ 1104 w 1159"/>
                <a:gd name="T109" fmla="*/ 75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9" h="1266">
                  <a:moveTo>
                    <a:pt x="834" y="325"/>
                  </a:moveTo>
                  <a:lnTo>
                    <a:pt x="834" y="325"/>
                  </a:lnTo>
                  <a:lnTo>
                    <a:pt x="380" y="325"/>
                  </a:lnTo>
                  <a:cubicBezTo>
                    <a:pt x="357" y="325"/>
                    <a:pt x="340" y="319"/>
                    <a:pt x="342" y="311"/>
                  </a:cubicBezTo>
                  <a:cubicBezTo>
                    <a:pt x="344" y="300"/>
                    <a:pt x="345" y="294"/>
                    <a:pt x="347" y="283"/>
                  </a:cubicBezTo>
                  <a:cubicBezTo>
                    <a:pt x="349" y="275"/>
                    <a:pt x="363" y="266"/>
                    <a:pt x="378" y="263"/>
                  </a:cubicBezTo>
                  <a:cubicBezTo>
                    <a:pt x="390" y="260"/>
                    <a:pt x="399" y="257"/>
                    <a:pt x="405" y="255"/>
                  </a:cubicBezTo>
                  <a:cubicBezTo>
                    <a:pt x="414" y="252"/>
                    <a:pt x="421" y="248"/>
                    <a:pt x="426" y="243"/>
                  </a:cubicBezTo>
                  <a:cubicBezTo>
                    <a:pt x="431" y="239"/>
                    <a:pt x="433" y="233"/>
                    <a:pt x="434" y="226"/>
                  </a:cubicBezTo>
                  <a:cubicBezTo>
                    <a:pt x="435" y="219"/>
                    <a:pt x="435" y="216"/>
                    <a:pt x="436" y="209"/>
                  </a:cubicBezTo>
                  <a:lnTo>
                    <a:pt x="397" y="209"/>
                  </a:lnTo>
                  <a:cubicBezTo>
                    <a:pt x="377" y="209"/>
                    <a:pt x="362" y="202"/>
                    <a:pt x="363" y="194"/>
                  </a:cubicBezTo>
                  <a:cubicBezTo>
                    <a:pt x="365" y="186"/>
                    <a:pt x="365" y="182"/>
                    <a:pt x="367" y="173"/>
                  </a:cubicBezTo>
                  <a:cubicBezTo>
                    <a:pt x="369" y="165"/>
                    <a:pt x="385" y="159"/>
                    <a:pt x="405" y="159"/>
                  </a:cubicBezTo>
                  <a:lnTo>
                    <a:pt x="443" y="159"/>
                  </a:lnTo>
                  <a:cubicBezTo>
                    <a:pt x="444" y="151"/>
                    <a:pt x="444" y="146"/>
                    <a:pt x="445" y="138"/>
                  </a:cubicBezTo>
                  <a:cubicBezTo>
                    <a:pt x="448" y="112"/>
                    <a:pt x="467" y="93"/>
                    <a:pt x="500" y="79"/>
                  </a:cubicBezTo>
                  <a:cubicBezTo>
                    <a:pt x="533" y="66"/>
                    <a:pt x="578" y="59"/>
                    <a:pt x="637" y="59"/>
                  </a:cubicBezTo>
                  <a:cubicBezTo>
                    <a:pt x="682" y="59"/>
                    <a:pt x="726" y="62"/>
                    <a:pt x="770" y="68"/>
                  </a:cubicBezTo>
                  <a:cubicBezTo>
                    <a:pt x="788" y="71"/>
                    <a:pt x="798" y="79"/>
                    <a:pt x="793" y="87"/>
                  </a:cubicBezTo>
                  <a:cubicBezTo>
                    <a:pt x="786" y="97"/>
                    <a:pt x="782" y="102"/>
                    <a:pt x="775" y="112"/>
                  </a:cubicBezTo>
                  <a:cubicBezTo>
                    <a:pt x="770" y="119"/>
                    <a:pt x="751" y="123"/>
                    <a:pt x="733" y="121"/>
                  </a:cubicBezTo>
                  <a:cubicBezTo>
                    <a:pt x="704" y="117"/>
                    <a:pt x="679" y="115"/>
                    <a:pt x="658" y="115"/>
                  </a:cubicBezTo>
                  <a:cubicBezTo>
                    <a:pt x="642" y="115"/>
                    <a:pt x="630" y="117"/>
                    <a:pt x="622" y="121"/>
                  </a:cubicBezTo>
                  <a:cubicBezTo>
                    <a:pt x="614" y="125"/>
                    <a:pt x="611" y="132"/>
                    <a:pt x="611" y="140"/>
                  </a:cubicBezTo>
                  <a:cubicBezTo>
                    <a:pt x="611" y="148"/>
                    <a:pt x="611" y="151"/>
                    <a:pt x="611" y="159"/>
                  </a:cubicBezTo>
                  <a:lnTo>
                    <a:pt x="713" y="159"/>
                  </a:lnTo>
                  <a:cubicBezTo>
                    <a:pt x="732" y="159"/>
                    <a:pt x="749" y="165"/>
                    <a:pt x="750" y="173"/>
                  </a:cubicBezTo>
                  <a:cubicBezTo>
                    <a:pt x="751" y="182"/>
                    <a:pt x="752" y="186"/>
                    <a:pt x="753" y="194"/>
                  </a:cubicBezTo>
                  <a:cubicBezTo>
                    <a:pt x="755" y="202"/>
                    <a:pt x="739" y="209"/>
                    <a:pt x="719" y="209"/>
                  </a:cubicBezTo>
                  <a:lnTo>
                    <a:pt x="613" y="209"/>
                  </a:lnTo>
                  <a:cubicBezTo>
                    <a:pt x="613" y="216"/>
                    <a:pt x="613" y="219"/>
                    <a:pt x="613" y="226"/>
                  </a:cubicBezTo>
                  <a:cubicBezTo>
                    <a:pt x="614" y="244"/>
                    <a:pt x="589" y="257"/>
                    <a:pt x="538" y="267"/>
                  </a:cubicBezTo>
                  <a:lnTo>
                    <a:pt x="822" y="267"/>
                  </a:lnTo>
                  <a:cubicBezTo>
                    <a:pt x="843" y="267"/>
                    <a:pt x="862" y="273"/>
                    <a:pt x="864" y="281"/>
                  </a:cubicBezTo>
                  <a:cubicBezTo>
                    <a:pt x="867" y="293"/>
                    <a:pt x="868" y="299"/>
                    <a:pt x="871" y="311"/>
                  </a:cubicBezTo>
                  <a:cubicBezTo>
                    <a:pt x="873" y="319"/>
                    <a:pt x="856" y="325"/>
                    <a:pt x="834" y="325"/>
                  </a:cubicBezTo>
                  <a:close/>
                  <a:moveTo>
                    <a:pt x="1147" y="170"/>
                  </a:moveTo>
                  <a:lnTo>
                    <a:pt x="1147" y="170"/>
                  </a:lnTo>
                  <a:cubicBezTo>
                    <a:pt x="1135" y="149"/>
                    <a:pt x="1114" y="128"/>
                    <a:pt x="1085" y="109"/>
                  </a:cubicBezTo>
                  <a:cubicBezTo>
                    <a:pt x="986" y="43"/>
                    <a:pt x="797" y="0"/>
                    <a:pt x="579" y="0"/>
                  </a:cubicBezTo>
                  <a:cubicBezTo>
                    <a:pt x="370" y="0"/>
                    <a:pt x="187" y="40"/>
                    <a:pt x="85" y="102"/>
                  </a:cubicBezTo>
                  <a:cubicBezTo>
                    <a:pt x="46" y="126"/>
                    <a:pt x="19" y="152"/>
                    <a:pt x="7" y="181"/>
                  </a:cubicBezTo>
                  <a:cubicBezTo>
                    <a:pt x="3" y="192"/>
                    <a:pt x="0" y="203"/>
                    <a:pt x="0" y="215"/>
                  </a:cubicBezTo>
                  <a:lnTo>
                    <a:pt x="0" y="322"/>
                  </a:lnTo>
                  <a:cubicBezTo>
                    <a:pt x="0" y="331"/>
                    <a:pt x="1" y="339"/>
                    <a:pt x="4" y="347"/>
                  </a:cubicBezTo>
                  <a:cubicBezTo>
                    <a:pt x="7" y="357"/>
                    <a:pt x="11" y="366"/>
                    <a:pt x="17" y="375"/>
                  </a:cubicBezTo>
                  <a:cubicBezTo>
                    <a:pt x="36" y="402"/>
                    <a:pt x="69" y="428"/>
                    <a:pt x="113" y="450"/>
                  </a:cubicBezTo>
                  <a:cubicBezTo>
                    <a:pt x="124" y="456"/>
                    <a:pt x="134" y="461"/>
                    <a:pt x="146" y="466"/>
                  </a:cubicBezTo>
                  <a:cubicBezTo>
                    <a:pt x="159" y="471"/>
                    <a:pt x="172" y="476"/>
                    <a:pt x="186" y="481"/>
                  </a:cubicBezTo>
                  <a:cubicBezTo>
                    <a:pt x="289" y="516"/>
                    <a:pt x="427" y="538"/>
                    <a:pt x="579" y="538"/>
                  </a:cubicBezTo>
                  <a:cubicBezTo>
                    <a:pt x="732" y="538"/>
                    <a:pt x="870" y="516"/>
                    <a:pt x="973" y="481"/>
                  </a:cubicBezTo>
                  <a:cubicBezTo>
                    <a:pt x="987" y="476"/>
                    <a:pt x="1000" y="471"/>
                    <a:pt x="1013" y="466"/>
                  </a:cubicBezTo>
                  <a:cubicBezTo>
                    <a:pt x="1024" y="461"/>
                    <a:pt x="1035" y="456"/>
                    <a:pt x="1046" y="450"/>
                  </a:cubicBezTo>
                  <a:cubicBezTo>
                    <a:pt x="1090" y="428"/>
                    <a:pt x="1123" y="402"/>
                    <a:pt x="1142" y="375"/>
                  </a:cubicBezTo>
                  <a:cubicBezTo>
                    <a:pt x="1148" y="366"/>
                    <a:pt x="1152" y="357"/>
                    <a:pt x="1155" y="347"/>
                  </a:cubicBezTo>
                  <a:cubicBezTo>
                    <a:pt x="1158" y="339"/>
                    <a:pt x="1159" y="331"/>
                    <a:pt x="1159" y="322"/>
                  </a:cubicBezTo>
                  <a:lnTo>
                    <a:pt x="1159" y="215"/>
                  </a:lnTo>
                  <a:cubicBezTo>
                    <a:pt x="1159" y="199"/>
                    <a:pt x="1155" y="185"/>
                    <a:pt x="1147" y="170"/>
                  </a:cubicBezTo>
                  <a:close/>
                  <a:moveTo>
                    <a:pt x="1077" y="527"/>
                  </a:moveTo>
                  <a:lnTo>
                    <a:pt x="1077" y="527"/>
                  </a:lnTo>
                  <a:cubicBezTo>
                    <a:pt x="1067" y="532"/>
                    <a:pt x="1056" y="537"/>
                    <a:pt x="1046" y="542"/>
                  </a:cubicBezTo>
                  <a:cubicBezTo>
                    <a:pt x="955" y="581"/>
                    <a:pt x="837" y="607"/>
                    <a:pt x="712" y="617"/>
                  </a:cubicBezTo>
                  <a:cubicBezTo>
                    <a:pt x="668" y="621"/>
                    <a:pt x="624" y="623"/>
                    <a:pt x="579" y="623"/>
                  </a:cubicBezTo>
                  <a:cubicBezTo>
                    <a:pt x="535" y="623"/>
                    <a:pt x="490" y="621"/>
                    <a:pt x="447" y="617"/>
                  </a:cubicBezTo>
                  <a:cubicBezTo>
                    <a:pt x="322" y="607"/>
                    <a:pt x="203" y="581"/>
                    <a:pt x="113" y="542"/>
                  </a:cubicBezTo>
                  <a:cubicBezTo>
                    <a:pt x="102" y="537"/>
                    <a:pt x="92" y="532"/>
                    <a:pt x="82" y="527"/>
                  </a:cubicBezTo>
                  <a:cubicBezTo>
                    <a:pt x="73" y="522"/>
                    <a:pt x="64" y="517"/>
                    <a:pt x="55" y="511"/>
                  </a:cubicBezTo>
                  <a:cubicBezTo>
                    <a:pt x="34" y="498"/>
                    <a:pt x="15" y="484"/>
                    <a:pt x="0" y="469"/>
                  </a:cubicBezTo>
                  <a:lnTo>
                    <a:pt x="0" y="565"/>
                  </a:lnTo>
                  <a:cubicBezTo>
                    <a:pt x="0" y="574"/>
                    <a:pt x="1" y="582"/>
                    <a:pt x="4" y="590"/>
                  </a:cubicBezTo>
                  <a:cubicBezTo>
                    <a:pt x="7" y="599"/>
                    <a:pt x="11" y="608"/>
                    <a:pt x="17" y="617"/>
                  </a:cubicBezTo>
                  <a:cubicBezTo>
                    <a:pt x="36" y="645"/>
                    <a:pt x="69" y="671"/>
                    <a:pt x="113" y="693"/>
                  </a:cubicBezTo>
                  <a:cubicBezTo>
                    <a:pt x="123" y="698"/>
                    <a:pt x="134" y="703"/>
                    <a:pt x="146" y="708"/>
                  </a:cubicBezTo>
                  <a:cubicBezTo>
                    <a:pt x="159" y="714"/>
                    <a:pt x="172" y="719"/>
                    <a:pt x="186" y="723"/>
                  </a:cubicBezTo>
                  <a:cubicBezTo>
                    <a:pt x="289" y="759"/>
                    <a:pt x="427" y="781"/>
                    <a:pt x="579" y="781"/>
                  </a:cubicBezTo>
                  <a:cubicBezTo>
                    <a:pt x="732" y="781"/>
                    <a:pt x="870" y="759"/>
                    <a:pt x="973" y="723"/>
                  </a:cubicBezTo>
                  <a:cubicBezTo>
                    <a:pt x="987" y="719"/>
                    <a:pt x="1000" y="714"/>
                    <a:pt x="1013" y="708"/>
                  </a:cubicBezTo>
                  <a:cubicBezTo>
                    <a:pt x="1024" y="703"/>
                    <a:pt x="1035" y="698"/>
                    <a:pt x="1046" y="693"/>
                  </a:cubicBezTo>
                  <a:cubicBezTo>
                    <a:pt x="1090" y="671"/>
                    <a:pt x="1123" y="645"/>
                    <a:pt x="1142" y="617"/>
                  </a:cubicBezTo>
                  <a:cubicBezTo>
                    <a:pt x="1148" y="608"/>
                    <a:pt x="1152" y="599"/>
                    <a:pt x="1155" y="590"/>
                  </a:cubicBezTo>
                  <a:cubicBezTo>
                    <a:pt x="1158" y="582"/>
                    <a:pt x="1159" y="574"/>
                    <a:pt x="1159" y="565"/>
                  </a:cubicBezTo>
                  <a:lnTo>
                    <a:pt x="1159" y="469"/>
                  </a:lnTo>
                  <a:cubicBezTo>
                    <a:pt x="1144" y="484"/>
                    <a:pt x="1125" y="498"/>
                    <a:pt x="1104" y="511"/>
                  </a:cubicBezTo>
                  <a:cubicBezTo>
                    <a:pt x="1095" y="517"/>
                    <a:pt x="1086" y="522"/>
                    <a:pt x="1077" y="527"/>
                  </a:cubicBezTo>
                  <a:close/>
                  <a:moveTo>
                    <a:pt x="0" y="955"/>
                  </a:moveTo>
                  <a:lnTo>
                    <a:pt x="0" y="955"/>
                  </a:lnTo>
                  <a:lnTo>
                    <a:pt x="0" y="1051"/>
                  </a:lnTo>
                  <a:cubicBezTo>
                    <a:pt x="0" y="1170"/>
                    <a:pt x="259" y="1266"/>
                    <a:pt x="579" y="1266"/>
                  </a:cubicBezTo>
                  <a:cubicBezTo>
                    <a:pt x="900" y="1266"/>
                    <a:pt x="1159" y="1170"/>
                    <a:pt x="1159" y="1051"/>
                  </a:cubicBezTo>
                  <a:lnTo>
                    <a:pt x="1159" y="955"/>
                  </a:lnTo>
                  <a:cubicBezTo>
                    <a:pt x="1055" y="1056"/>
                    <a:pt x="816" y="1108"/>
                    <a:pt x="579" y="1108"/>
                  </a:cubicBezTo>
                  <a:cubicBezTo>
                    <a:pt x="343" y="1108"/>
                    <a:pt x="104" y="1056"/>
                    <a:pt x="0" y="955"/>
                  </a:cubicBezTo>
                  <a:close/>
                  <a:moveTo>
                    <a:pt x="1077" y="770"/>
                  </a:moveTo>
                  <a:lnTo>
                    <a:pt x="1077" y="770"/>
                  </a:lnTo>
                  <a:cubicBezTo>
                    <a:pt x="1067" y="775"/>
                    <a:pt x="1056" y="780"/>
                    <a:pt x="1046" y="784"/>
                  </a:cubicBezTo>
                  <a:cubicBezTo>
                    <a:pt x="924" y="838"/>
                    <a:pt x="751" y="866"/>
                    <a:pt x="579" y="866"/>
                  </a:cubicBezTo>
                  <a:cubicBezTo>
                    <a:pt x="408" y="866"/>
                    <a:pt x="235" y="838"/>
                    <a:pt x="113" y="784"/>
                  </a:cubicBezTo>
                  <a:cubicBezTo>
                    <a:pt x="102" y="780"/>
                    <a:pt x="92" y="775"/>
                    <a:pt x="82" y="770"/>
                  </a:cubicBezTo>
                  <a:cubicBezTo>
                    <a:pt x="73" y="765"/>
                    <a:pt x="64" y="759"/>
                    <a:pt x="55" y="754"/>
                  </a:cubicBezTo>
                  <a:cubicBezTo>
                    <a:pt x="34" y="741"/>
                    <a:pt x="15" y="727"/>
                    <a:pt x="0" y="712"/>
                  </a:cubicBezTo>
                  <a:lnTo>
                    <a:pt x="0" y="808"/>
                  </a:lnTo>
                  <a:cubicBezTo>
                    <a:pt x="0" y="816"/>
                    <a:pt x="1" y="825"/>
                    <a:pt x="4" y="833"/>
                  </a:cubicBezTo>
                  <a:cubicBezTo>
                    <a:pt x="7" y="842"/>
                    <a:pt x="11" y="851"/>
                    <a:pt x="17" y="860"/>
                  </a:cubicBezTo>
                  <a:cubicBezTo>
                    <a:pt x="80" y="954"/>
                    <a:pt x="307" y="1024"/>
                    <a:pt x="579" y="1024"/>
                  </a:cubicBezTo>
                  <a:cubicBezTo>
                    <a:pt x="851" y="1024"/>
                    <a:pt x="1079" y="954"/>
                    <a:pt x="1142" y="860"/>
                  </a:cubicBezTo>
                  <a:cubicBezTo>
                    <a:pt x="1148" y="851"/>
                    <a:pt x="1152" y="842"/>
                    <a:pt x="1155" y="833"/>
                  </a:cubicBezTo>
                  <a:cubicBezTo>
                    <a:pt x="1158" y="825"/>
                    <a:pt x="1159" y="816"/>
                    <a:pt x="1159" y="808"/>
                  </a:cubicBezTo>
                  <a:lnTo>
                    <a:pt x="1159" y="712"/>
                  </a:lnTo>
                  <a:cubicBezTo>
                    <a:pt x="1144" y="727"/>
                    <a:pt x="1125" y="741"/>
                    <a:pt x="1104" y="754"/>
                  </a:cubicBezTo>
                  <a:cubicBezTo>
                    <a:pt x="1095" y="759"/>
                    <a:pt x="1086" y="765"/>
                    <a:pt x="1077" y="770"/>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spTree>
    <p:extLst>
      <p:ext uri="{BB962C8B-B14F-4D97-AF65-F5344CB8AC3E}">
        <p14:creationId xmlns:p14="http://schemas.microsoft.com/office/powerpoint/2010/main" val="75394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3742"/>
            <a:ext cx="845346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Salary: weekend allowances</a:t>
            </a:r>
            <a:endParaRPr sz="4791" dirty="0">
              <a:latin typeface="+mn-lt"/>
              <a:cs typeface="Arial"/>
            </a:endParaRPr>
          </a:p>
        </p:txBody>
      </p:sp>
      <p:graphicFrame>
        <p:nvGraphicFramePr>
          <p:cNvPr id="4" name="Table 4">
            <a:extLst>
              <a:ext uri="{FF2B5EF4-FFF2-40B4-BE49-F238E27FC236}">
                <a16:creationId xmlns:a16="http://schemas.microsoft.com/office/drawing/2014/main" id="{BCA7CF12-D5A2-43FE-B328-700F81CC51C1}"/>
              </a:ext>
            </a:extLst>
          </p:cNvPr>
          <p:cNvGraphicFramePr>
            <a:graphicFrameLocks noGrp="1"/>
          </p:cNvGraphicFramePr>
          <p:nvPr>
            <p:extLst>
              <p:ext uri="{D42A27DB-BD31-4B8C-83A1-F6EECF244321}">
                <p14:modId xmlns:p14="http://schemas.microsoft.com/office/powerpoint/2010/main" val="3366038948"/>
              </p:ext>
            </p:extLst>
          </p:nvPr>
        </p:nvGraphicFramePr>
        <p:xfrm>
          <a:off x="830867" y="2828299"/>
          <a:ext cx="7159650" cy="3205017"/>
        </p:xfrm>
        <a:graphic>
          <a:graphicData uri="http://schemas.openxmlformats.org/drawingml/2006/table">
            <a:tbl>
              <a:tblPr firstRow="1" bandRow="1">
                <a:tableStyleId>{5C22544A-7EE6-4342-B048-85BDC9FD1C3A}</a:tableStyleId>
              </a:tblPr>
              <a:tblGrid>
                <a:gridCol w="5218925">
                  <a:extLst>
                    <a:ext uri="{9D8B030D-6E8A-4147-A177-3AD203B41FA5}">
                      <a16:colId xmlns:a16="http://schemas.microsoft.com/office/drawing/2014/main" val="238922189"/>
                    </a:ext>
                  </a:extLst>
                </a:gridCol>
                <a:gridCol w="1940725">
                  <a:extLst>
                    <a:ext uri="{9D8B030D-6E8A-4147-A177-3AD203B41FA5}">
                      <a16:colId xmlns:a16="http://schemas.microsoft.com/office/drawing/2014/main" val="4005711737"/>
                    </a:ext>
                  </a:extLst>
                </a:gridCol>
              </a:tblGrid>
              <a:tr h="363757">
                <a:tc>
                  <a:txBody>
                    <a:bodyPr/>
                    <a:lstStyle/>
                    <a:p>
                      <a:pPr algn="ctr"/>
                      <a:r>
                        <a:rPr lang="en-GB" sz="1900" dirty="0">
                          <a:latin typeface="+mn-lt"/>
                          <a:cs typeface="Arial" panose="020B0604020202020204" pitchFamily="34" charset="0"/>
                        </a:rPr>
                        <a:t>Frequency</a:t>
                      </a:r>
                    </a:p>
                  </a:txBody>
                  <a:tcPr marL="55449" marR="55449" marT="27725" marB="27725" anchor="ctr"/>
                </a:tc>
                <a:tc>
                  <a:txBody>
                    <a:bodyPr/>
                    <a:lstStyle/>
                    <a:p>
                      <a:pPr algn="ctr"/>
                      <a:r>
                        <a:rPr lang="en-GB" sz="1900" dirty="0">
                          <a:latin typeface="+mn-lt"/>
                          <a:cs typeface="Arial" panose="020B0604020202020204" pitchFamily="34" charset="0"/>
                        </a:rPr>
                        <a:t>Allowance</a:t>
                      </a:r>
                    </a:p>
                  </a:txBody>
                  <a:tcPr marL="55449" marR="55449" marT="27725" marB="27725" anchor="ctr"/>
                </a:tc>
                <a:extLst>
                  <a:ext uri="{0D108BD9-81ED-4DB2-BD59-A6C34878D82A}">
                    <a16:rowId xmlns:a16="http://schemas.microsoft.com/office/drawing/2014/main" val="83503863"/>
                  </a:ext>
                </a:extLst>
              </a:tr>
              <a:tr h="363757">
                <a:tc>
                  <a:txBody>
                    <a:bodyPr/>
                    <a:lstStyle/>
                    <a:p>
                      <a:pPr algn="ctr"/>
                      <a:r>
                        <a:rPr lang="en-GB" sz="1900" dirty="0">
                          <a:latin typeface="+mn-lt"/>
                          <a:cs typeface="Arial" panose="020B0604020202020204" pitchFamily="34" charset="0"/>
                        </a:rPr>
                        <a:t>1 weekend in 2</a:t>
                      </a:r>
                    </a:p>
                  </a:txBody>
                  <a:tcPr marL="55449" marR="55449" marT="27725" marB="27725" anchor="ctr"/>
                </a:tc>
                <a:tc>
                  <a:txBody>
                    <a:bodyPr/>
                    <a:lstStyle/>
                    <a:p>
                      <a:pPr algn="ctr"/>
                      <a:r>
                        <a:rPr lang="en-GB" sz="1900" dirty="0">
                          <a:latin typeface="+mn-lt"/>
                          <a:cs typeface="Arial" panose="020B0604020202020204" pitchFamily="34" charset="0"/>
                        </a:rPr>
                        <a:t>15%</a:t>
                      </a:r>
                    </a:p>
                  </a:txBody>
                  <a:tcPr marL="55449" marR="55449" marT="27725" marB="27725" anchor="ctr"/>
                </a:tc>
                <a:extLst>
                  <a:ext uri="{0D108BD9-81ED-4DB2-BD59-A6C34878D82A}">
                    <a16:rowId xmlns:a16="http://schemas.microsoft.com/office/drawing/2014/main" val="2355679553"/>
                  </a:ext>
                </a:extLst>
              </a:tr>
              <a:tr h="363757">
                <a:tc>
                  <a:txBody>
                    <a:bodyPr/>
                    <a:lstStyle/>
                    <a:p>
                      <a:pPr algn="ctr"/>
                      <a:r>
                        <a:rPr lang="en-GB" sz="1900" dirty="0">
                          <a:latin typeface="+mn-lt"/>
                          <a:cs typeface="Arial" panose="020B0604020202020204" pitchFamily="34" charset="0"/>
                        </a:rPr>
                        <a:t>&lt;1 weekend in 2 to 1 weekend in 3</a:t>
                      </a:r>
                    </a:p>
                  </a:txBody>
                  <a:tcPr marL="55449" marR="55449" marT="27725" marB="27725" anchor="ctr"/>
                </a:tc>
                <a:tc>
                  <a:txBody>
                    <a:bodyPr/>
                    <a:lstStyle/>
                    <a:p>
                      <a:pPr algn="ctr"/>
                      <a:r>
                        <a:rPr lang="en-GB" sz="1900" dirty="0">
                          <a:latin typeface="+mn-lt"/>
                          <a:cs typeface="Arial" panose="020B0604020202020204" pitchFamily="34" charset="0"/>
                        </a:rPr>
                        <a:t>10%</a:t>
                      </a:r>
                    </a:p>
                  </a:txBody>
                  <a:tcPr marL="55449" marR="55449" marT="27725" marB="27725" anchor="ctr"/>
                </a:tc>
                <a:extLst>
                  <a:ext uri="{0D108BD9-81ED-4DB2-BD59-A6C34878D82A}">
                    <a16:rowId xmlns:a16="http://schemas.microsoft.com/office/drawing/2014/main" val="2474568638"/>
                  </a:ext>
                </a:extLst>
              </a:tr>
              <a:tr h="363757">
                <a:tc>
                  <a:txBody>
                    <a:bodyPr/>
                    <a:lstStyle/>
                    <a:p>
                      <a:pPr algn="ctr"/>
                      <a:r>
                        <a:rPr lang="en-GB" sz="1900" dirty="0">
                          <a:latin typeface="+mn-lt"/>
                          <a:cs typeface="Arial" panose="020B0604020202020204" pitchFamily="34" charset="0"/>
                        </a:rPr>
                        <a:t>&lt;1 weekend in 3 to 1 weekend in 4</a:t>
                      </a:r>
                    </a:p>
                  </a:txBody>
                  <a:tcPr marL="55449" marR="55449" marT="27725" marB="27725" anchor="ctr"/>
                </a:tc>
                <a:tc>
                  <a:txBody>
                    <a:bodyPr/>
                    <a:lstStyle/>
                    <a:p>
                      <a:pPr algn="ctr"/>
                      <a:r>
                        <a:rPr lang="en-GB" sz="1900" dirty="0">
                          <a:latin typeface="+mn-lt"/>
                          <a:cs typeface="Arial" panose="020B0604020202020204" pitchFamily="34" charset="0"/>
                        </a:rPr>
                        <a:t>7.5%</a:t>
                      </a:r>
                    </a:p>
                  </a:txBody>
                  <a:tcPr marL="55449" marR="55449" marT="27725" marB="27725" anchor="ctr"/>
                </a:tc>
                <a:extLst>
                  <a:ext uri="{0D108BD9-81ED-4DB2-BD59-A6C34878D82A}">
                    <a16:rowId xmlns:a16="http://schemas.microsoft.com/office/drawing/2014/main" val="1808935558"/>
                  </a:ext>
                </a:extLst>
              </a:tr>
              <a:tr h="363757">
                <a:tc>
                  <a:txBody>
                    <a:bodyPr/>
                    <a:lstStyle/>
                    <a:p>
                      <a:pPr algn="ctr"/>
                      <a:r>
                        <a:rPr lang="en-GB" sz="1900" dirty="0">
                          <a:latin typeface="+mn-lt"/>
                          <a:cs typeface="Arial" panose="020B0604020202020204" pitchFamily="34" charset="0"/>
                        </a:rPr>
                        <a:t>&lt;1 weekend in 4 to 1 weekend in 5</a:t>
                      </a:r>
                    </a:p>
                  </a:txBody>
                  <a:tcPr marL="55449" marR="55449" marT="27725" marB="27725" anchor="ctr"/>
                </a:tc>
                <a:tc>
                  <a:txBody>
                    <a:bodyPr/>
                    <a:lstStyle/>
                    <a:p>
                      <a:pPr algn="ctr"/>
                      <a:r>
                        <a:rPr lang="en-GB" sz="1900" dirty="0">
                          <a:latin typeface="+mn-lt"/>
                          <a:cs typeface="Arial" panose="020B0604020202020204" pitchFamily="34" charset="0"/>
                        </a:rPr>
                        <a:t>6%</a:t>
                      </a:r>
                    </a:p>
                  </a:txBody>
                  <a:tcPr marL="55449" marR="55449" marT="27725" marB="27725" anchor="ctr"/>
                </a:tc>
                <a:extLst>
                  <a:ext uri="{0D108BD9-81ED-4DB2-BD59-A6C34878D82A}">
                    <a16:rowId xmlns:a16="http://schemas.microsoft.com/office/drawing/2014/main" val="2589930739"/>
                  </a:ext>
                </a:extLst>
              </a:tr>
              <a:tr h="346558">
                <a:tc>
                  <a:txBody>
                    <a:bodyPr/>
                    <a:lstStyle/>
                    <a:p>
                      <a:pPr algn="ctr"/>
                      <a:r>
                        <a:rPr lang="en-GB" sz="1900" dirty="0">
                          <a:latin typeface="+mn-lt"/>
                          <a:cs typeface="Arial" panose="020B0604020202020204" pitchFamily="34" charset="0"/>
                        </a:rPr>
                        <a:t>&lt;1 weekend in 5 to 1 weekend in 6</a:t>
                      </a:r>
                    </a:p>
                  </a:txBody>
                  <a:tcPr marL="55449" marR="55449" marT="27725" marB="27725" anchor="ctr"/>
                </a:tc>
                <a:tc>
                  <a:txBody>
                    <a:bodyPr/>
                    <a:lstStyle/>
                    <a:p>
                      <a:pPr algn="ctr"/>
                      <a:r>
                        <a:rPr lang="en-GB" sz="1900" dirty="0">
                          <a:latin typeface="+mn-lt"/>
                          <a:cs typeface="Arial" panose="020B0604020202020204" pitchFamily="34" charset="0"/>
                        </a:rPr>
                        <a:t>5%</a:t>
                      </a:r>
                    </a:p>
                  </a:txBody>
                  <a:tcPr marL="55449" marR="55449" marT="27725" marB="27725" anchor="ctr"/>
                </a:tc>
                <a:extLst>
                  <a:ext uri="{0D108BD9-81ED-4DB2-BD59-A6C34878D82A}">
                    <a16:rowId xmlns:a16="http://schemas.microsoft.com/office/drawing/2014/main" val="612127995"/>
                  </a:ext>
                </a:extLst>
              </a:tr>
              <a:tr h="34655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900" dirty="0">
                          <a:latin typeface="+mn-lt"/>
                          <a:cs typeface="Arial" panose="020B0604020202020204" pitchFamily="34" charset="0"/>
                        </a:rPr>
                        <a:t>&lt;1 weekend in 6 to 1 weekend in 7</a:t>
                      </a:r>
                    </a:p>
                  </a:txBody>
                  <a:tcPr marL="55449" marR="55449" marT="27725" marB="27725" anchor="ctr"/>
                </a:tc>
                <a:tc>
                  <a:txBody>
                    <a:bodyPr/>
                    <a:lstStyle/>
                    <a:p>
                      <a:pPr algn="ctr"/>
                      <a:r>
                        <a:rPr lang="en-GB" sz="1900" dirty="0">
                          <a:latin typeface="+mn-lt"/>
                          <a:cs typeface="Arial" panose="020B0604020202020204" pitchFamily="34" charset="0"/>
                        </a:rPr>
                        <a:t>4%</a:t>
                      </a:r>
                    </a:p>
                  </a:txBody>
                  <a:tcPr marL="55449" marR="55449" marT="27725" marB="27725" anchor="ctr"/>
                </a:tc>
                <a:extLst>
                  <a:ext uri="{0D108BD9-81ED-4DB2-BD59-A6C34878D82A}">
                    <a16:rowId xmlns:a16="http://schemas.microsoft.com/office/drawing/2014/main" val="933082079"/>
                  </a:ext>
                </a:extLst>
              </a:tr>
              <a:tr h="34655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900" dirty="0">
                          <a:latin typeface="+mn-lt"/>
                          <a:cs typeface="Arial" panose="020B0604020202020204" pitchFamily="34" charset="0"/>
                        </a:rPr>
                        <a:t>&lt;1 weekend in 7 to 1 weekend in 8</a:t>
                      </a:r>
                    </a:p>
                  </a:txBody>
                  <a:tcPr marL="55449" marR="55449" marT="27725" marB="27725" anchor="ctr"/>
                </a:tc>
                <a:tc>
                  <a:txBody>
                    <a:bodyPr/>
                    <a:lstStyle/>
                    <a:p>
                      <a:pPr algn="ctr"/>
                      <a:r>
                        <a:rPr lang="en-GB" sz="1900" dirty="0">
                          <a:latin typeface="+mn-lt"/>
                          <a:cs typeface="Arial" panose="020B0604020202020204" pitchFamily="34" charset="0"/>
                        </a:rPr>
                        <a:t>3%</a:t>
                      </a:r>
                    </a:p>
                  </a:txBody>
                  <a:tcPr marL="55449" marR="55449" marT="27725" marB="27725" anchor="ctr"/>
                </a:tc>
                <a:extLst>
                  <a:ext uri="{0D108BD9-81ED-4DB2-BD59-A6C34878D82A}">
                    <a16:rowId xmlns:a16="http://schemas.microsoft.com/office/drawing/2014/main" val="1460687917"/>
                  </a:ext>
                </a:extLst>
              </a:tr>
              <a:tr h="34655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900" dirty="0">
                          <a:latin typeface="+mn-lt"/>
                          <a:cs typeface="Arial" panose="020B0604020202020204" pitchFamily="34" charset="0"/>
                        </a:rPr>
                        <a:t>&lt;1 weekend in 8</a:t>
                      </a:r>
                    </a:p>
                  </a:txBody>
                  <a:tcPr marL="55449" marR="55449" marT="27725" marB="27725" anchor="ctr"/>
                </a:tc>
                <a:tc>
                  <a:txBody>
                    <a:bodyPr/>
                    <a:lstStyle/>
                    <a:p>
                      <a:pPr algn="ctr"/>
                      <a:r>
                        <a:rPr lang="en-GB" sz="1900" dirty="0">
                          <a:latin typeface="+mn-lt"/>
                          <a:cs typeface="Arial" panose="020B0604020202020204" pitchFamily="34" charset="0"/>
                        </a:rPr>
                        <a:t>0%</a:t>
                      </a:r>
                    </a:p>
                  </a:txBody>
                  <a:tcPr marL="55449" marR="55449" marT="27725" marB="27725" anchor="ctr"/>
                </a:tc>
                <a:extLst>
                  <a:ext uri="{0D108BD9-81ED-4DB2-BD59-A6C34878D82A}">
                    <a16:rowId xmlns:a16="http://schemas.microsoft.com/office/drawing/2014/main" val="2808384868"/>
                  </a:ext>
                </a:extLst>
              </a:tr>
            </a:tbl>
          </a:graphicData>
        </a:graphic>
      </p:graphicFrame>
      <p:grpSp>
        <p:nvGrpSpPr>
          <p:cNvPr id="8" name="Group 4">
            <a:extLst>
              <a:ext uri="{FF2B5EF4-FFF2-40B4-BE49-F238E27FC236}">
                <a16:creationId xmlns:a16="http://schemas.microsoft.com/office/drawing/2014/main" id="{8C93D74B-C0DA-4F6B-85F5-7BC0352AFDE9}"/>
              </a:ext>
            </a:extLst>
          </p:cNvPr>
          <p:cNvGrpSpPr>
            <a:grpSpLocks noChangeAspect="1"/>
          </p:cNvGrpSpPr>
          <p:nvPr/>
        </p:nvGrpSpPr>
        <p:grpSpPr bwMode="auto">
          <a:xfrm>
            <a:off x="8960880" y="3013130"/>
            <a:ext cx="2063291" cy="1333730"/>
            <a:chOff x="4280" y="1880"/>
            <a:chExt cx="905" cy="585"/>
          </a:xfrm>
        </p:grpSpPr>
        <p:sp>
          <p:nvSpPr>
            <p:cNvPr id="9" name="AutoShape 3">
              <a:extLst>
                <a:ext uri="{FF2B5EF4-FFF2-40B4-BE49-F238E27FC236}">
                  <a16:creationId xmlns:a16="http://schemas.microsoft.com/office/drawing/2014/main" id="{884E3DE1-3425-4D0A-8C39-6F2F96FCDC23}"/>
                </a:ext>
              </a:extLst>
            </p:cNvPr>
            <p:cNvSpPr>
              <a:spLocks noChangeAspect="1" noChangeArrowheads="1" noTextEdit="1"/>
            </p:cNvSpPr>
            <p:nvPr/>
          </p:nvSpPr>
          <p:spPr bwMode="auto">
            <a:xfrm>
              <a:off x="4280" y="1880"/>
              <a:ext cx="905"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10" name="Freeform 5">
              <a:extLst>
                <a:ext uri="{FF2B5EF4-FFF2-40B4-BE49-F238E27FC236}">
                  <a16:creationId xmlns:a16="http://schemas.microsoft.com/office/drawing/2014/main" id="{3BBE9245-24CF-49AB-A97B-245AD0765C16}"/>
                </a:ext>
              </a:extLst>
            </p:cNvPr>
            <p:cNvSpPr>
              <a:spLocks noEditPoints="1"/>
            </p:cNvSpPr>
            <p:nvPr/>
          </p:nvSpPr>
          <p:spPr bwMode="auto">
            <a:xfrm>
              <a:off x="4280" y="1880"/>
              <a:ext cx="915" cy="591"/>
            </a:xfrm>
            <a:custGeom>
              <a:avLst/>
              <a:gdLst>
                <a:gd name="T0" fmla="*/ 1479 w 1543"/>
                <a:gd name="T1" fmla="*/ 599 h 998"/>
                <a:gd name="T2" fmla="*/ 1356 w 1543"/>
                <a:gd name="T3" fmla="*/ 663 h 998"/>
                <a:gd name="T4" fmla="*/ 1268 w 1543"/>
                <a:gd name="T5" fmla="*/ 810 h 998"/>
                <a:gd name="T6" fmla="*/ 187 w 1543"/>
                <a:gd name="T7" fmla="*/ 599 h 998"/>
                <a:gd name="T8" fmla="*/ 251 w 1543"/>
                <a:gd name="T9" fmla="*/ 250 h 998"/>
                <a:gd name="T10" fmla="*/ 376 w 1543"/>
                <a:gd name="T11" fmla="*/ 122 h 998"/>
                <a:gd name="T12" fmla="*/ 1268 w 1543"/>
                <a:gd name="T13" fmla="*/ 63 h 998"/>
                <a:gd name="T14" fmla="*/ 1420 w 1543"/>
                <a:gd name="T15" fmla="*/ 253 h 998"/>
                <a:gd name="T16" fmla="*/ 1479 w 1543"/>
                <a:gd name="T17" fmla="*/ 599 h 998"/>
                <a:gd name="T18" fmla="*/ 1466 w 1543"/>
                <a:gd name="T19" fmla="*/ 0 h 998"/>
                <a:gd name="T20" fmla="*/ 123 w 1543"/>
                <a:gd name="T21" fmla="*/ 76 h 998"/>
                <a:gd name="T22" fmla="*/ 199 w 1543"/>
                <a:gd name="T23" fmla="*/ 874 h 998"/>
                <a:gd name="T24" fmla="*/ 1543 w 1543"/>
                <a:gd name="T25" fmla="*/ 798 h 998"/>
                <a:gd name="T26" fmla="*/ 1466 w 1543"/>
                <a:gd name="T27" fmla="*/ 0 h 998"/>
                <a:gd name="T28" fmla="*/ 61 w 1543"/>
                <a:gd name="T29" fmla="*/ 798 h 998"/>
                <a:gd name="T30" fmla="*/ 0 w 1543"/>
                <a:gd name="T31" fmla="*/ 199 h 998"/>
                <a:gd name="T32" fmla="*/ 169 w 1543"/>
                <a:gd name="T33" fmla="*/ 998 h 998"/>
                <a:gd name="T34" fmla="*/ 1418 w 1543"/>
                <a:gd name="T35" fmla="*/ 936 h 998"/>
                <a:gd name="T36" fmla="*/ 61 w 1543"/>
                <a:gd name="T37" fmla="*/ 798 h 998"/>
                <a:gd name="T38" fmla="*/ 958 w 1543"/>
                <a:gd name="T39" fmla="*/ 575 h 998"/>
                <a:gd name="T40" fmla="*/ 747 w 1543"/>
                <a:gd name="T41" fmla="*/ 592 h 998"/>
                <a:gd name="T42" fmla="*/ 730 w 1543"/>
                <a:gd name="T43" fmla="*/ 542 h 998"/>
                <a:gd name="T44" fmla="*/ 754 w 1543"/>
                <a:gd name="T45" fmla="*/ 509 h 998"/>
                <a:gd name="T46" fmla="*/ 765 w 1543"/>
                <a:gd name="T47" fmla="*/ 474 h 998"/>
                <a:gd name="T48" fmla="*/ 747 w 1543"/>
                <a:gd name="T49" fmla="*/ 453 h 998"/>
                <a:gd name="T50" fmla="*/ 730 w 1543"/>
                <a:gd name="T51" fmla="*/ 411 h 998"/>
                <a:gd name="T52" fmla="*/ 765 w 1543"/>
                <a:gd name="T53" fmla="*/ 394 h 998"/>
                <a:gd name="T54" fmla="*/ 790 w 1543"/>
                <a:gd name="T55" fmla="*/ 298 h 998"/>
                <a:gd name="T56" fmla="*/ 934 w 1543"/>
                <a:gd name="T57" fmla="*/ 285 h 998"/>
                <a:gd name="T58" fmla="*/ 932 w 1543"/>
                <a:gd name="T59" fmla="*/ 337 h 998"/>
                <a:gd name="T60" fmla="*/ 872 w 1543"/>
                <a:gd name="T61" fmla="*/ 342 h 998"/>
                <a:gd name="T62" fmla="*/ 848 w 1543"/>
                <a:gd name="T63" fmla="*/ 371 h 998"/>
                <a:gd name="T64" fmla="*/ 897 w 1543"/>
                <a:gd name="T65" fmla="*/ 394 h 998"/>
                <a:gd name="T66" fmla="*/ 915 w 1543"/>
                <a:gd name="T67" fmla="*/ 436 h 998"/>
                <a:gd name="T68" fmla="*/ 848 w 1543"/>
                <a:gd name="T69" fmla="*/ 453 h 998"/>
                <a:gd name="T70" fmla="*/ 814 w 1543"/>
                <a:gd name="T71" fmla="*/ 522 h 998"/>
                <a:gd name="T72" fmla="*/ 958 w 1543"/>
                <a:gd name="T73" fmla="*/ 539 h 998"/>
                <a:gd name="T74" fmla="*/ 995 w 1543"/>
                <a:gd name="T75" fmla="*/ 186 h 998"/>
                <a:gd name="T76" fmla="*/ 833 w 1543"/>
                <a:gd name="T77" fmla="*/ 138 h 998"/>
                <a:gd name="T78" fmla="*/ 569 w 1543"/>
                <a:gd name="T79" fmla="*/ 296 h 998"/>
                <a:gd name="T80" fmla="*/ 833 w 1543"/>
                <a:gd name="T81" fmla="*/ 736 h 998"/>
                <a:gd name="T82" fmla="*/ 1132 w 1543"/>
                <a:gd name="T83" fmla="*/ 43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998">
                  <a:moveTo>
                    <a:pt x="1479" y="599"/>
                  </a:moveTo>
                  <a:lnTo>
                    <a:pt x="1479" y="599"/>
                  </a:lnTo>
                  <a:cubicBezTo>
                    <a:pt x="1458" y="604"/>
                    <a:pt x="1439" y="611"/>
                    <a:pt x="1420" y="621"/>
                  </a:cubicBezTo>
                  <a:cubicBezTo>
                    <a:pt x="1396" y="632"/>
                    <a:pt x="1375" y="646"/>
                    <a:pt x="1356" y="663"/>
                  </a:cubicBezTo>
                  <a:cubicBezTo>
                    <a:pt x="1330" y="687"/>
                    <a:pt x="1308" y="715"/>
                    <a:pt x="1292" y="746"/>
                  </a:cubicBezTo>
                  <a:cubicBezTo>
                    <a:pt x="1281" y="766"/>
                    <a:pt x="1273" y="788"/>
                    <a:pt x="1268" y="810"/>
                  </a:cubicBezTo>
                  <a:lnTo>
                    <a:pt x="398" y="810"/>
                  </a:lnTo>
                  <a:cubicBezTo>
                    <a:pt x="374" y="706"/>
                    <a:pt x="291" y="623"/>
                    <a:pt x="187" y="599"/>
                  </a:cubicBezTo>
                  <a:lnTo>
                    <a:pt x="187" y="274"/>
                  </a:lnTo>
                  <a:cubicBezTo>
                    <a:pt x="209" y="269"/>
                    <a:pt x="231" y="260"/>
                    <a:pt x="251" y="250"/>
                  </a:cubicBezTo>
                  <a:cubicBezTo>
                    <a:pt x="282" y="234"/>
                    <a:pt x="310" y="212"/>
                    <a:pt x="334" y="186"/>
                  </a:cubicBezTo>
                  <a:cubicBezTo>
                    <a:pt x="351" y="167"/>
                    <a:pt x="365" y="145"/>
                    <a:pt x="376" y="122"/>
                  </a:cubicBezTo>
                  <a:cubicBezTo>
                    <a:pt x="386" y="103"/>
                    <a:pt x="393" y="84"/>
                    <a:pt x="398" y="63"/>
                  </a:cubicBezTo>
                  <a:lnTo>
                    <a:pt x="1268" y="63"/>
                  </a:lnTo>
                  <a:cubicBezTo>
                    <a:pt x="1272" y="84"/>
                    <a:pt x="1280" y="103"/>
                    <a:pt x="1289" y="122"/>
                  </a:cubicBezTo>
                  <a:cubicBezTo>
                    <a:pt x="1317" y="179"/>
                    <a:pt x="1363" y="225"/>
                    <a:pt x="1420" y="253"/>
                  </a:cubicBezTo>
                  <a:cubicBezTo>
                    <a:pt x="1439" y="262"/>
                    <a:pt x="1458" y="269"/>
                    <a:pt x="1479" y="274"/>
                  </a:cubicBezTo>
                  <a:lnTo>
                    <a:pt x="1479" y="599"/>
                  </a:lnTo>
                  <a:close/>
                  <a:moveTo>
                    <a:pt x="1466" y="0"/>
                  </a:moveTo>
                  <a:lnTo>
                    <a:pt x="1466" y="0"/>
                  </a:lnTo>
                  <a:lnTo>
                    <a:pt x="199" y="0"/>
                  </a:lnTo>
                  <a:cubicBezTo>
                    <a:pt x="157" y="0"/>
                    <a:pt x="123" y="33"/>
                    <a:pt x="123" y="76"/>
                  </a:cubicBezTo>
                  <a:lnTo>
                    <a:pt x="123" y="798"/>
                  </a:lnTo>
                  <a:cubicBezTo>
                    <a:pt x="123" y="840"/>
                    <a:pt x="157" y="874"/>
                    <a:pt x="199" y="874"/>
                  </a:cubicBezTo>
                  <a:lnTo>
                    <a:pt x="1466" y="874"/>
                  </a:lnTo>
                  <a:cubicBezTo>
                    <a:pt x="1508" y="874"/>
                    <a:pt x="1543" y="840"/>
                    <a:pt x="1543" y="798"/>
                  </a:cubicBezTo>
                  <a:lnTo>
                    <a:pt x="1543" y="76"/>
                  </a:lnTo>
                  <a:cubicBezTo>
                    <a:pt x="1543" y="33"/>
                    <a:pt x="1508" y="0"/>
                    <a:pt x="1466" y="0"/>
                  </a:cubicBezTo>
                  <a:close/>
                  <a:moveTo>
                    <a:pt x="61" y="798"/>
                  </a:moveTo>
                  <a:lnTo>
                    <a:pt x="61" y="798"/>
                  </a:lnTo>
                  <a:lnTo>
                    <a:pt x="61" y="123"/>
                  </a:lnTo>
                  <a:cubicBezTo>
                    <a:pt x="26" y="130"/>
                    <a:pt x="0" y="161"/>
                    <a:pt x="0" y="199"/>
                  </a:cubicBezTo>
                  <a:lnTo>
                    <a:pt x="0" y="828"/>
                  </a:lnTo>
                  <a:cubicBezTo>
                    <a:pt x="0" y="913"/>
                    <a:pt x="81" y="998"/>
                    <a:pt x="169" y="998"/>
                  </a:cubicBezTo>
                  <a:lnTo>
                    <a:pt x="1343" y="998"/>
                  </a:lnTo>
                  <a:cubicBezTo>
                    <a:pt x="1380" y="998"/>
                    <a:pt x="1411" y="971"/>
                    <a:pt x="1418" y="936"/>
                  </a:cubicBezTo>
                  <a:lnTo>
                    <a:pt x="199" y="936"/>
                  </a:lnTo>
                  <a:cubicBezTo>
                    <a:pt x="123" y="936"/>
                    <a:pt x="61" y="874"/>
                    <a:pt x="61" y="798"/>
                  </a:cubicBezTo>
                  <a:close/>
                  <a:moveTo>
                    <a:pt x="958" y="575"/>
                  </a:moveTo>
                  <a:lnTo>
                    <a:pt x="958" y="575"/>
                  </a:lnTo>
                  <a:cubicBezTo>
                    <a:pt x="958" y="584"/>
                    <a:pt x="950" y="592"/>
                    <a:pt x="940" y="592"/>
                  </a:cubicBezTo>
                  <a:lnTo>
                    <a:pt x="747" y="592"/>
                  </a:lnTo>
                  <a:cubicBezTo>
                    <a:pt x="738" y="592"/>
                    <a:pt x="730" y="584"/>
                    <a:pt x="730" y="575"/>
                  </a:cubicBezTo>
                  <a:lnTo>
                    <a:pt x="730" y="542"/>
                  </a:lnTo>
                  <a:cubicBezTo>
                    <a:pt x="730" y="533"/>
                    <a:pt x="736" y="522"/>
                    <a:pt x="742" y="518"/>
                  </a:cubicBezTo>
                  <a:cubicBezTo>
                    <a:pt x="748" y="514"/>
                    <a:pt x="751" y="511"/>
                    <a:pt x="754" y="509"/>
                  </a:cubicBezTo>
                  <a:cubicBezTo>
                    <a:pt x="758" y="505"/>
                    <a:pt x="761" y="500"/>
                    <a:pt x="763" y="494"/>
                  </a:cubicBezTo>
                  <a:cubicBezTo>
                    <a:pt x="764" y="489"/>
                    <a:pt x="765" y="482"/>
                    <a:pt x="765" y="474"/>
                  </a:cubicBezTo>
                  <a:lnTo>
                    <a:pt x="765" y="453"/>
                  </a:lnTo>
                  <a:lnTo>
                    <a:pt x="747" y="453"/>
                  </a:lnTo>
                  <a:cubicBezTo>
                    <a:pt x="738" y="453"/>
                    <a:pt x="730" y="445"/>
                    <a:pt x="730" y="436"/>
                  </a:cubicBezTo>
                  <a:lnTo>
                    <a:pt x="730" y="411"/>
                  </a:lnTo>
                  <a:cubicBezTo>
                    <a:pt x="730" y="401"/>
                    <a:pt x="738" y="394"/>
                    <a:pt x="747" y="394"/>
                  </a:cubicBezTo>
                  <a:lnTo>
                    <a:pt x="765" y="394"/>
                  </a:lnTo>
                  <a:lnTo>
                    <a:pt x="765" y="368"/>
                  </a:lnTo>
                  <a:cubicBezTo>
                    <a:pt x="765" y="338"/>
                    <a:pt x="774" y="314"/>
                    <a:pt x="790" y="298"/>
                  </a:cubicBezTo>
                  <a:cubicBezTo>
                    <a:pt x="807" y="282"/>
                    <a:pt x="831" y="274"/>
                    <a:pt x="863" y="274"/>
                  </a:cubicBezTo>
                  <a:cubicBezTo>
                    <a:pt x="887" y="274"/>
                    <a:pt x="911" y="278"/>
                    <a:pt x="934" y="285"/>
                  </a:cubicBezTo>
                  <a:cubicBezTo>
                    <a:pt x="943" y="289"/>
                    <a:pt x="947" y="299"/>
                    <a:pt x="944" y="308"/>
                  </a:cubicBezTo>
                  <a:lnTo>
                    <a:pt x="932" y="337"/>
                  </a:lnTo>
                  <a:cubicBezTo>
                    <a:pt x="929" y="346"/>
                    <a:pt x="919" y="351"/>
                    <a:pt x="910" y="348"/>
                  </a:cubicBezTo>
                  <a:cubicBezTo>
                    <a:pt x="896" y="344"/>
                    <a:pt x="883" y="342"/>
                    <a:pt x="872" y="342"/>
                  </a:cubicBezTo>
                  <a:cubicBezTo>
                    <a:pt x="864" y="342"/>
                    <a:pt x="858" y="344"/>
                    <a:pt x="854" y="349"/>
                  </a:cubicBezTo>
                  <a:cubicBezTo>
                    <a:pt x="850" y="353"/>
                    <a:pt x="848" y="361"/>
                    <a:pt x="848" y="371"/>
                  </a:cubicBezTo>
                  <a:lnTo>
                    <a:pt x="848" y="394"/>
                  </a:lnTo>
                  <a:lnTo>
                    <a:pt x="897" y="394"/>
                  </a:lnTo>
                  <a:cubicBezTo>
                    <a:pt x="907" y="394"/>
                    <a:pt x="915" y="401"/>
                    <a:pt x="915" y="411"/>
                  </a:cubicBezTo>
                  <a:lnTo>
                    <a:pt x="915" y="436"/>
                  </a:lnTo>
                  <a:cubicBezTo>
                    <a:pt x="915" y="445"/>
                    <a:pt x="907" y="453"/>
                    <a:pt x="897" y="453"/>
                  </a:cubicBezTo>
                  <a:lnTo>
                    <a:pt x="848" y="453"/>
                  </a:lnTo>
                  <a:lnTo>
                    <a:pt x="848" y="474"/>
                  </a:lnTo>
                  <a:cubicBezTo>
                    <a:pt x="848" y="495"/>
                    <a:pt x="837" y="511"/>
                    <a:pt x="814" y="522"/>
                  </a:cubicBezTo>
                  <a:lnTo>
                    <a:pt x="940" y="522"/>
                  </a:lnTo>
                  <a:cubicBezTo>
                    <a:pt x="950" y="522"/>
                    <a:pt x="958" y="530"/>
                    <a:pt x="958" y="539"/>
                  </a:cubicBezTo>
                  <a:lnTo>
                    <a:pt x="958" y="575"/>
                  </a:lnTo>
                  <a:close/>
                  <a:moveTo>
                    <a:pt x="995" y="186"/>
                  </a:moveTo>
                  <a:lnTo>
                    <a:pt x="995" y="186"/>
                  </a:lnTo>
                  <a:cubicBezTo>
                    <a:pt x="949" y="155"/>
                    <a:pt x="893" y="138"/>
                    <a:pt x="833" y="138"/>
                  </a:cubicBezTo>
                  <a:cubicBezTo>
                    <a:pt x="773" y="138"/>
                    <a:pt x="717" y="155"/>
                    <a:pt x="670" y="186"/>
                  </a:cubicBezTo>
                  <a:cubicBezTo>
                    <a:pt x="628" y="213"/>
                    <a:pt x="593" y="251"/>
                    <a:pt x="569" y="296"/>
                  </a:cubicBezTo>
                  <a:cubicBezTo>
                    <a:pt x="547" y="338"/>
                    <a:pt x="534" y="386"/>
                    <a:pt x="534" y="437"/>
                  </a:cubicBezTo>
                  <a:cubicBezTo>
                    <a:pt x="534" y="602"/>
                    <a:pt x="668" y="736"/>
                    <a:pt x="833" y="736"/>
                  </a:cubicBezTo>
                  <a:cubicBezTo>
                    <a:pt x="884" y="736"/>
                    <a:pt x="932" y="723"/>
                    <a:pt x="973" y="700"/>
                  </a:cubicBezTo>
                  <a:cubicBezTo>
                    <a:pt x="1068" y="650"/>
                    <a:pt x="1132" y="551"/>
                    <a:pt x="1132" y="437"/>
                  </a:cubicBezTo>
                  <a:cubicBezTo>
                    <a:pt x="1132" y="331"/>
                    <a:pt x="1077" y="239"/>
                    <a:pt x="995" y="186"/>
                  </a:cubicBez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grpSp>
        <p:nvGrpSpPr>
          <p:cNvPr id="11" name="Group 4">
            <a:extLst>
              <a:ext uri="{FF2B5EF4-FFF2-40B4-BE49-F238E27FC236}">
                <a16:creationId xmlns:a16="http://schemas.microsoft.com/office/drawing/2014/main" id="{BCBC3F47-277B-465A-8016-48B301640DD0}"/>
              </a:ext>
            </a:extLst>
          </p:cNvPr>
          <p:cNvGrpSpPr>
            <a:grpSpLocks noChangeAspect="1"/>
          </p:cNvGrpSpPr>
          <p:nvPr/>
        </p:nvGrpSpPr>
        <p:grpSpPr bwMode="auto">
          <a:xfrm>
            <a:off x="8960880" y="4360539"/>
            <a:ext cx="2063291" cy="1333730"/>
            <a:chOff x="4280" y="1880"/>
            <a:chExt cx="905" cy="585"/>
          </a:xfrm>
        </p:grpSpPr>
        <p:sp>
          <p:nvSpPr>
            <p:cNvPr id="12" name="AutoShape 3">
              <a:extLst>
                <a:ext uri="{FF2B5EF4-FFF2-40B4-BE49-F238E27FC236}">
                  <a16:creationId xmlns:a16="http://schemas.microsoft.com/office/drawing/2014/main" id="{56C0EF4D-51E7-447A-9FB3-EACE603C68A9}"/>
                </a:ext>
              </a:extLst>
            </p:cNvPr>
            <p:cNvSpPr>
              <a:spLocks noChangeAspect="1" noChangeArrowheads="1" noTextEdit="1"/>
            </p:cNvSpPr>
            <p:nvPr/>
          </p:nvSpPr>
          <p:spPr bwMode="auto">
            <a:xfrm>
              <a:off x="4280" y="1880"/>
              <a:ext cx="905"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13" name="Freeform 5">
              <a:extLst>
                <a:ext uri="{FF2B5EF4-FFF2-40B4-BE49-F238E27FC236}">
                  <a16:creationId xmlns:a16="http://schemas.microsoft.com/office/drawing/2014/main" id="{702EC758-07BE-49A9-BCEF-A2DBF25BB3EB}"/>
                </a:ext>
              </a:extLst>
            </p:cNvPr>
            <p:cNvSpPr>
              <a:spLocks noEditPoints="1"/>
            </p:cNvSpPr>
            <p:nvPr/>
          </p:nvSpPr>
          <p:spPr bwMode="auto">
            <a:xfrm>
              <a:off x="4280" y="1880"/>
              <a:ext cx="915" cy="591"/>
            </a:xfrm>
            <a:custGeom>
              <a:avLst/>
              <a:gdLst>
                <a:gd name="T0" fmla="*/ 1479 w 1543"/>
                <a:gd name="T1" fmla="*/ 599 h 998"/>
                <a:gd name="T2" fmla="*/ 1356 w 1543"/>
                <a:gd name="T3" fmla="*/ 663 h 998"/>
                <a:gd name="T4" fmla="*/ 1268 w 1543"/>
                <a:gd name="T5" fmla="*/ 810 h 998"/>
                <a:gd name="T6" fmla="*/ 187 w 1543"/>
                <a:gd name="T7" fmla="*/ 599 h 998"/>
                <a:gd name="T8" fmla="*/ 251 w 1543"/>
                <a:gd name="T9" fmla="*/ 250 h 998"/>
                <a:gd name="T10" fmla="*/ 376 w 1543"/>
                <a:gd name="T11" fmla="*/ 122 h 998"/>
                <a:gd name="T12" fmla="*/ 1268 w 1543"/>
                <a:gd name="T13" fmla="*/ 63 h 998"/>
                <a:gd name="T14" fmla="*/ 1420 w 1543"/>
                <a:gd name="T15" fmla="*/ 253 h 998"/>
                <a:gd name="T16" fmla="*/ 1479 w 1543"/>
                <a:gd name="T17" fmla="*/ 599 h 998"/>
                <a:gd name="T18" fmla="*/ 1466 w 1543"/>
                <a:gd name="T19" fmla="*/ 0 h 998"/>
                <a:gd name="T20" fmla="*/ 123 w 1543"/>
                <a:gd name="T21" fmla="*/ 76 h 998"/>
                <a:gd name="T22" fmla="*/ 199 w 1543"/>
                <a:gd name="T23" fmla="*/ 874 h 998"/>
                <a:gd name="T24" fmla="*/ 1543 w 1543"/>
                <a:gd name="T25" fmla="*/ 798 h 998"/>
                <a:gd name="T26" fmla="*/ 1466 w 1543"/>
                <a:gd name="T27" fmla="*/ 0 h 998"/>
                <a:gd name="T28" fmla="*/ 61 w 1543"/>
                <a:gd name="T29" fmla="*/ 798 h 998"/>
                <a:gd name="T30" fmla="*/ 0 w 1543"/>
                <a:gd name="T31" fmla="*/ 199 h 998"/>
                <a:gd name="T32" fmla="*/ 169 w 1543"/>
                <a:gd name="T33" fmla="*/ 998 h 998"/>
                <a:gd name="T34" fmla="*/ 1418 w 1543"/>
                <a:gd name="T35" fmla="*/ 936 h 998"/>
                <a:gd name="T36" fmla="*/ 61 w 1543"/>
                <a:gd name="T37" fmla="*/ 798 h 998"/>
                <a:gd name="T38" fmla="*/ 958 w 1543"/>
                <a:gd name="T39" fmla="*/ 575 h 998"/>
                <a:gd name="T40" fmla="*/ 747 w 1543"/>
                <a:gd name="T41" fmla="*/ 592 h 998"/>
                <a:gd name="T42" fmla="*/ 730 w 1543"/>
                <a:gd name="T43" fmla="*/ 542 h 998"/>
                <a:gd name="T44" fmla="*/ 754 w 1543"/>
                <a:gd name="T45" fmla="*/ 509 h 998"/>
                <a:gd name="T46" fmla="*/ 765 w 1543"/>
                <a:gd name="T47" fmla="*/ 474 h 998"/>
                <a:gd name="T48" fmla="*/ 747 w 1543"/>
                <a:gd name="T49" fmla="*/ 453 h 998"/>
                <a:gd name="T50" fmla="*/ 730 w 1543"/>
                <a:gd name="T51" fmla="*/ 411 h 998"/>
                <a:gd name="T52" fmla="*/ 765 w 1543"/>
                <a:gd name="T53" fmla="*/ 394 h 998"/>
                <a:gd name="T54" fmla="*/ 790 w 1543"/>
                <a:gd name="T55" fmla="*/ 298 h 998"/>
                <a:gd name="T56" fmla="*/ 934 w 1543"/>
                <a:gd name="T57" fmla="*/ 285 h 998"/>
                <a:gd name="T58" fmla="*/ 932 w 1543"/>
                <a:gd name="T59" fmla="*/ 337 h 998"/>
                <a:gd name="T60" fmla="*/ 872 w 1543"/>
                <a:gd name="T61" fmla="*/ 342 h 998"/>
                <a:gd name="T62" fmla="*/ 848 w 1543"/>
                <a:gd name="T63" fmla="*/ 371 h 998"/>
                <a:gd name="T64" fmla="*/ 897 w 1543"/>
                <a:gd name="T65" fmla="*/ 394 h 998"/>
                <a:gd name="T66" fmla="*/ 915 w 1543"/>
                <a:gd name="T67" fmla="*/ 436 h 998"/>
                <a:gd name="T68" fmla="*/ 848 w 1543"/>
                <a:gd name="T69" fmla="*/ 453 h 998"/>
                <a:gd name="T70" fmla="*/ 814 w 1543"/>
                <a:gd name="T71" fmla="*/ 522 h 998"/>
                <a:gd name="T72" fmla="*/ 958 w 1543"/>
                <a:gd name="T73" fmla="*/ 539 h 998"/>
                <a:gd name="T74" fmla="*/ 995 w 1543"/>
                <a:gd name="T75" fmla="*/ 186 h 998"/>
                <a:gd name="T76" fmla="*/ 833 w 1543"/>
                <a:gd name="T77" fmla="*/ 138 h 998"/>
                <a:gd name="T78" fmla="*/ 569 w 1543"/>
                <a:gd name="T79" fmla="*/ 296 h 998"/>
                <a:gd name="T80" fmla="*/ 833 w 1543"/>
                <a:gd name="T81" fmla="*/ 736 h 998"/>
                <a:gd name="T82" fmla="*/ 1132 w 1543"/>
                <a:gd name="T83" fmla="*/ 43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998">
                  <a:moveTo>
                    <a:pt x="1479" y="599"/>
                  </a:moveTo>
                  <a:lnTo>
                    <a:pt x="1479" y="599"/>
                  </a:lnTo>
                  <a:cubicBezTo>
                    <a:pt x="1458" y="604"/>
                    <a:pt x="1439" y="611"/>
                    <a:pt x="1420" y="621"/>
                  </a:cubicBezTo>
                  <a:cubicBezTo>
                    <a:pt x="1396" y="632"/>
                    <a:pt x="1375" y="646"/>
                    <a:pt x="1356" y="663"/>
                  </a:cubicBezTo>
                  <a:cubicBezTo>
                    <a:pt x="1330" y="687"/>
                    <a:pt x="1308" y="715"/>
                    <a:pt x="1292" y="746"/>
                  </a:cubicBezTo>
                  <a:cubicBezTo>
                    <a:pt x="1281" y="766"/>
                    <a:pt x="1273" y="788"/>
                    <a:pt x="1268" y="810"/>
                  </a:cubicBezTo>
                  <a:lnTo>
                    <a:pt x="398" y="810"/>
                  </a:lnTo>
                  <a:cubicBezTo>
                    <a:pt x="374" y="706"/>
                    <a:pt x="291" y="623"/>
                    <a:pt x="187" y="599"/>
                  </a:cubicBezTo>
                  <a:lnTo>
                    <a:pt x="187" y="274"/>
                  </a:lnTo>
                  <a:cubicBezTo>
                    <a:pt x="209" y="269"/>
                    <a:pt x="231" y="260"/>
                    <a:pt x="251" y="250"/>
                  </a:cubicBezTo>
                  <a:cubicBezTo>
                    <a:pt x="282" y="234"/>
                    <a:pt x="310" y="212"/>
                    <a:pt x="334" y="186"/>
                  </a:cubicBezTo>
                  <a:cubicBezTo>
                    <a:pt x="351" y="167"/>
                    <a:pt x="365" y="145"/>
                    <a:pt x="376" y="122"/>
                  </a:cubicBezTo>
                  <a:cubicBezTo>
                    <a:pt x="386" y="103"/>
                    <a:pt x="393" y="84"/>
                    <a:pt x="398" y="63"/>
                  </a:cubicBezTo>
                  <a:lnTo>
                    <a:pt x="1268" y="63"/>
                  </a:lnTo>
                  <a:cubicBezTo>
                    <a:pt x="1272" y="84"/>
                    <a:pt x="1280" y="103"/>
                    <a:pt x="1289" y="122"/>
                  </a:cubicBezTo>
                  <a:cubicBezTo>
                    <a:pt x="1317" y="179"/>
                    <a:pt x="1363" y="225"/>
                    <a:pt x="1420" y="253"/>
                  </a:cubicBezTo>
                  <a:cubicBezTo>
                    <a:pt x="1439" y="262"/>
                    <a:pt x="1458" y="269"/>
                    <a:pt x="1479" y="274"/>
                  </a:cubicBezTo>
                  <a:lnTo>
                    <a:pt x="1479" y="599"/>
                  </a:lnTo>
                  <a:close/>
                  <a:moveTo>
                    <a:pt x="1466" y="0"/>
                  </a:moveTo>
                  <a:lnTo>
                    <a:pt x="1466" y="0"/>
                  </a:lnTo>
                  <a:lnTo>
                    <a:pt x="199" y="0"/>
                  </a:lnTo>
                  <a:cubicBezTo>
                    <a:pt x="157" y="0"/>
                    <a:pt x="123" y="33"/>
                    <a:pt x="123" y="76"/>
                  </a:cubicBezTo>
                  <a:lnTo>
                    <a:pt x="123" y="798"/>
                  </a:lnTo>
                  <a:cubicBezTo>
                    <a:pt x="123" y="840"/>
                    <a:pt x="157" y="874"/>
                    <a:pt x="199" y="874"/>
                  </a:cubicBezTo>
                  <a:lnTo>
                    <a:pt x="1466" y="874"/>
                  </a:lnTo>
                  <a:cubicBezTo>
                    <a:pt x="1508" y="874"/>
                    <a:pt x="1543" y="840"/>
                    <a:pt x="1543" y="798"/>
                  </a:cubicBezTo>
                  <a:lnTo>
                    <a:pt x="1543" y="76"/>
                  </a:lnTo>
                  <a:cubicBezTo>
                    <a:pt x="1543" y="33"/>
                    <a:pt x="1508" y="0"/>
                    <a:pt x="1466" y="0"/>
                  </a:cubicBezTo>
                  <a:close/>
                  <a:moveTo>
                    <a:pt x="61" y="798"/>
                  </a:moveTo>
                  <a:lnTo>
                    <a:pt x="61" y="798"/>
                  </a:lnTo>
                  <a:lnTo>
                    <a:pt x="61" y="123"/>
                  </a:lnTo>
                  <a:cubicBezTo>
                    <a:pt x="26" y="130"/>
                    <a:pt x="0" y="161"/>
                    <a:pt x="0" y="199"/>
                  </a:cubicBezTo>
                  <a:lnTo>
                    <a:pt x="0" y="828"/>
                  </a:lnTo>
                  <a:cubicBezTo>
                    <a:pt x="0" y="913"/>
                    <a:pt x="81" y="998"/>
                    <a:pt x="169" y="998"/>
                  </a:cubicBezTo>
                  <a:lnTo>
                    <a:pt x="1343" y="998"/>
                  </a:lnTo>
                  <a:cubicBezTo>
                    <a:pt x="1380" y="998"/>
                    <a:pt x="1411" y="971"/>
                    <a:pt x="1418" y="936"/>
                  </a:cubicBezTo>
                  <a:lnTo>
                    <a:pt x="199" y="936"/>
                  </a:lnTo>
                  <a:cubicBezTo>
                    <a:pt x="123" y="936"/>
                    <a:pt x="61" y="874"/>
                    <a:pt x="61" y="798"/>
                  </a:cubicBezTo>
                  <a:close/>
                  <a:moveTo>
                    <a:pt x="958" y="575"/>
                  </a:moveTo>
                  <a:lnTo>
                    <a:pt x="958" y="575"/>
                  </a:lnTo>
                  <a:cubicBezTo>
                    <a:pt x="958" y="584"/>
                    <a:pt x="950" y="592"/>
                    <a:pt x="940" y="592"/>
                  </a:cubicBezTo>
                  <a:lnTo>
                    <a:pt x="747" y="592"/>
                  </a:lnTo>
                  <a:cubicBezTo>
                    <a:pt x="738" y="592"/>
                    <a:pt x="730" y="584"/>
                    <a:pt x="730" y="575"/>
                  </a:cubicBezTo>
                  <a:lnTo>
                    <a:pt x="730" y="542"/>
                  </a:lnTo>
                  <a:cubicBezTo>
                    <a:pt x="730" y="533"/>
                    <a:pt x="736" y="522"/>
                    <a:pt x="742" y="518"/>
                  </a:cubicBezTo>
                  <a:cubicBezTo>
                    <a:pt x="748" y="514"/>
                    <a:pt x="751" y="511"/>
                    <a:pt x="754" y="509"/>
                  </a:cubicBezTo>
                  <a:cubicBezTo>
                    <a:pt x="758" y="505"/>
                    <a:pt x="761" y="500"/>
                    <a:pt x="763" y="494"/>
                  </a:cubicBezTo>
                  <a:cubicBezTo>
                    <a:pt x="764" y="489"/>
                    <a:pt x="765" y="482"/>
                    <a:pt x="765" y="474"/>
                  </a:cubicBezTo>
                  <a:lnTo>
                    <a:pt x="765" y="453"/>
                  </a:lnTo>
                  <a:lnTo>
                    <a:pt x="747" y="453"/>
                  </a:lnTo>
                  <a:cubicBezTo>
                    <a:pt x="738" y="453"/>
                    <a:pt x="730" y="445"/>
                    <a:pt x="730" y="436"/>
                  </a:cubicBezTo>
                  <a:lnTo>
                    <a:pt x="730" y="411"/>
                  </a:lnTo>
                  <a:cubicBezTo>
                    <a:pt x="730" y="401"/>
                    <a:pt x="738" y="394"/>
                    <a:pt x="747" y="394"/>
                  </a:cubicBezTo>
                  <a:lnTo>
                    <a:pt x="765" y="394"/>
                  </a:lnTo>
                  <a:lnTo>
                    <a:pt x="765" y="368"/>
                  </a:lnTo>
                  <a:cubicBezTo>
                    <a:pt x="765" y="338"/>
                    <a:pt x="774" y="314"/>
                    <a:pt x="790" y="298"/>
                  </a:cubicBezTo>
                  <a:cubicBezTo>
                    <a:pt x="807" y="282"/>
                    <a:pt x="831" y="274"/>
                    <a:pt x="863" y="274"/>
                  </a:cubicBezTo>
                  <a:cubicBezTo>
                    <a:pt x="887" y="274"/>
                    <a:pt x="911" y="278"/>
                    <a:pt x="934" y="285"/>
                  </a:cubicBezTo>
                  <a:cubicBezTo>
                    <a:pt x="943" y="289"/>
                    <a:pt x="947" y="299"/>
                    <a:pt x="944" y="308"/>
                  </a:cubicBezTo>
                  <a:lnTo>
                    <a:pt x="932" y="337"/>
                  </a:lnTo>
                  <a:cubicBezTo>
                    <a:pt x="929" y="346"/>
                    <a:pt x="919" y="351"/>
                    <a:pt x="910" y="348"/>
                  </a:cubicBezTo>
                  <a:cubicBezTo>
                    <a:pt x="896" y="344"/>
                    <a:pt x="883" y="342"/>
                    <a:pt x="872" y="342"/>
                  </a:cubicBezTo>
                  <a:cubicBezTo>
                    <a:pt x="864" y="342"/>
                    <a:pt x="858" y="344"/>
                    <a:pt x="854" y="349"/>
                  </a:cubicBezTo>
                  <a:cubicBezTo>
                    <a:pt x="850" y="353"/>
                    <a:pt x="848" y="361"/>
                    <a:pt x="848" y="371"/>
                  </a:cubicBezTo>
                  <a:lnTo>
                    <a:pt x="848" y="394"/>
                  </a:lnTo>
                  <a:lnTo>
                    <a:pt x="897" y="394"/>
                  </a:lnTo>
                  <a:cubicBezTo>
                    <a:pt x="907" y="394"/>
                    <a:pt x="915" y="401"/>
                    <a:pt x="915" y="411"/>
                  </a:cubicBezTo>
                  <a:lnTo>
                    <a:pt x="915" y="436"/>
                  </a:lnTo>
                  <a:cubicBezTo>
                    <a:pt x="915" y="445"/>
                    <a:pt x="907" y="453"/>
                    <a:pt x="897" y="453"/>
                  </a:cubicBezTo>
                  <a:lnTo>
                    <a:pt x="848" y="453"/>
                  </a:lnTo>
                  <a:lnTo>
                    <a:pt x="848" y="474"/>
                  </a:lnTo>
                  <a:cubicBezTo>
                    <a:pt x="848" y="495"/>
                    <a:pt x="837" y="511"/>
                    <a:pt x="814" y="522"/>
                  </a:cubicBezTo>
                  <a:lnTo>
                    <a:pt x="940" y="522"/>
                  </a:lnTo>
                  <a:cubicBezTo>
                    <a:pt x="950" y="522"/>
                    <a:pt x="958" y="530"/>
                    <a:pt x="958" y="539"/>
                  </a:cubicBezTo>
                  <a:lnTo>
                    <a:pt x="958" y="575"/>
                  </a:lnTo>
                  <a:close/>
                  <a:moveTo>
                    <a:pt x="995" y="186"/>
                  </a:moveTo>
                  <a:lnTo>
                    <a:pt x="995" y="186"/>
                  </a:lnTo>
                  <a:cubicBezTo>
                    <a:pt x="949" y="155"/>
                    <a:pt x="893" y="138"/>
                    <a:pt x="833" y="138"/>
                  </a:cubicBezTo>
                  <a:cubicBezTo>
                    <a:pt x="773" y="138"/>
                    <a:pt x="717" y="155"/>
                    <a:pt x="670" y="186"/>
                  </a:cubicBezTo>
                  <a:cubicBezTo>
                    <a:pt x="628" y="213"/>
                    <a:pt x="593" y="251"/>
                    <a:pt x="569" y="296"/>
                  </a:cubicBezTo>
                  <a:cubicBezTo>
                    <a:pt x="547" y="338"/>
                    <a:pt x="534" y="386"/>
                    <a:pt x="534" y="437"/>
                  </a:cubicBezTo>
                  <a:cubicBezTo>
                    <a:pt x="534" y="602"/>
                    <a:pt x="668" y="736"/>
                    <a:pt x="833" y="736"/>
                  </a:cubicBezTo>
                  <a:cubicBezTo>
                    <a:pt x="884" y="736"/>
                    <a:pt x="932" y="723"/>
                    <a:pt x="973" y="700"/>
                  </a:cubicBezTo>
                  <a:cubicBezTo>
                    <a:pt x="1068" y="650"/>
                    <a:pt x="1132" y="551"/>
                    <a:pt x="1132" y="437"/>
                  </a:cubicBezTo>
                  <a:cubicBezTo>
                    <a:pt x="1132" y="331"/>
                    <a:pt x="1077" y="239"/>
                    <a:pt x="995" y="186"/>
                  </a:cubicBez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spTree>
    <p:extLst>
      <p:ext uri="{BB962C8B-B14F-4D97-AF65-F5344CB8AC3E}">
        <p14:creationId xmlns:p14="http://schemas.microsoft.com/office/powerpoint/2010/main" val="2792390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7ED56-8416-4B4E-A8A7-6E69E03B8204}"/>
              </a:ext>
            </a:extLst>
          </p:cNvPr>
          <p:cNvSpPr txBox="1"/>
          <p:nvPr/>
        </p:nvSpPr>
        <p:spPr>
          <a:xfrm>
            <a:off x="475381" y="891078"/>
            <a:ext cx="7386667" cy="656655"/>
          </a:xfrm>
          <a:prstGeom prst="rect">
            <a:avLst/>
          </a:prstGeom>
          <a:noFill/>
        </p:spPr>
        <p:txBody>
          <a:bodyPr wrap="square" lIns="0" tIns="0" rIns="0" bIns="0" rtlCol="0">
            <a:spAutoFit/>
          </a:bodyPr>
          <a:lstStyle/>
          <a:p>
            <a:pPr eaLnBrk="0" fontAlgn="base" hangingPunct="0"/>
            <a:r>
              <a:rPr lang="en-GB" sz="4267" b="1" dirty="0"/>
              <a:t>Payslip</a:t>
            </a:r>
            <a:endParaRPr lang="en-GB" sz="4267" dirty="0"/>
          </a:p>
        </p:txBody>
      </p:sp>
      <p:pic>
        <p:nvPicPr>
          <p:cNvPr id="5" name="Picture 4">
            <a:extLst>
              <a:ext uri="{FF2B5EF4-FFF2-40B4-BE49-F238E27FC236}">
                <a16:creationId xmlns:a16="http://schemas.microsoft.com/office/drawing/2014/main" id="{70860CAF-CA2B-4C45-BD6C-E4E855241103}"/>
              </a:ext>
            </a:extLst>
          </p:cNvPr>
          <p:cNvPicPr>
            <a:picLocks noChangeAspect="1"/>
          </p:cNvPicPr>
          <p:nvPr/>
        </p:nvPicPr>
        <p:blipFill>
          <a:blip r:embed="rId3"/>
          <a:stretch>
            <a:fillRect/>
          </a:stretch>
        </p:blipFill>
        <p:spPr>
          <a:xfrm>
            <a:off x="468124" y="1812762"/>
            <a:ext cx="11393389" cy="4419500"/>
          </a:xfrm>
          <a:prstGeom prst="rect">
            <a:avLst/>
          </a:prstGeom>
        </p:spPr>
      </p:pic>
    </p:spTree>
    <p:extLst>
      <p:ext uri="{BB962C8B-B14F-4D97-AF65-F5344CB8AC3E}">
        <p14:creationId xmlns:p14="http://schemas.microsoft.com/office/powerpoint/2010/main" val="3163846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A1A65B90-49EB-4DA4-B4B3-25B348937873}" vid="{E4954076-EE9E-4772-A6DC-F81186FC9B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6EC8BEA10BD445A6C1D3B30D536DF9" ma:contentTypeVersion="11" ma:contentTypeDescription="Create a new document." ma:contentTypeScope="" ma:versionID="0a706ec8201c21c4507e3efa0e4872b5">
  <xsd:schema xmlns:xsd="http://www.w3.org/2001/XMLSchema" xmlns:xs="http://www.w3.org/2001/XMLSchema" xmlns:p="http://schemas.microsoft.com/office/2006/metadata/properties" xmlns:ns3="efb3f299-6534-4699-b8ac-68a578d0bf8d" xmlns:ns4="b5920538-9b2a-495e-a2b3-db7abe76ce13" targetNamespace="http://schemas.microsoft.com/office/2006/metadata/properties" ma:root="true" ma:fieldsID="ef75aa2bfdb19c905110bace3557dcac" ns3:_="" ns4:_="">
    <xsd:import namespace="efb3f299-6534-4699-b8ac-68a578d0bf8d"/>
    <xsd:import namespace="b5920538-9b2a-495e-a2b3-db7abe76ce1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3f299-6534-4699-b8ac-68a578d0bf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920538-9b2a-495e-a2b3-db7abe76ce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6A7A61-9C80-452E-B141-17094B989D72}">
  <ds:schemaRefs>
    <ds:schemaRef ds:uri="http://schemas.microsoft.com/sharepoint/v3/contenttype/forms"/>
  </ds:schemaRefs>
</ds:datastoreItem>
</file>

<file path=customXml/itemProps2.xml><?xml version="1.0" encoding="utf-8"?>
<ds:datastoreItem xmlns:ds="http://schemas.openxmlformats.org/officeDocument/2006/customXml" ds:itemID="{1FC1CB17-F367-4105-83C6-CD4402C8495E}">
  <ds:schemaRefs>
    <ds:schemaRef ds:uri="http://www.w3.org/XML/1998/namespace"/>
    <ds:schemaRef ds:uri="http://schemas.microsoft.com/office/infopath/2007/PartnerControls"/>
    <ds:schemaRef ds:uri="http://purl.org/dc/elements/1.1/"/>
    <ds:schemaRef ds:uri="http://schemas.microsoft.com/office/2006/documentManagement/types"/>
    <ds:schemaRef ds:uri="http://purl.org/dc/dcmitype/"/>
    <ds:schemaRef ds:uri="http://purl.org/dc/terms/"/>
    <ds:schemaRef ds:uri="efb3f299-6534-4699-b8ac-68a578d0bf8d"/>
    <ds:schemaRef ds:uri="http://schemas.openxmlformats.org/package/2006/metadata/core-properties"/>
    <ds:schemaRef ds:uri="b5920538-9b2a-495e-a2b3-db7abe76ce13"/>
    <ds:schemaRef ds:uri="http://schemas.microsoft.com/office/2006/metadata/properties"/>
  </ds:schemaRefs>
</ds:datastoreItem>
</file>

<file path=customXml/itemProps3.xml><?xml version="1.0" encoding="utf-8"?>
<ds:datastoreItem xmlns:ds="http://schemas.openxmlformats.org/officeDocument/2006/customXml" ds:itemID="{705DDEBB-D94F-406F-949E-29C727A97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b3f299-6534-4699-b8ac-68a578d0bf8d"/>
    <ds:schemaRef ds:uri="b5920538-9b2a-495e-a2b3-db7abe76ce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7922460-7a50-45c6-8899-752de77fbf8e}" enabled="1" method="Privileged" siteId="{bf448ebe-e65f-40e6-9e31-33fdaa412880}" removed="0"/>
</clbl:labelList>
</file>

<file path=docProps/app.xml><?xml version="1.0" encoding="utf-8"?>
<Properties xmlns="http://schemas.openxmlformats.org/officeDocument/2006/extended-properties" xmlns:vt="http://schemas.openxmlformats.org/officeDocument/2006/docPropsVTypes">
  <TotalTime>1175</TotalTime>
  <Words>3304</Words>
  <Application>Microsoft Office PowerPoint</Application>
  <PresentationFormat>Widescreen</PresentationFormat>
  <Paragraphs>380</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Courier New</vt:lpstr>
      <vt:lpstr>InterFace</vt:lpstr>
      <vt:lpstr>System Font Regular</vt:lpstr>
      <vt:lpstr>Wingdings</vt:lpstr>
      <vt:lpstr>Office Theme</vt:lpstr>
      <vt:lpstr>BMA Theme Divider Slide</vt:lpstr>
      <vt:lpstr>PowerPoint Presentation</vt:lpstr>
      <vt:lpstr>PowerPoint Presentation</vt:lpstr>
      <vt:lpstr>PowerPoint Presentation</vt:lpstr>
      <vt:lpstr>PowerPoint Presentation</vt:lpstr>
      <vt:lpstr>Salary</vt:lpstr>
      <vt:lpstr>Salary: basic</vt:lpstr>
      <vt:lpstr>Salary: top-ups</vt:lpstr>
      <vt:lpstr>Salary: weekend allowances</vt:lpstr>
      <vt:lpstr>PowerPoint Presentation</vt:lpstr>
      <vt:lpstr>PowerPoint Presentation</vt:lpstr>
      <vt:lpstr>Quick Quiz!</vt:lpstr>
      <vt:lpstr>Rotas: shift limits</vt:lpstr>
      <vt:lpstr>Rotas: hours and rest</vt:lpstr>
      <vt:lpstr>PowerPoint Presentation</vt:lpstr>
      <vt:lpstr>Work schedule</vt:lpstr>
      <vt:lpstr>Work schedule</vt:lpstr>
      <vt:lpstr>BMA support – Rota checking app</vt:lpstr>
      <vt:lpstr>PowerPoint Presentation</vt:lpstr>
      <vt:lpstr>Membership benefits for members   Tools to help you prepare for your F1 post</vt:lpstr>
      <vt:lpstr>PowerPoint Presentation</vt:lpstr>
      <vt:lpstr>PowerPoint Presentation</vt:lpstr>
      <vt:lpstr>PowerPoint Presentation</vt:lpstr>
      <vt:lpstr>Your wellbeing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Pell</dc:creator>
  <cp:lastModifiedBy>GEOGHEGAN, Angela (EAST SUSSEX HEALTHCARE NHS TRUST)</cp:lastModifiedBy>
  <cp:revision>21</cp:revision>
  <dcterms:created xsi:type="dcterms:W3CDTF">2020-11-03T09:33:01Z</dcterms:created>
  <dcterms:modified xsi:type="dcterms:W3CDTF">2025-02-26T10:44:03Z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0x0101004E6EC8BEA10BD445A6C1D3B30D536DF9</vt:lpwstr>
  </property>
  <property fmtid="{D5CDD505-2E9C-101B-9397-08002B2CF9AE}" pid="3" name="MSIP_Label_27922460-7a50-45c6-8899-752de77fbf8e_Enabled">
    <vt:lpwstr>true</vt:lpwstr>
  </property>
  <property fmtid="{D5CDD505-2E9C-101B-9397-08002B2CF9AE}" pid="4" name="MSIP_Label_27922460-7a50-45c6-8899-752de77fbf8e_SetDate">
    <vt:lpwstr>2024-02-05T10:50:36Z</vt:lpwstr>
  </property>
  <property fmtid="{D5CDD505-2E9C-101B-9397-08002B2CF9AE}" pid="5" name="MSIP_Label_27922460-7a50-45c6-8899-752de77fbf8e_Method">
    <vt:lpwstr>Privileged</vt:lpwstr>
  </property>
  <property fmtid="{D5CDD505-2E9C-101B-9397-08002B2CF9AE}" pid="6" name="MSIP_Label_27922460-7a50-45c6-8899-752de77fbf8e_Name">
    <vt:lpwstr>Unrestricted</vt:lpwstr>
  </property>
  <property fmtid="{D5CDD505-2E9C-101B-9397-08002B2CF9AE}" pid="7" name="MSIP_Label_27922460-7a50-45c6-8899-752de77fbf8e_SiteId">
    <vt:lpwstr>bf448ebe-e65f-40e6-9e31-33fdaa412880</vt:lpwstr>
  </property>
  <property fmtid="{D5CDD505-2E9C-101B-9397-08002B2CF9AE}" pid="8" name="MSIP_Label_27922460-7a50-45c6-8899-752de77fbf8e_ActionId">
    <vt:lpwstr>7e30e0a8-d07a-44b7-9a95-bcaf1f047601</vt:lpwstr>
  </property>
  <property fmtid="{D5CDD505-2E9C-101B-9397-08002B2CF9AE}" pid="9" name="MSIP_Label_27922460-7a50-45c6-8899-752de77fbf8e_ContentBits">
    <vt:lpwstr>3</vt:lpwstr>
  </property>
  <property fmtid="{D5CDD505-2E9C-101B-9397-08002B2CF9AE}" pid="10" name="ClassificationContentMarkingFooterLocations">
    <vt:lpwstr>Office Theme:10\Office Theme:10</vt:lpwstr>
  </property>
  <property fmtid="{D5CDD505-2E9C-101B-9397-08002B2CF9AE}" pid="11" name="ClassificationContentMarkingFooterText">
    <vt:lpwstr>Sensitivity: Unrestricted</vt:lpwstr>
  </property>
  <property fmtid="{D5CDD505-2E9C-101B-9397-08002B2CF9AE}" pid="12" name="ClassificationContentMarkingHeaderLocations">
    <vt:lpwstr>Office Theme:9\Office Theme:9</vt:lpwstr>
  </property>
  <property fmtid="{D5CDD505-2E9C-101B-9397-08002B2CF9AE}" pid="13" name="ClassificationContentMarkingHeaderText">
    <vt:lpwstr>Sensitivity: Unrestricted</vt:lpwstr>
  </property>
</Properties>
</file>