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handoutMasterIdLst>
    <p:handoutMasterId r:id="rId18"/>
  </p:handoutMasterIdLst>
  <p:sldIdLst>
    <p:sldId id="256" r:id="rId2"/>
    <p:sldId id="263" r:id="rId3"/>
    <p:sldId id="257" r:id="rId4"/>
    <p:sldId id="258" r:id="rId5"/>
    <p:sldId id="259" r:id="rId6"/>
    <p:sldId id="277" r:id="rId7"/>
    <p:sldId id="276" r:id="rId8"/>
    <p:sldId id="266" r:id="rId9"/>
    <p:sldId id="279" r:id="rId10"/>
    <p:sldId id="278" r:id="rId11"/>
    <p:sldId id="265" r:id="rId12"/>
    <p:sldId id="274" r:id="rId13"/>
    <p:sldId id="275" r:id="rId14"/>
    <p:sldId id="268" r:id="rId15"/>
    <p:sldId id="272" r:id="rId16"/>
    <p:sldId id="271" r:id="rId17"/>
  </p:sldIdLst>
  <p:sldSz cx="12192000" cy="6858000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F7E0C-36A9-4487-AB73-757F5A267A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6DB105-E9AC-447E-A437-52E20F8386CE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Weekly Core Teaching </a:t>
          </a:r>
          <a:endParaRPr lang="en-US" dirty="0">
            <a:solidFill>
              <a:schemeClr val="bg1"/>
            </a:solidFill>
          </a:endParaRPr>
        </a:p>
      </dgm:t>
    </dgm:pt>
    <dgm:pt modelId="{2489DD96-9ACF-444C-A872-C74D879E2F7E}" type="parTrans" cxnId="{36D5AD85-54EE-4531-8890-3CD078A12FEF}">
      <dgm:prSet/>
      <dgm:spPr/>
      <dgm:t>
        <a:bodyPr/>
        <a:lstStyle/>
        <a:p>
          <a:endParaRPr lang="en-US"/>
        </a:p>
      </dgm:t>
    </dgm:pt>
    <dgm:pt modelId="{87F14101-9145-449C-A867-338FABDBBCED}" type="sibTrans" cxnId="{36D5AD85-54EE-4531-8890-3CD078A12FEF}">
      <dgm:prSet/>
      <dgm:spPr/>
      <dgm:t>
        <a:bodyPr/>
        <a:lstStyle/>
        <a:p>
          <a:endParaRPr lang="en-US"/>
        </a:p>
      </dgm:t>
    </dgm:pt>
    <dgm:pt modelId="{A3CBDA69-FC8F-4D78-9011-7A0D701FFD60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Workshops</a:t>
          </a:r>
          <a:endParaRPr lang="en-US" dirty="0">
            <a:solidFill>
              <a:schemeClr val="bg1"/>
            </a:solidFill>
          </a:endParaRPr>
        </a:p>
      </dgm:t>
    </dgm:pt>
    <dgm:pt modelId="{599101A0-85BC-4807-BE2D-EE1883337C96}" type="parTrans" cxnId="{16A77476-B20F-412A-9EFD-126C0BC639C2}">
      <dgm:prSet/>
      <dgm:spPr/>
      <dgm:t>
        <a:bodyPr/>
        <a:lstStyle/>
        <a:p>
          <a:endParaRPr lang="en-US"/>
        </a:p>
      </dgm:t>
    </dgm:pt>
    <dgm:pt modelId="{5EAF3C47-3902-4BCE-BDD5-21600AA0B7DF}" type="sibTrans" cxnId="{16A77476-B20F-412A-9EFD-126C0BC639C2}">
      <dgm:prSet/>
      <dgm:spPr/>
      <dgm:t>
        <a:bodyPr/>
        <a:lstStyle/>
        <a:p>
          <a:endParaRPr lang="en-US"/>
        </a:p>
      </dgm:t>
    </dgm:pt>
    <dgm:pt modelId="{FF3BFDBE-1B69-454C-92C7-A5D95112E074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Grand Rounds</a:t>
          </a:r>
          <a:endParaRPr lang="en-US" dirty="0">
            <a:solidFill>
              <a:schemeClr val="bg1"/>
            </a:solidFill>
          </a:endParaRPr>
        </a:p>
      </dgm:t>
    </dgm:pt>
    <dgm:pt modelId="{7C13453D-319F-44F4-97E0-53299CCA8264}" type="parTrans" cxnId="{7F1FADE8-FF93-47B8-8457-529FECFD0E32}">
      <dgm:prSet/>
      <dgm:spPr/>
      <dgm:t>
        <a:bodyPr/>
        <a:lstStyle/>
        <a:p>
          <a:endParaRPr lang="en-US"/>
        </a:p>
      </dgm:t>
    </dgm:pt>
    <dgm:pt modelId="{749B01C8-9F05-43F8-A0BD-2930B64AF5E9}" type="sibTrans" cxnId="{7F1FADE8-FF93-47B8-8457-529FECFD0E32}">
      <dgm:prSet/>
      <dgm:spPr/>
      <dgm:t>
        <a:bodyPr/>
        <a:lstStyle/>
        <a:p>
          <a:endParaRPr lang="en-US"/>
        </a:p>
      </dgm:t>
    </dgm:pt>
    <dgm:pt modelId="{AEBA3728-F0F8-4DF0-AB41-E04935BCA746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Departmental Teaching/bedside teaching</a:t>
          </a:r>
          <a:endParaRPr lang="en-US" dirty="0">
            <a:solidFill>
              <a:schemeClr val="bg1"/>
            </a:solidFill>
          </a:endParaRPr>
        </a:p>
      </dgm:t>
    </dgm:pt>
    <dgm:pt modelId="{49FE632A-2539-45F2-A9E0-17A64A587F88}" type="parTrans" cxnId="{7E556FEF-AAB7-43BD-A8E2-56821F843CCF}">
      <dgm:prSet/>
      <dgm:spPr/>
      <dgm:t>
        <a:bodyPr/>
        <a:lstStyle/>
        <a:p>
          <a:endParaRPr lang="en-US"/>
        </a:p>
      </dgm:t>
    </dgm:pt>
    <dgm:pt modelId="{FF3BABD0-3E11-4EBB-B8A5-48353406CFBA}" type="sibTrans" cxnId="{7E556FEF-AAB7-43BD-A8E2-56821F843CCF}">
      <dgm:prSet/>
      <dgm:spPr/>
      <dgm:t>
        <a:bodyPr/>
        <a:lstStyle/>
        <a:p>
          <a:endParaRPr lang="en-US"/>
        </a:p>
      </dgm:t>
    </dgm:pt>
    <dgm:pt modelId="{A71B6895-52D8-4885-AE57-0D7D1341727A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Self-Directed and Personal Learning</a:t>
          </a:r>
          <a:endParaRPr lang="en-US" dirty="0">
            <a:solidFill>
              <a:schemeClr val="bg1"/>
            </a:solidFill>
          </a:endParaRPr>
        </a:p>
      </dgm:t>
    </dgm:pt>
    <dgm:pt modelId="{599A9553-365B-4BEB-913C-3DE04B6A38BE}" type="parTrans" cxnId="{0157E88F-9163-4195-843C-FD16AEFA3E82}">
      <dgm:prSet/>
      <dgm:spPr/>
      <dgm:t>
        <a:bodyPr/>
        <a:lstStyle/>
        <a:p>
          <a:endParaRPr lang="en-US"/>
        </a:p>
      </dgm:t>
    </dgm:pt>
    <dgm:pt modelId="{5C30E40A-AF54-429E-A550-5C8BFC8D53F1}" type="sibTrans" cxnId="{0157E88F-9163-4195-843C-FD16AEFA3E82}">
      <dgm:prSet/>
      <dgm:spPr/>
      <dgm:t>
        <a:bodyPr/>
        <a:lstStyle/>
        <a:p>
          <a:endParaRPr lang="en-US"/>
        </a:p>
      </dgm:t>
    </dgm:pt>
    <dgm:pt modelId="{9B4F7DB7-79F7-4882-9280-B54D5416A37D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Structured Appraisals and Assessment</a:t>
          </a:r>
          <a:endParaRPr lang="en-US" dirty="0">
            <a:solidFill>
              <a:schemeClr val="bg1"/>
            </a:solidFill>
          </a:endParaRPr>
        </a:p>
      </dgm:t>
    </dgm:pt>
    <dgm:pt modelId="{DFFD8ED7-9FBC-4D35-B456-5FB6CBD2EDAF}" type="parTrans" cxnId="{105D741E-7451-404B-B281-DFB22C14D2C4}">
      <dgm:prSet/>
      <dgm:spPr/>
      <dgm:t>
        <a:bodyPr/>
        <a:lstStyle/>
        <a:p>
          <a:endParaRPr lang="en-US"/>
        </a:p>
      </dgm:t>
    </dgm:pt>
    <dgm:pt modelId="{75C7A1E1-7EAD-45BD-A2E0-60B3F3D4BD4F}" type="sibTrans" cxnId="{105D741E-7451-404B-B281-DFB22C14D2C4}">
      <dgm:prSet/>
      <dgm:spPr/>
      <dgm:t>
        <a:bodyPr/>
        <a:lstStyle/>
        <a:p>
          <a:endParaRPr lang="en-US"/>
        </a:p>
      </dgm:t>
    </dgm:pt>
    <dgm:pt modelId="{5DC446A7-301D-4EF0-9493-2E5DFB634D45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Teach/Mentor Medical Students</a:t>
          </a:r>
          <a:endParaRPr lang="en-US" dirty="0">
            <a:solidFill>
              <a:schemeClr val="bg1"/>
            </a:solidFill>
          </a:endParaRPr>
        </a:p>
      </dgm:t>
    </dgm:pt>
    <dgm:pt modelId="{AE22E779-B99A-4B64-970C-3272310BB0FD}" type="parTrans" cxnId="{C80BF1D1-8FDF-4027-A16A-6BB73EFBC83C}">
      <dgm:prSet/>
      <dgm:spPr/>
      <dgm:t>
        <a:bodyPr/>
        <a:lstStyle/>
        <a:p>
          <a:endParaRPr lang="en-US"/>
        </a:p>
      </dgm:t>
    </dgm:pt>
    <dgm:pt modelId="{1283D21D-8F98-4E48-8F91-2380401FB163}" type="sibTrans" cxnId="{C80BF1D1-8FDF-4027-A16A-6BB73EFBC83C}">
      <dgm:prSet/>
      <dgm:spPr/>
      <dgm:t>
        <a:bodyPr/>
        <a:lstStyle/>
        <a:p>
          <a:endParaRPr lang="en-US"/>
        </a:p>
      </dgm:t>
    </dgm:pt>
    <dgm:pt modelId="{E782601C-315D-4C08-BB87-288546A4DC99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Simulation</a:t>
          </a:r>
          <a:endParaRPr lang="en-US" dirty="0">
            <a:solidFill>
              <a:schemeClr val="bg1"/>
            </a:solidFill>
          </a:endParaRPr>
        </a:p>
      </dgm:t>
    </dgm:pt>
    <dgm:pt modelId="{BD6E8A25-8F18-4DCB-B98E-F981926F8888}" type="parTrans" cxnId="{9B2B61A5-53DA-4A47-9378-B10063ECF745}">
      <dgm:prSet/>
      <dgm:spPr/>
      <dgm:t>
        <a:bodyPr/>
        <a:lstStyle/>
        <a:p>
          <a:endParaRPr lang="en-US"/>
        </a:p>
      </dgm:t>
    </dgm:pt>
    <dgm:pt modelId="{1DF6DAEE-C22F-4478-B6AE-0B0CA6A94BC0}" type="sibTrans" cxnId="{9B2B61A5-53DA-4A47-9378-B10063ECF745}">
      <dgm:prSet/>
      <dgm:spPr/>
      <dgm:t>
        <a:bodyPr/>
        <a:lstStyle/>
        <a:p>
          <a:endParaRPr lang="en-US"/>
        </a:p>
      </dgm:t>
    </dgm:pt>
    <dgm:pt modelId="{C3D9E39C-F9CF-4DDB-871C-67894F69BEC5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LEAP</a:t>
          </a:r>
          <a:endParaRPr lang="en-US" dirty="0">
            <a:solidFill>
              <a:schemeClr val="bg1"/>
            </a:solidFill>
          </a:endParaRPr>
        </a:p>
      </dgm:t>
    </dgm:pt>
    <dgm:pt modelId="{C06E1EBB-F5C2-45AA-952A-2FD021FA7975}" type="parTrans" cxnId="{42944284-6A0F-4268-8B6D-BEAB3875DF50}">
      <dgm:prSet/>
      <dgm:spPr/>
      <dgm:t>
        <a:bodyPr/>
        <a:lstStyle/>
        <a:p>
          <a:endParaRPr lang="en-US"/>
        </a:p>
      </dgm:t>
    </dgm:pt>
    <dgm:pt modelId="{3B451EF6-52BE-45DF-817B-C2E7BACEB457}" type="sibTrans" cxnId="{42944284-6A0F-4268-8B6D-BEAB3875DF50}">
      <dgm:prSet/>
      <dgm:spPr/>
      <dgm:t>
        <a:bodyPr/>
        <a:lstStyle/>
        <a:p>
          <a:endParaRPr lang="en-US"/>
        </a:p>
      </dgm:t>
    </dgm:pt>
    <dgm:pt modelId="{98746688-8B93-48AC-9191-470DD4A70E6B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Enhance Programme</a:t>
          </a:r>
          <a:endParaRPr lang="en-US" dirty="0">
            <a:solidFill>
              <a:schemeClr val="bg1"/>
            </a:solidFill>
          </a:endParaRPr>
        </a:p>
      </dgm:t>
    </dgm:pt>
    <dgm:pt modelId="{314F478A-EC42-48B1-95D3-07F4B2BF628F}" type="parTrans" cxnId="{E99C572E-7B61-494F-AE89-7229DEBEAB60}">
      <dgm:prSet/>
      <dgm:spPr/>
      <dgm:t>
        <a:bodyPr/>
        <a:lstStyle/>
        <a:p>
          <a:endParaRPr lang="en-US"/>
        </a:p>
      </dgm:t>
    </dgm:pt>
    <dgm:pt modelId="{F16A2637-85E6-42D9-B133-B367A413718D}" type="sibTrans" cxnId="{E99C572E-7B61-494F-AE89-7229DEBEAB60}">
      <dgm:prSet/>
      <dgm:spPr/>
      <dgm:t>
        <a:bodyPr/>
        <a:lstStyle/>
        <a:p>
          <a:endParaRPr lang="en-US"/>
        </a:p>
      </dgm:t>
    </dgm:pt>
    <dgm:pt modelId="{47273475-C665-4833-9D04-786F09EFFBF3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Emergency Medicine Ultrasound</a:t>
          </a:r>
          <a:endParaRPr lang="en-US" dirty="0">
            <a:solidFill>
              <a:schemeClr val="bg1"/>
            </a:solidFill>
          </a:endParaRPr>
        </a:p>
      </dgm:t>
    </dgm:pt>
    <dgm:pt modelId="{43007363-C2B4-4376-87F7-C1711A9B7C40}" type="parTrans" cxnId="{744B1A1D-F418-4FF5-966F-C5A2A2FB658B}">
      <dgm:prSet/>
      <dgm:spPr/>
      <dgm:t>
        <a:bodyPr/>
        <a:lstStyle/>
        <a:p>
          <a:endParaRPr lang="en-US"/>
        </a:p>
      </dgm:t>
    </dgm:pt>
    <dgm:pt modelId="{7D192A2A-CD98-4353-9704-0A03643821A0}" type="sibTrans" cxnId="{744B1A1D-F418-4FF5-966F-C5A2A2FB658B}">
      <dgm:prSet/>
      <dgm:spPr/>
      <dgm:t>
        <a:bodyPr/>
        <a:lstStyle/>
        <a:p>
          <a:endParaRPr lang="en-US"/>
        </a:p>
      </dgm:t>
    </dgm:pt>
    <dgm:pt modelId="{37E1A76F-7E14-4990-B427-5E085B1D260F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Observation of ATLS/Paces/CRISP</a:t>
          </a:r>
          <a:endParaRPr lang="en-US" dirty="0">
            <a:solidFill>
              <a:schemeClr val="bg1"/>
            </a:solidFill>
          </a:endParaRPr>
        </a:p>
      </dgm:t>
    </dgm:pt>
    <dgm:pt modelId="{7F578F26-8116-42A0-AEDD-DD8F0E44420B}" type="parTrans" cxnId="{1AD8A5D9-652C-4E88-9B52-378558CCD895}">
      <dgm:prSet/>
      <dgm:spPr/>
      <dgm:t>
        <a:bodyPr/>
        <a:lstStyle/>
        <a:p>
          <a:endParaRPr lang="en-US"/>
        </a:p>
      </dgm:t>
    </dgm:pt>
    <dgm:pt modelId="{9C3BB932-C61E-46C9-A95C-391283E9419F}" type="sibTrans" cxnId="{1AD8A5D9-652C-4E88-9B52-378558CCD895}">
      <dgm:prSet/>
      <dgm:spPr/>
      <dgm:t>
        <a:bodyPr/>
        <a:lstStyle/>
        <a:p>
          <a:endParaRPr lang="en-US"/>
        </a:p>
      </dgm:t>
    </dgm:pt>
    <dgm:pt modelId="{5CB541B0-BF32-43C5-8331-52533706A1A3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Horus e portfolio </a:t>
          </a:r>
          <a:endParaRPr lang="en-US" dirty="0">
            <a:solidFill>
              <a:schemeClr val="bg1"/>
            </a:solidFill>
          </a:endParaRPr>
        </a:p>
      </dgm:t>
    </dgm:pt>
    <dgm:pt modelId="{056B5545-9979-4843-84F7-FD54DF9AA947}" type="parTrans" cxnId="{9637EF97-C496-4C01-A110-27EB0ED0D685}">
      <dgm:prSet/>
      <dgm:spPr/>
      <dgm:t>
        <a:bodyPr/>
        <a:lstStyle/>
        <a:p>
          <a:endParaRPr lang="en-US"/>
        </a:p>
      </dgm:t>
    </dgm:pt>
    <dgm:pt modelId="{0F9AF7F6-BBBE-4C64-A549-B62594C6AE1C}" type="sibTrans" cxnId="{9637EF97-C496-4C01-A110-27EB0ED0D685}">
      <dgm:prSet/>
      <dgm:spPr/>
      <dgm:t>
        <a:bodyPr/>
        <a:lstStyle/>
        <a:p>
          <a:endParaRPr lang="en-US"/>
        </a:p>
      </dgm:t>
    </dgm:pt>
    <dgm:pt modelId="{47C7C724-9838-4ABD-9330-532A0BFAE326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Virtual Reality </a:t>
          </a:r>
          <a:endParaRPr lang="en-US" dirty="0">
            <a:solidFill>
              <a:schemeClr val="bg1"/>
            </a:solidFill>
          </a:endParaRPr>
        </a:p>
      </dgm:t>
    </dgm:pt>
    <dgm:pt modelId="{5D43B384-F0EF-4270-8296-D140288CCCD2}" type="parTrans" cxnId="{94E78ECC-6097-499D-B18D-9D5A5DF0257B}">
      <dgm:prSet/>
      <dgm:spPr/>
      <dgm:t>
        <a:bodyPr/>
        <a:lstStyle/>
        <a:p>
          <a:endParaRPr lang="en-US"/>
        </a:p>
      </dgm:t>
    </dgm:pt>
    <dgm:pt modelId="{D1D92B37-8CB3-4C0C-AD95-C8D10713851B}" type="sibTrans" cxnId="{94E78ECC-6097-499D-B18D-9D5A5DF0257B}">
      <dgm:prSet/>
      <dgm:spPr/>
      <dgm:t>
        <a:bodyPr/>
        <a:lstStyle/>
        <a:p>
          <a:endParaRPr lang="en-US"/>
        </a:p>
      </dgm:t>
    </dgm:pt>
    <dgm:pt modelId="{C7B6F093-AF5E-4E64-8FDC-087D81A9C83C}">
      <dgm:prSet phldrT="[Tex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ILS </a:t>
          </a:r>
          <a:endParaRPr lang="en-US" dirty="0">
            <a:solidFill>
              <a:schemeClr val="bg1"/>
            </a:solidFill>
          </a:endParaRPr>
        </a:p>
      </dgm:t>
    </dgm:pt>
    <dgm:pt modelId="{C060CCA5-3187-4B6B-A736-CB7658F622CF}" type="parTrans" cxnId="{453CD020-FB6C-4742-9110-2980F33CDC29}">
      <dgm:prSet/>
      <dgm:spPr/>
      <dgm:t>
        <a:bodyPr/>
        <a:lstStyle/>
        <a:p>
          <a:endParaRPr lang="en-US"/>
        </a:p>
      </dgm:t>
    </dgm:pt>
    <dgm:pt modelId="{55676137-99FA-440D-BE60-416902685779}" type="sibTrans" cxnId="{453CD020-FB6C-4742-9110-2980F33CDC29}">
      <dgm:prSet/>
      <dgm:spPr/>
      <dgm:t>
        <a:bodyPr/>
        <a:lstStyle/>
        <a:p>
          <a:endParaRPr lang="en-US"/>
        </a:p>
      </dgm:t>
    </dgm:pt>
    <dgm:pt modelId="{C8A8310B-EE6A-4E11-9CE1-2432C3150D8B}" type="pres">
      <dgm:prSet presAssocID="{BEAF7E0C-36A9-4487-AB73-757F5A267A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19B41-E76A-46E8-B88E-BB5E7F315203}" type="pres">
      <dgm:prSet presAssocID="{626DB105-E9AC-447E-A437-52E20F8386CE}" presName="node" presStyleLbl="node1" presStyleIdx="0" presStyleCnt="15" custLinFactNeighborX="-752" custLinFactNeighborY="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C1428-E4E2-4B9E-8F57-A8451AE832B3}" type="pres">
      <dgm:prSet presAssocID="{87F14101-9145-449C-A867-338FABDBBCED}" presName="sibTrans" presStyleCnt="0"/>
      <dgm:spPr/>
    </dgm:pt>
    <dgm:pt modelId="{196E7C80-65C8-4E29-BA5E-32973C5E4DB8}" type="pres">
      <dgm:prSet presAssocID="{A3CBDA69-FC8F-4D78-9011-7A0D701FFD60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F9067-468A-4BC0-BAEA-A518641E9377}" type="pres">
      <dgm:prSet presAssocID="{5EAF3C47-3902-4BCE-BDD5-21600AA0B7DF}" presName="sibTrans" presStyleCnt="0"/>
      <dgm:spPr/>
    </dgm:pt>
    <dgm:pt modelId="{DB36D850-D5E1-439E-BE5D-725EF4AE693D}" type="pres">
      <dgm:prSet presAssocID="{FF3BFDBE-1B69-454C-92C7-A5D95112E074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1B748-78FA-43B9-A2F1-E3062E52B744}" type="pres">
      <dgm:prSet presAssocID="{749B01C8-9F05-43F8-A0BD-2930B64AF5E9}" presName="sibTrans" presStyleCnt="0"/>
      <dgm:spPr/>
    </dgm:pt>
    <dgm:pt modelId="{D4FBABA7-2F0E-4125-862E-1D260DAEF48F}" type="pres">
      <dgm:prSet presAssocID="{AEBA3728-F0F8-4DF0-AB41-E04935BCA746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04537-CF1E-4534-ACA7-0AAB7851D350}" type="pres">
      <dgm:prSet presAssocID="{FF3BABD0-3E11-4EBB-B8A5-48353406CFBA}" presName="sibTrans" presStyleCnt="0"/>
      <dgm:spPr/>
    </dgm:pt>
    <dgm:pt modelId="{7D3B32C2-7209-4590-8E5C-C1C12B322E1A}" type="pres">
      <dgm:prSet presAssocID="{A71B6895-52D8-4885-AE57-0D7D1341727A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33B38-AC24-44C2-A760-C28BFD2BF99A}" type="pres">
      <dgm:prSet presAssocID="{5C30E40A-AF54-429E-A550-5C8BFC8D53F1}" presName="sibTrans" presStyleCnt="0"/>
      <dgm:spPr/>
    </dgm:pt>
    <dgm:pt modelId="{9DE5D0D0-174A-4893-946B-E60C6FD2A136}" type="pres">
      <dgm:prSet presAssocID="{9B4F7DB7-79F7-4882-9280-B54D5416A37D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44B4-54E0-4FF3-B126-BD09B8267DB5}" type="pres">
      <dgm:prSet presAssocID="{75C7A1E1-7EAD-45BD-A2E0-60B3F3D4BD4F}" presName="sibTrans" presStyleCnt="0"/>
      <dgm:spPr/>
    </dgm:pt>
    <dgm:pt modelId="{A886B0E8-6F3D-4BF2-B9C5-940C8E95B847}" type="pres">
      <dgm:prSet presAssocID="{5DC446A7-301D-4EF0-9493-2E5DFB634D45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6730E-8F61-4195-944A-545459C5CEDE}" type="pres">
      <dgm:prSet presAssocID="{1283D21D-8F98-4E48-8F91-2380401FB163}" presName="sibTrans" presStyleCnt="0"/>
      <dgm:spPr/>
    </dgm:pt>
    <dgm:pt modelId="{226F2197-F89D-4226-984B-11D2A2689AB0}" type="pres">
      <dgm:prSet presAssocID="{E782601C-315D-4C08-BB87-288546A4DC99}" presName="node" presStyleLbl="node1" presStyleIdx="7" presStyleCnt="15" custLinFactNeighborX="-538" custLinFactNeighborY="-4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FEE9-2B11-4F3C-BB41-2C80316F4D2D}" type="pres">
      <dgm:prSet presAssocID="{1DF6DAEE-C22F-4478-B6AE-0B0CA6A94BC0}" presName="sibTrans" presStyleCnt="0"/>
      <dgm:spPr/>
    </dgm:pt>
    <dgm:pt modelId="{438A4BD2-C72D-4D25-8401-FC5E8408B085}" type="pres">
      <dgm:prSet presAssocID="{C3D9E39C-F9CF-4DDB-871C-67894F69BEC5}" presName="node" presStyleLbl="node1" presStyleIdx="8" presStyleCnt="15" custLinFactNeighborX="537" custLinFactNeighborY="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6A872-3101-48A8-9057-6FD410E3EAFF}" type="pres">
      <dgm:prSet presAssocID="{3B451EF6-52BE-45DF-817B-C2E7BACEB457}" presName="sibTrans" presStyleCnt="0"/>
      <dgm:spPr/>
    </dgm:pt>
    <dgm:pt modelId="{44D8922C-AF7C-48DB-B50B-A38E5AE4399B}" type="pres">
      <dgm:prSet presAssocID="{98746688-8B93-48AC-9191-470DD4A70E6B}" presName="node" presStyleLbl="node1" presStyleIdx="9" presStyleCnt="15" custLinFactNeighborX="0" custLinFactNeighborY="-1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8DD9-252F-466E-801E-97D4BFEFB216}" type="pres">
      <dgm:prSet presAssocID="{F16A2637-85E6-42D9-B133-B367A413718D}" presName="sibTrans" presStyleCnt="0"/>
      <dgm:spPr/>
    </dgm:pt>
    <dgm:pt modelId="{3899E56D-0190-4DC8-B314-3E5EB72F64BF}" type="pres">
      <dgm:prSet presAssocID="{47273475-C665-4833-9D04-786F09EFFBF3}" presName="node" presStyleLbl="node1" presStyleIdx="10" presStyleCnt="15" custLinFactNeighborX="-334" custLinFactNeighborY="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49F6-E476-42B4-B701-D561F9BC62F9}" type="pres">
      <dgm:prSet presAssocID="{7D192A2A-CD98-4353-9704-0A03643821A0}" presName="sibTrans" presStyleCnt="0"/>
      <dgm:spPr/>
    </dgm:pt>
    <dgm:pt modelId="{A9536E14-DB67-46DC-871B-57A011538D39}" type="pres">
      <dgm:prSet presAssocID="{37E1A76F-7E14-4990-B427-5E085B1D260F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E49C7-6972-4D35-86FF-5DE6C14E01F7}" type="pres">
      <dgm:prSet presAssocID="{9C3BB932-C61E-46C9-A95C-391283E9419F}" presName="sibTrans" presStyleCnt="0"/>
      <dgm:spPr/>
    </dgm:pt>
    <dgm:pt modelId="{28589BE1-BDAE-455E-8854-915A8766689D}" type="pres">
      <dgm:prSet presAssocID="{5CB541B0-BF32-43C5-8331-52533706A1A3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9F030-DEF1-40CA-ACC2-254BCC8E8327}" type="pres">
      <dgm:prSet presAssocID="{0F9AF7F6-BBBE-4C64-A549-B62594C6AE1C}" presName="sibTrans" presStyleCnt="0"/>
      <dgm:spPr/>
    </dgm:pt>
    <dgm:pt modelId="{EB665E7E-F69A-4F09-9F43-0F6EB795E9CE}" type="pres">
      <dgm:prSet presAssocID="{47C7C724-9838-4ABD-9330-532A0BFAE326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757A9-6760-4CAC-9DF8-FD0188395AE2}" type="pres">
      <dgm:prSet presAssocID="{D1D92B37-8CB3-4C0C-AD95-C8D10713851B}" presName="sibTrans" presStyleCnt="0"/>
      <dgm:spPr/>
    </dgm:pt>
    <dgm:pt modelId="{DD97FEFF-1E4E-4959-8E3C-C15759BD6930}" type="pres">
      <dgm:prSet presAssocID="{C7B6F093-AF5E-4E64-8FDC-087D81A9C83C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44284-6A0F-4268-8B6D-BEAB3875DF50}" srcId="{BEAF7E0C-36A9-4487-AB73-757F5A267A84}" destId="{C3D9E39C-F9CF-4DDB-871C-67894F69BEC5}" srcOrd="8" destOrd="0" parTransId="{C06E1EBB-F5C2-45AA-952A-2FD021FA7975}" sibTransId="{3B451EF6-52BE-45DF-817B-C2E7BACEB457}"/>
    <dgm:cxn modelId="{0157E88F-9163-4195-843C-FD16AEFA3E82}" srcId="{BEAF7E0C-36A9-4487-AB73-757F5A267A84}" destId="{A71B6895-52D8-4885-AE57-0D7D1341727A}" srcOrd="4" destOrd="0" parTransId="{599A9553-365B-4BEB-913C-3DE04B6A38BE}" sibTransId="{5C30E40A-AF54-429E-A550-5C8BFC8D53F1}"/>
    <dgm:cxn modelId="{744B1A1D-F418-4FF5-966F-C5A2A2FB658B}" srcId="{BEAF7E0C-36A9-4487-AB73-757F5A267A84}" destId="{47273475-C665-4833-9D04-786F09EFFBF3}" srcOrd="10" destOrd="0" parTransId="{43007363-C2B4-4376-87F7-C1711A9B7C40}" sibTransId="{7D192A2A-CD98-4353-9704-0A03643821A0}"/>
    <dgm:cxn modelId="{7F1FADE8-FF93-47B8-8457-529FECFD0E32}" srcId="{BEAF7E0C-36A9-4487-AB73-757F5A267A84}" destId="{FF3BFDBE-1B69-454C-92C7-A5D95112E074}" srcOrd="2" destOrd="0" parTransId="{7C13453D-319F-44F4-97E0-53299CCA8264}" sibTransId="{749B01C8-9F05-43F8-A0BD-2930B64AF5E9}"/>
    <dgm:cxn modelId="{7E556FEF-AAB7-43BD-A8E2-56821F843CCF}" srcId="{BEAF7E0C-36A9-4487-AB73-757F5A267A84}" destId="{AEBA3728-F0F8-4DF0-AB41-E04935BCA746}" srcOrd="3" destOrd="0" parTransId="{49FE632A-2539-45F2-A9E0-17A64A587F88}" sibTransId="{FF3BABD0-3E11-4EBB-B8A5-48353406CFBA}"/>
    <dgm:cxn modelId="{DD240F4B-D04C-41AF-8849-B1BA52BED887}" type="presOf" srcId="{9B4F7DB7-79F7-4882-9280-B54D5416A37D}" destId="{9DE5D0D0-174A-4893-946B-E60C6FD2A136}" srcOrd="0" destOrd="0" presId="urn:microsoft.com/office/officeart/2005/8/layout/default"/>
    <dgm:cxn modelId="{E99C572E-7B61-494F-AE89-7229DEBEAB60}" srcId="{BEAF7E0C-36A9-4487-AB73-757F5A267A84}" destId="{98746688-8B93-48AC-9191-470DD4A70E6B}" srcOrd="9" destOrd="0" parTransId="{314F478A-EC42-48B1-95D3-07F4B2BF628F}" sibTransId="{F16A2637-85E6-42D9-B133-B367A413718D}"/>
    <dgm:cxn modelId="{68BC1768-118D-4879-B0DA-8A752261B78B}" type="presOf" srcId="{47273475-C665-4833-9D04-786F09EFFBF3}" destId="{3899E56D-0190-4DC8-B314-3E5EB72F64BF}" srcOrd="0" destOrd="0" presId="urn:microsoft.com/office/officeart/2005/8/layout/default"/>
    <dgm:cxn modelId="{FACC50D7-8AAE-48BE-B74E-4BE9800B7793}" type="presOf" srcId="{C3D9E39C-F9CF-4DDB-871C-67894F69BEC5}" destId="{438A4BD2-C72D-4D25-8401-FC5E8408B085}" srcOrd="0" destOrd="0" presId="urn:microsoft.com/office/officeart/2005/8/layout/default"/>
    <dgm:cxn modelId="{453CD020-FB6C-4742-9110-2980F33CDC29}" srcId="{BEAF7E0C-36A9-4487-AB73-757F5A267A84}" destId="{C7B6F093-AF5E-4E64-8FDC-087D81A9C83C}" srcOrd="14" destOrd="0" parTransId="{C060CCA5-3187-4B6B-A736-CB7658F622CF}" sibTransId="{55676137-99FA-440D-BE60-416902685779}"/>
    <dgm:cxn modelId="{1AD8A5D9-652C-4E88-9B52-378558CCD895}" srcId="{BEAF7E0C-36A9-4487-AB73-757F5A267A84}" destId="{37E1A76F-7E14-4990-B427-5E085B1D260F}" srcOrd="11" destOrd="0" parTransId="{7F578F26-8116-42A0-AEDD-DD8F0E44420B}" sibTransId="{9C3BB932-C61E-46C9-A95C-391283E9419F}"/>
    <dgm:cxn modelId="{B91065AD-B168-42F6-96A7-7863767E57FC}" type="presOf" srcId="{A71B6895-52D8-4885-AE57-0D7D1341727A}" destId="{7D3B32C2-7209-4590-8E5C-C1C12B322E1A}" srcOrd="0" destOrd="0" presId="urn:microsoft.com/office/officeart/2005/8/layout/default"/>
    <dgm:cxn modelId="{197C2181-905B-46A2-8348-0A4AF769FE85}" type="presOf" srcId="{5CB541B0-BF32-43C5-8331-52533706A1A3}" destId="{28589BE1-BDAE-455E-8854-915A8766689D}" srcOrd="0" destOrd="0" presId="urn:microsoft.com/office/officeart/2005/8/layout/default"/>
    <dgm:cxn modelId="{D17ACAE7-0BED-4CD6-BD0A-DA5FF19C6810}" type="presOf" srcId="{47C7C724-9838-4ABD-9330-532A0BFAE326}" destId="{EB665E7E-F69A-4F09-9F43-0F6EB795E9CE}" srcOrd="0" destOrd="0" presId="urn:microsoft.com/office/officeart/2005/8/layout/default"/>
    <dgm:cxn modelId="{9B2B61A5-53DA-4A47-9378-B10063ECF745}" srcId="{BEAF7E0C-36A9-4487-AB73-757F5A267A84}" destId="{E782601C-315D-4C08-BB87-288546A4DC99}" srcOrd="7" destOrd="0" parTransId="{BD6E8A25-8F18-4DCB-B98E-F981926F8888}" sibTransId="{1DF6DAEE-C22F-4478-B6AE-0B0CA6A94BC0}"/>
    <dgm:cxn modelId="{94E78ECC-6097-499D-B18D-9D5A5DF0257B}" srcId="{BEAF7E0C-36A9-4487-AB73-757F5A267A84}" destId="{47C7C724-9838-4ABD-9330-532A0BFAE326}" srcOrd="13" destOrd="0" parTransId="{5D43B384-F0EF-4270-8296-D140288CCCD2}" sibTransId="{D1D92B37-8CB3-4C0C-AD95-C8D10713851B}"/>
    <dgm:cxn modelId="{CF33AFF0-1287-4360-AF26-5CEE3E4CF23A}" type="presOf" srcId="{FF3BFDBE-1B69-454C-92C7-A5D95112E074}" destId="{DB36D850-D5E1-439E-BE5D-725EF4AE693D}" srcOrd="0" destOrd="0" presId="urn:microsoft.com/office/officeart/2005/8/layout/default"/>
    <dgm:cxn modelId="{65B87F22-4DAE-47C3-B84E-7462858715C3}" type="presOf" srcId="{C7B6F093-AF5E-4E64-8FDC-087D81A9C83C}" destId="{DD97FEFF-1E4E-4959-8E3C-C15759BD6930}" srcOrd="0" destOrd="0" presId="urn:microsoft.com/office/officeart/2005/8/layout/default"/>
    <dgm:cxn modelId="{105D741E-7451-404B-B281-DFB22C14D2C4}" srcId="{BEAF7E0C-36A9-4487-AB73-757F5A267A84}" destId="{9B4F7DB7-79F7-4882-9280-B54D5416A37D}" srcOrd="5" destOrd="0" parTransId="{DFFD8ED7-9FBC-4D35-B456-5FB6CBD2EDAF}" sibTransId="{75C7A1E1-7EAD-45BD-A2E0-60B3F3D4BD4F}"/>
    <dgm:cxn modelId="{F613BC92-A865-4924-9687-EBA62383E612}" type="presOf" srcId="{626DB105-E9AC-447E-A437-52E20F8386CE}" destId="{BA919B41-E76A-46E8-B88E-BB5E7F315203}" srcOrd="0" destOrd="0" presId="urn:microsoft.com/office/officeart/2005/8/layout/default"/>
    <dgm:cxn modelId="{6F2AA940-936F-4149-B0F6-34A6F7BA4E27}" type="presOf" srcId="{98746688-8B93-48AC-9191-470DD4A70E6B}" destId="{44D8922C-AF7C-48DB-B50B-A38E5AE4399B}" srcOrd="0" destOrd="0" presId="urn:microsoft.com/office/officeart/2005/8/layout/default"/>
    <dgm:cxn modelId="{9637EF97-C496-4C01-A110-27EB0ED0D685}" srcId="{BEAF7E0C-36A9-4487-AB73-757F5A267A84}" destId="{5CB541B0-BF32-43C5-8331-52533706A1A3}" srcOrd="12" destOrd="0" parTransId="{056B5545-9979-4843-84F7-FD54DF9AA947}" sibTransId="{0F9AF7F6-BBBE-4C64-A549-B62594C6AE1C}"/>
    <dgm:cxn modelId="{C80BF1D1-8FDF-4027-A16A-6BB73EFBC83C}" srcId="{BEAF7E0C-36A9-4487-AB73-757F5A267A84}" destId="{5DC446A7-301D-4EF0-9493-2E5DFB634D45}" srcOrd="6" destOrd="0" parTransId="{AE22E779-B99A-4B64-970C-3272310BB0FD}" sibTransId="{1283D21D-8F98-4E48-8F91-2380401FB163}"/>
    <dgm:cxn modelId="{7C6AA1F7-B2B7-45E2-BF0A-5B47393A6B2A}" type="presOf" srcId="{AEBA3728-F0F8-4DF0-AB41-E04935BCA746}" destId="{D4FBABA7-2F0E-4125-862E-1D260DAEF48F}" srcOrd="0" destOrd="0" presId="urn:microsoft.com/office/officeart/2005/8/layout/default"/>
    <dgm:cxn modelId="{36D5AD85-54EE-4531-8890-3CD078A12FEF}" srcId="{BEAF7E0C-36A9-4487-AB73-757F5A267A84}" destId="{626DB105-E9AC-447E-A437-52E20F8386CE}" srcOrd="0" destOrd="0" parTransId="{2489DD96-9ACF-444C-A872-C74D879E2F7E}" sibTransId="{87F14101-9145-449C-A867-338FABDBBCED}"/>
    <dgm:cxn modelId="{F9E76E00-B4D9-4BEB-95B5-C9A47AF1B984}" type="presOf" srcId="{37E1A76F-7E14-4990-B427-5E085B1D260F}" destId="{A9536E14-DB67-46DC-871B-57A011538D39}" srcOrd="0" destOrd="0" presId="urn:microsoft.com/office/officeart/2005/8/layout/default"/>
    <dgm:cxn modelId="{8B51CAFC-66BE-4956-8085-9331C0914505}" type="presOf" srcId="{BEAF7E0C-36A9-4487-AB73-757F5A267A84}" destId="{C8A8310B-EE6A-4E11-9CE1-2432C3150D8B}" srcOrd="0" destOrd="0" presId="urn:microsoft.com/office/officeart/2005/8/layout/default"/>
    <dgm:cxn modelId="{ACE102BB-244A-426B-A62D-EA5EA036BC43}" type="presOf" srcId="{A3CBDA69-FC8F-4D78-9011-7A0D701FFD60}" destId="{196E7C80-65C8-4E29-BA5E-32973C5E4DB8}" srcOrd="0" destOrd="0" presId="urn:microsoft.com/office/officeart/2005/8/layout/default"/>
    <dgm:cxn modelId="{B56F9599-7AF5-40B0-A246-6F4F16F957D6}" type="presOf" srcId="{5DC446A7-301D-4EF0-9493-2E5DFB634D45}" destId="{A886B0E8-6F3D-4BF2-B9C5-940C8E95B847}" srcOrd="0" destOrd="0" presId="urn:microsoft.com/office/officeart/2005/8/layout/default"/>
    <dgm:cxn modelId="{16A77476-B20F-412A-9EFD-126C0BC639C2}" srcId="{BEAF7E0C-36A9-4487-AB73-757F5A267A84}" destId="{A3CBDA69-FC8F-4D78-9011-7A0D701FFD60}" srcOrd="1" destOrd="0" parTransId="{599101A0-85BC-4807-BE2D-EE1883337C96}" sibTransId="{5EAF3C47-3902-4BCE-BDD5-21600AA0B7DF}"/>
    <dgm:cxn modelId="{6694D065-11BC-4B8F-8A7D-82699509D5B5}" type="presOf" srcId="{E782601C-315D-4C08-BB87-288546A4DC99}" destId="{226F2197-F89D-4226-984B-11D2A2689AB0}" srcOrd="0" destOrd="0" presId="urn:microsoft.com/office/officeart/2005/8/layout/default"/>
    <dgm:cxn modelId="{89FB1CD9-8C66-45B8-987A-C2E3E1736EEF}" type="presParOf" srcId="{C8A8310B-EE6A-4E11-9CE1-2432C3150D8B}" destId="{BA919B41-E76A-46E8-B88E-BB5E7F315203}" srcOrd="0" destOrd="0" presId="urn:microsoft.com/office/officeart/2005/8/layout/default"/>
    <dgm:cxn modelId="{409DCBA9-631D-4A62-9F19-71AF6E5F6367}" type="presParOf" srcId="{C8A8310B-EE6A-4E11-9CE1-2432C3150D8B}" destId="{02DC1428-E4E2-4B9E-8F57-A8451AE832B3}" srcOrd="1" destOrd="0" presId="urn:microsoft.com/office/officeart/2005/8/layout/default"/>
    <dgm:cxn modelId="{3412CD9D-DC39-492A-9C1E-D3092261A6B0}" type="presParOf" srcId="{C8A8310B-EE6A-4E11-9CE1-2432C3150D8B}" destId="{196E7C80-65C8-4E29-BA5E-32973C5E4DB8}" srcOrd="2" destOrd="0" presId="urn:microsoft.com/office/officeart/2005/8/layout/default"/>
    <dgm:cxn modelId="{F3690388-6443-4B3F-949B-6E7FFA78949D}" type="presParOf" srcId="{C8A8310B-EE6A-4E11-9CE1-2432C3150D8B}" destId="{797F9067-468A-4BC0-BAEA-A518641E9377}" srcOrd="3" destOrd="0" presId="urn:microsoft.com/office/officeart/2005/8/layout/default"/>
    <dgm:cxn modelId="{0BF8E235-2DEC-4FE9-99AC-835EB9515B95}" type="presParOf" srcId="{C8A8310B-EE6A-4E11-9CE1-2432C3150D8B}" destId="{DB36D850-D5E1-439E-BE5D-725EF4AE693D}" srcOrd="4" destOrd="0" presId="urn:microsoft.com/office/officeart/2005/8/layout/default"/>
    <dgm:cxn modelId="{C427FB4D-BC59-487B-988B-AC852945E215}" type="presParOf" srcId="{C8A8310B-EE6A-4E11-9CE1-2432C3150D8B}" destId="{1AF1B748-78FA-43B9-A2F1-E3062E52B744}" srcOrd="5" destOrd="0" presId="urn:microsoft.com/office/officeart/2005/8/layout/default"/>
    <dgm:cxn modelId="{4A1D8AC5-065B-4942-8732-ED47444B1743}" type="presParOf" srcId="{C8A8310B-EE6A-4E11-9CE1-2432C3150D8B}" destId="{D4FBABA7-2F0E-4125-862E-1D260DAEF48F}" srcOrd="6" destOrd="0" presId="urn:microsoft.com/office/officeart/2005/8/layout/default"/>
    <dgm:cxn modelId="{16C6CEDC-9779-480F-A867-F44606CDF867}" type="presParOf" srcId="{C8A8310B-EE6A-4E11-9CE1-2432C3150D8B}" destId="{6D004537-CF1E-4534-ACA7-0AAB7851D350}" srcOrd="7" destOrd="0" presId="urn:microsoft.com/office/officeart/2005/8/layout/default"/>
    <dgm:cxn modelId="{8E4C3582-85EC-47A5-B279-231EC305B7B0}" type="presParOf" srcId="{C8A8310B-EE6A-4E11-9CE1-2432C3150D8B}" destId="{7D3B32C2-7209-4590-8E5C-C1C12B322E1A}" srcOrd="8" destOrd="0" presId="urn:microsoft.com/office/officeart/2005/8/layout/default"/>
    <dgm:cxn modelId="{3ADF6CCF-42C5-456B-88D4-4177A880677E}" type="presParOf" srcId="{C8A8310B-EE6A-4E11-9CE1-2432C3150D8B}" destId="{87033B38-AC24-44C2-A760-C28BFD2BF99A}" srcOrd="9" destOrd="0" presId="urn:microsoft.com/office/officeart/2005/8/layout/default"/>
    <dgm:cxn modelId="{A15BA409-27F5-4D48-BFF8-15FF42794BED}" type="presParOf" srcId="{C8A8310B-EE6A-4E11-9CE1-2432C3150D8B}" destId="{9DE5D0D0-174A-4893-946B-E60C6FD2A136}" srcOrd="10" destOrd="0" presId="urn:microsoft.com/office/officeart/2005/8/layout/default"/>
    <dgm:cxn modelId="{BEAC5384-1FB2-463C-A9A5-AA3197DF9FEB}" type="presParOf" srcId="{C8A8310B-EE6A-4E11-9CE1-2432C3150D8B}" destId="{519A44B4-54E0-4FF3-B126-BD09B8267DB5}" srcOrd="11" destOrd="0" presId="urn:microsoft.com/office/officeart/2005/8/layout/default"/>
    <dgm:cxn modelId="{F4B7BB75-0A29-4063-8EE6-22C5BD398722}" type="presParOf" srcId="{C8A8310B-EE6A-4E11-9CE1-2432C3150D8B}" destId="{A886B0E8-6F3D-4BF2-B9C5-940C8E95B847}" srcOrd="12" destOrd="0" presId="urn:microsoft.com/office/officeart/2005/8/layout/default"/>
    <dgm:cxn modelId="{6DDB4CBC-301F-4A68-A6D5-7095440CB333}" type="presParOf" srcId="{C8A8310B-EE6A-4E11-9CE1-2432C3150D8B}" destId="{3B66730E-8F61-4195-944A-545459C5CEDE}" srcOrd="13" destOrd="0" presId="urn:microsoft.com/office/officeart/2005/8/layout/default"/>
    <dgm:cxn modelId="{15EFF8C4-08E8-4E15-8BFD-754602BF2B3E}" type="presParOf" srcId="{C8A8310B-EE6A-4E11-9CE1-2432C3150D8B}" destId="{226F2197-F89D-4226-984B-11D2A2689AB0}" srcOrd="14" destOrd="0" presId="urn:microsoft.com/office/officeart/2005/8/layout/default"/>
    <dgm:cxn modelId="{72A3D98C-92E7-4D73-A6C9-7E7C5432D890}" type="presParOf" srcId="{C8A8310B-EE6A-4E11-9CE1-2432C3150D8B}" destId="{48F5FEE9-2B11-4F3C-BB41-2C80316F4D2D}" srcOrd="15" destOrd="0" presId="urn:microsoft.com/office/officeart/2005/8/layout/default"/>
    <dgm:cxn modelId="{B2DD287C-8AAA-416D-81F2-415D78962EC7}" type="presParOf" srcId="{C8A8310B-EE6A-4E11-9CE1-2432C3150D8B}" destId="{438A4BD2-C72D-4D25-8401-FC5E8408B085}" srcOrd="16" destOrd="0" presId="urn:microsoft.com/office/officeart/2005/8/layout/default"/>
    <dgm:cxn modelId="{1012E6BC-5854-4316-B503-CC9AA368CACC}" type="presParOf" srcId="{C8A8310B-EE6A-4E11-9CE1-2432C3150D8B}" destId="{7416A872-3101-48A8-9057-6FD410E3EAFF}" srcOrd="17" destOrd="0" presId="urn:microsoft.com/office/officeart/2005/8/layout/default"/>
    <dgm:cxn modelId="{32EFED1E-39C1-401A-BE6A-E6C05452CE33}" type="presParOf" srcId="{C8A8310B-EE6A-4E11-9CE1-2432C3150D8B}" destId="{44D8922C-AF7C-48DB-B50B-A38E5AE4399B}" srcOrd="18" destOrd="0" presId="urn:microsoft.com/office/officeart/2005/8/layout/default"/>
    <dgm:cxn modelId="{F59714A0-8536-4735-B281-618254647C13}" type="presParOf" srcId="{C8A8310B-EE6A-4E11-9CE1-2432C3150D8B}" destId="{80178DD9-252F-466E-801E-97D4BFEFB216}" srcOrd="19" destOrd="0" presId="urn:microsoft.com/office/officeart/2005/8/layout/default"/>
    <dgm:cxn modelId="{7BE8BD45-802D-4584-A37C-30DA7B2DCC59}" type="presParOf" srcId="{C8A8310B-EE6A-4E11-9CE1-2432C3150D8B}" destId="{3899E56D-0190-4DC8-B314-3E5EB72F64BF}" srcOrd="20" destOrd="0" presId="urn:microsoft.com/office/officeart/2005/8/layout/default"/>
    <dgm:cxn modelId="{BA3B8AE1-05A1-4CD6-9B78-14238198EE80}" type="presParOf" srcId="{C8A8310B-EE6A-4E11-9CE1-2432C3150D8B}" destId="{15D149F6-E476-42B4-B701-D561F9BC62F9}" srcOrd="21" destOrd="0" presId="urn:microsoft.com/office/officeart/2005/8/layout/default"/>
    <dgm:cxn modelId="{9BFE40DE-D6D4-47C1-B447-D3E2758CB7C7}" type="presParOf" srcId="{C8A8310B-EE6A-4E11-9CE1-2432C3150D8B}" destId="{A9536E14-DB67-46DC-871B-57A011538D39}" srcOrd="22" destOrd="0" presId="urn:microsoft.com/office/officeart/2005/8/layout/default"/>
    <dgm:cxn modelId="{8C28AEC5-EE8B-4C34-9D66-A86303CDAA4D}" type="presParOf" srcId="{C8A8310B-EE6A-4E11-9CE1-2432C3150D8B}" destId="{7CEE49C7-6972-4D35-86FF-5DE6C14E01F7}" srcOrd="23" destOrd="0" presId="urn:microsoft.com/office/officeart/2005/8/layout/default"/>
    <dgm:cxn modelId="{5747531A-CC55-4CD0-B6F3-AA00100A034E}" type="presParOf" srcId="{C8A8310B-EE6A-4E11-9CE1-2432C3150D8B}" destId="{28589BE1-BDAE-455E-8854-915A8766689D}" srcOrd="24" destOrd="0" presId="urn:microsoft.com/office/officeart/2005/8/layout/default"/>
    <dgm:cxn modelId="{F641418D-0A5F-433A-9B1B-A599565EA75B}" type="presParOf" srcId="{C8A8310B-EE6A-4E11-9CE1-2432C3150D8B}" destId="{6B99F030-DEF1-40CA-ACC2-254BCC8E8327}" srcOrd="25" destOrd="0" presId="urn:microsoft.com/office/officeart/2005/8/layout/default"/>
    <dgm:cxn modelId="{CB76561E-61C8-41AF-A8F0-7B6C736FC6AC}" type="presParOf" srcId="{C8A8310B-EE6A-4E11-9CE1-2432C3150D8B}" destId="{EB665E7E-F69A-4F09-9F43-0F6EB795E9CE}" srcOrd="26" destOrd="0" presId="urn:microsoft.com/office/officeart/2005/8/layout/default"/>
    <dgm:cxn modelId="{2BCC1B52-8402-4F35-9D8A-B47AF24A4A77}" type="presParOf" srcId="{C8A8310B-EE6A-4E11-9CE1-2432C3150D8B}" destId="{493757A9-6760-4CAC-9DF8-FD0188395AE2}" srcOrd="27" destOrd="0" presId="urn:microsoft.com/office/officeart/2005/8/layout/default"/>
    <dgm:cxn modelId="{7D345F21-A8F7-4590-AC73-81CC89622B66}" type="presParOf" srcId="{C8A8310B-EE6A-4E11-9CE1-2432C3150D8B}" destId="{DD97FEFF-1E4E-4959-8E3C-C15759BD693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9B41-E76A-46E8-B88E-BB5E7F315203}">
      <dsp:nvSpPr>
        <dsp:cNvPr id="0" name=""/>
        <dsp:cNvSpPr/>
      </dsp:nvSpPr>
      <dsp:spPr>
        <a:xfrm>
          <a:off x="0" y="294280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Weekly Core Teaching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0" y="294280"/>
        <a:ext cx="1810569" cy="1086341"/>
      </dsp:txXfrm>
    </dsp:sp>
    <dsp:sp modelId="{196E7C80-65C8-4E29-BA5E-32973C5E4DB8}">
      <dsp:nvSpPr>
        <dsp:cNvPr id="0" name=""/>
        <dsp:cNvSpPr/>
      </dsp:nvSpPr>
      <dsp:spPr>
        <a:xfrm>
          <a:off x="1994970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Workshops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994970" y="292868"/>
        <a:ext cx="1810569" cy="1086341"/>
      </dsp:txXfrm>
    </dsp:sp>
    <dsp:sp modelId="{DB36D850-D5E1-439E-BE5D-725EF4AE693D}">
      <dsp:nvSpPr>
        <dsp:cNvPr id="0" name=""/>
        <dsp:cNvSpPr/>
      </dsp:nvSpPr>
      <dsp:spPr>
        <a:xfrm>
          <a:off x="3986596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Grand Rounds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986596" y="292868"/>
        <a:ext cx="1810569" cy="1086341"/>
      </dsp:txXfrm>
    </dsp:sp>
    <dsp:sp modelId="{D4FBABA7-2F0E-4125-862E-1D260DAEF48F}">
      <dsp:nvSpPr>
        <dsp:cNvPr id="0" name=""/>
        <dsp:cNvSpPr/>
      </dsp:nvSpPr>
      <dsp:spPr>
        <a:xfrm>
          <a:off x="5978223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Departmental Teaching/bedside teaching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978223" y="292868"/>
        <a:ext cx="1810569" cy="1086341"/>
      </dsp:txXfrm>
    </dsp:sp>
    <dsp:sp modelId="{7D3B32C2-7209-4590-8E5C-C1C12B322E1A}">
      <dsp:nvSpPr>
        <dsp:cNvPr id="0" name=""/>
        <dsp:cNvSpPr/>
      </dsp:nvSpPr>
      <dsp:spPr>
        <a:xfrm>
          <a:off x="7969849" y="292868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Self-Directed and Personal Learning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969849" y="292868"/>
        <a:ext cx="1810569" cy="1086341"/>
      </dsp:txXfrm>
    </dsp:sp>
    <dsp:sp modelId="{9DE5D0D0-174A-4893-946B-E60C6FD2A136}">
      <dsp:nvSpPr>
        <dsp:cNvPr id="0" name=""/>
        <dsp:cNvSpPr/>
      </dsp:nvSpPr>
      <dsp:spPr>
        <a:xfrm>
          <a:off x="3344" y="1560266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Structured Appraisals and Assessment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344" y="1560266"/>
        <a:ext cx="1810569" cy="1086341"/>
      </dsp:txXfrm>
    </dsp:sp>
    <dsp:sp modelId="{A886B0E8-6F3D-4BF2-B9C5-940C8E95B847}">
      <dsp:nvSpPr>
        <dsp:cNvPr id="0" name=""/>
        <dsp:cNvSpPr/>
      </dsp:nvSpPr>
      <dsp:spPr>
        <a:xfrm>
          <a:off x="1994970" y="1560266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Teach/Mentor Medical Students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994970" y="1560266"/>
        <a:ext cx="1810569" cy="1086341"/>
      </dsp:txXfrm>
    </dsp:sp>
    <dsp:sp modelId="{226F2197-F89D-4226-984B-11D2A2689AB0}">
      <dsp:nvSpPr>
        <dsp:cNvPr id="0" name=""/>
        <dsp:cNvSpPr/>
      </dsp:nvSpPr>
      <dsp:spPr>
        <a:xfrm>
          <a:off x="3976855" y="1511631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Simulation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976855" y="1511631"/>
        <a:ext cx="1810569" cy="1086341"/>
      </dsp:txXfrm>
    </dsp:sp>
    <dsp:sp modelId="{438A4BD2-C72D-4D25-8401-FC5E8408B085}">
      <dsp:nvSpPr>
        <dsp:cNvPr id="0" name=""/>
        <dsp:cNvSpPr/>
      </dsp:nvSpPr>
      <dsp:spPr>
        <a:xfrm>
          <a:off x="5987945" y="1569989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LEAP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987945" y="1569989"/>
        <a:ext cx="1810569" cy="1086341"/>
      </dsp:txXfrm>
    </dsp:sp>
    <dsp:sp modelId="{44D8922C-AF7C-48DB-B50B-A38E5AE4399B}">
      <dsp:nvSpPr>
        <dsp:cNvPr id="0" name=""/>
        <dsp:cNvSpPr/>
      </dsp:nvSpPr>
      <dsp:spPr>
        <a:xfrm>
          <a:off x="7969849" y="1540810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Enhance Programme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969849" y="1540810"/>
        <a:ext cx="1810569" cy="1086341"/>
      </dsp:txXfrm>
    </dsp:sp>
    <dsp:sp modelId="{3899E56D-0190-4DC8-B314-3E5EB72F64BF}">
      <dsp:nvSpPr>
        <dsp:cNvPr id="0" name=""/>
        <dsp:cNvSpPr/>
      </dsp:nvSpPr>
      <dsp:spPr>
        <a:xfrm>
          <a:off x="0" y="2833629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Emergency Medicine Ultrasound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0" y="2833629"/>
        <a:ext cx="1810569" cy="1086341"/>
      </dsp:txXfrm>
    </dsp:sp>
    <dsp:sp modelId="{A9536E14-DB67-46DC-871B-57A011538D39}">
      <dsp:nvSpPr>
        <dsp:cNvPr id="0" name=""/>
        <dsp:cNvSpPr/>
      </dsp:nvSpPr>
      <dsp:spPr>
        <a:xfrm>
          <a:off x="1994970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Observation of ATLS/Paces/CRISP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994970" y="2827665"/>
        <a:ext cx="1810569" cy="1086341"/>
      </dsp:txXfrm>
    </dsp:sp>
    <dsp:sp modelId="{28589BE1-BDAE-455E-8854-915A8766689D}">
      <dsp:nvSpPr>
        <dsp:cNvPr id="0" name=""/>
        <dsp:cNvSpPr/>
      </dsp:nvSpPr>
      <dsp:spPr>
        <a:xfrm>
          <a:off x="3986596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Horus e portfolio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986596" y="2827665"/>
        <a:ext cx="1810569" cy="1086341"/>
      </dsp:txXfrm>
    </dsp:sp>
    <dsp:sp modelId="{EB665E7E-F69A-4F09-9F43-0F6EB795E9CE}">
      <dsp:nvSpPr>
        <dsp:cNvPr id="0" name=""/>
        <dsp:cNvSpPr/>
      </dsp:nvSpPr>
      <dsp:spPr>
        <a:xfrm>
          <a:off x="5978223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Virtual Reality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978223" y="2827665"/>
        <a:ext cx="1810569" cy="1086341"/>
      </dsp:txXfrm>
    </dsp:sp>
    <dsp:sp modelId="{DD97FEFF-1E4E-4959-8E3C-C15759BD6930}">
      <dsp:nvSpPr>
        <dsp:cNvPr id="0" name=""/>
        <dsp:cNvSpPr/>
      </dsp:nvSpPr>
      <dsp:spPr>
        <a:xfrm>
          <a:off x="7969849" y="2827665"/>
          <a:ext cx="1810569" cy="1086341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ILS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969849" y="2827665"/>
        <a:ext cx="1810569" cy="108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B310076B-3E79-4FFF-8835-67FBD80ADCAB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0314AF6E-5180-4AF9-ABD1-969A92A896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93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00" units="cm"/>
          <inkml:channel name="Y" type="integer" min="-124" max="956" units="cm"/>
          <inkml:channel name="T" type="integer" max="2.14748E9" units="dev"/>
        </inkml:traceFormat>
        <inkml:channelProperties>
          <inkml:channelProperty channel="X" name="resolution" value="81.10599" units="1/cm"/>
          <inkml:channelProperty channel="Y" name="resolution" value="45.76271" units="1/cm"/>
          <inkml:channelProperty channel="T" name="resolution" value="1" units="1/dev"/>
        </inkml:channelProperties>
      </inkml:inkSource>
      <inkml:timestamp xml:id="ts0" timeString="2025-01-29T13:24:33.25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2693 463 0,'-27'-27'16,"0"0"15,0 27-15,0 0-1,0-27 1,0-27-16,0 27 16,0 0-1,-1 0 1,1 0 0,0 27-1,-54-27 1,54 0-16,-27 0 15,0 0 1,0 0 0,27 0-16,0 0 62,-27 27 1,-27 0-48,-27 0-15,27 0 16,0 0-16,54 0 16,0 0-16,0 0 15,-54 0 32,27 0-16,0 0-31,0 0 16,-27 0-16,27 0 16,26 0-16,-53 0 0,54 0 15,0 0 63,-27 0-62,0 0 0,-54 0-16,54 0 15,0 0-15,27 0 16,0 0-1,0 27-15,-27-27 32,27 27-32,0-27 15,0 27-15,-54 27 16,54-27 0,0 0-16,-54 54 15,54-54 1,27 0 15,-27 54 0,0-54-15,27 0-16,-27 54 16,0-54-1,0 0 1,0 0-16,27 0 15,-27 0 1,0 0-16,0 0 31,0 0-15,27 0 0,27 27-16,-27-27 15,0 27 1,0-27-1,0 0 1,0 0-16,0 27 31,0-26-15,0-1-16,0 0 16,0 27-16,0-27 15,0 0 1,0 0-16,0 27 15,0-27 1,0 0 0,27 0-16,0 0 0,0 0 15,27 0-15,-27 0 16,0 0-16,27-27 16,0 0-16,27 0 15,-54 27-15,27 0 16,-27 0-16,27 27 31,-27-27-15,0 0-16,0 0 15,27 0 1,0 0 15,0 0-15,-27-27-1,0 0-15,0 0 16,27 0-16,-27 27 16,0 0-1,0 0 1,0 0 0,27-27-1,-27 27 1,0-27 15,0 27-15,1 0-16,-1-27 15,0 0 1,0 27-16,54-27 16,-54 0-1,0 27-15,27-27 16,-27 0-16,27 27 15,0 27 17,-27-54-17,0 0 1,54 0 0,-54 0-16,27 0 15,27 0-15,-27 0 16,0 0-16,-27 0 15,0 0 1,0 0 78,27 0 125,-27 0-204,27 0 16,-27-27-31,0 0 16,0 27 0,0-27-16,54-54 31,-26 54-15,-28 0-1,27 27 1,-27 0 15,0-27-15,0 0-1,0 0 1,0 0 15,0 0 0,0 27-15,27-54 0,0 27-1,-27 0 1,0-54 31,-27 54-16,27 0-15,-27-27 15,0 27-15,0 0-16,0 0 15,54-54-15,-54 54 16,0 0-1,0-27-15,27 27 16,-27 0-16,27-27 16,-27 27-16,0 0 0,0-1 31,0 1-31,0-27 16,0 27-1,0 0-15,0 0 16,-27 0-16,0 0 31,0 0-15,27 0-1,-27 0-15,27-27 32,-27 27-1,0 27-31,0-27 0,0 0 15,-27 0 1,27 27 0,0-27-16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00" units="cm"/>
          <inkml:channel name="Y" type="integer" min="-124" max="956" units="cm"/>
          <inkml:channel name="T" type="integer" max="2.14748E9" units="dev"/>
        </inkml:traceFormat>
        <inkml:channelProperties>
          <inkml:channelProperty channel="X" name="resolution" value="81.10599" units="1/cm"/>
          <inkml:channelProperty channel="Y" name="resolution" value="45.76271" units="1/cm"/>
          <inkml:channelProperty channel="T" name="resolution" value="1" units="1/dev"/>
        </inkml:channelProperties>
      </inkml:inkSource>
      <inkml:timestamp xml:id="ts0" timeString="2025-01-29T13:13:22.8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7083 206 0,'-27'0'63,"-28"0"-48,-26 0 1,-81 0-16,0-54 15,-54 54-15,54 0 16,-54 0-16,81-27 16,-55 27-16,82 0 15,0 0-15,27 0 16,27 0-16,0 0 16,27 0-16,-54 0 15,27 0-15,-27 0 16,-54 0-16,0 0 15,-27 0-15,-1 0 16,-53 0-16,81 0 16,-27 0-16,0 0 15,27 0-15,0 0 16,0 0-16,0 0 16,-1 0-16,28 0 15,0 0-15,0 0 16,27 0-16,-27 0 15,0 0-15,0 0 16,27 0-16,-27 0 16,0 0-16,0 0 15,-55 0 1,55 0-16,-27 0 16,0 0-16,54 27 15,-27 0-15,0 0 16,-81 54-16,108-54 15,27 0-15,-27 0 16,26 27-16,1-27 16,0 27-16,0 27 15,0-27 1,27 0-16,27 54 16,-27-27-16,-54 27 15,81 0-15,-27 1 16,0-55-16,-81 81 15,54 0-15,54-54 16,-54 54-16,54-54 16,0 27-16,-27 0 15,27 0-15,0-54 16,0 81-16,0-26 16,0-1-16,0-54 15,27 81-15,-27-108 16,54 81-16,-27-81 15,27 81-15,-27-54 32,-27 0-32,27-27 15,0 0-15,27 54 16,-27-54 0,27 27-16,27 27 15,0-27-15,55 0 16,26 0-16,0 54 15,27-53-15,-27 26 16,0-54-16,-27 0 16,0 27-16,0-27 15,55 0-15,-1 0 16,-54-27-16,-27 0 16,54 0-16,-27 0 15,27 0-15,27 0 16,1 0-16,-1 0 15,-27 0-15,27 0 16,-108 0-16,54 0 16,-54 0-16,27 0 15,-54 0-15,27 0 16,-26 0-16,53 54 16,-54-54-16,81 0 15,0 0-15,0 0 16,0 0-1,54 0-15,-54 0 16,0 0-16,28 0 16,-55 0-16,27 0 15,-54 0-15,54 0 16,0 0-16,0 0 16,-27 0-16,27 0 15,27 0-15,-26 0 16,-1 0-16,108 0 15,-108 0-15,27 0 16,-54 0-16,27 0 16,27 0-16,-26 0 15,-28-27-15,27 0 16,-54 27-16,54-27 16,-54 0-16,-54-27 15,54 0-15,27 0 16,-27 0-16,-27 27 15,81-55-15,-108 55 16,0 0-16,0-27 16,81 0-16,-80 0 15,26 0 1,-27 0-16,27-27 16,-54 0-16,54 0 15,-54 0-15,0 27 16,0-27-16,0-27 15,0 54-15,0-27 16,0 54 0,0-27-16,0-27 15,0 53-15,0-80 16,0 81-16,0 0 16,0-54-16,0-27 15,27 54-15,-27-27 16,0 54-1,-27 0-15,27 0 16,0-27-16,0 27 16,0 0-16,0 0 15,-27 0-15,27-27 16,-27 27-16,0-27 16,27 0-16,-54 0 15,27 0 1,0 27-16,-1-27 15,-26 0 1,27 27-16,-27-55 16,0 1-1,27 54-15,-81-54 16,54 27-16,27 0 16,-27 0-16,0 0 15,-27-27-15,54 54 16,0 0-16,-27-27 15,0 27-15,27 0 16,-81 0 0,81 27-1,-54-27-15,54 0 16,0 0-16,-27 0 16,-54-27-16,26 0 15,28 27-15,-54 0 16,0 0-16,54-27 15,0 54-15,-54-27 16,54 27-16,-27 0 16,54-27-16,0 27 15,0 0-15,-27 0 32,27 0-17,0 0 1,-81 0-16,-27 0 15,-27 0-15,-1 0 16,-26 0-16,27 0 16,54 0-16,27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8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2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41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6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1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69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9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6A4BC4-6B24-46E5-BDBE-AB4E91A5844E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6522DFE-4A37-4EED-BC4D-43CEF42F2C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3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sht.accommodationwelkin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ht.nhs.uk/working-for-us/health-and-wellbei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video.com/view/372170178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rainline.com/" TargetMode="External"/><Relationship Id="rId2" Type="http://schemas.openxmlformats.org/officeDocument/2006/relationships/hyperlink" Target="http://www.nationalrai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ck/a?!&amp;&amp;p=0396e99d83a029549cd62a0d8f7e24e6292cae9a3cd2288d95cff7592519cf35JmltdHM9MTczODEwODgwMA&amp;ptn=3&amp;ver=2&amp;hsh=4&amp;fclid=2cd80e3c-9dec-6ca9-0418-1b129c936d31&amp;u=a1L2ltYWdlcy9zZWFyY2g_cT1mcmVlJTIwY2xpcCUyMGFydCUyMGNhciUyMHBhcmtpbmcmRk9STT1JUUZSQkEmaWQ9RTI4OEY0QkJGMUVFODQ5NDU2NjhCQzVCRUY1Q0Y2NTIxRDhFNDkzQQ&amp;ntb=1" TargetMode="External"/><Relationship Id="rId5" Type="http://schemas.openxmlformats.org/officeDocument/2006/relationships/hyperlink" Target="https://www.bing.com/ck/a?!&amp;&amp;p=bcf47adb5c7b4e22125a218cfe81a014bafe8ab080c61297afd28aed290479a8JmltdHM9MTczODEwODgwMA&amp;ptn=3&amp;ver=2&amp;hsh=4&amp;fclid=2cd80e3c-9dec-6ca9-0418-1b129c936d31&amp;u=a1L2ltYWdlcy9zZWFyY2g_cT1mcmVlJTIwY2xpcCUyMGFydCUyMGNhciUyMHBhcmtpbmcmRk9STT1JUUZSQkEmaWQ9NjNGQkVBODM1QTlCQTdFMDlCMzMyNzY3Q0FCMThEQTJDNDAzNDhDNg&amp;ntb=1" TargetMode="External"/><Relationship Id="rId4" Type="http://schemas.openxmlformats.org/officeDocument/2006/relationships/hyperlink" Target="http://www.stagecoachbu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" y="232757"/>
            <a:ext cx="6953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942"/>
            <a:ext cx="12070080" cy="3703840"/>
          </a:xfrm>
        </p:spPr>
        <p:txBody>
          <a:bodyPr>
            <a:norm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Welcome to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East Sussex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Healthcare 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NHS Trust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44" y="4020787"/>
            <a:ext cx="11947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Comprising of Eastbourne DGH, The Conquest Hospital and three community </a:t>
            </a:r>
            <a:r>
              <a:rPr lang="en-GB" b="1" dirty="0"/>
              <a:t>hospitals: Bexhill, Rye and Uckfield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Over 100 community sites across East Sussex, and in people’s own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only integrated provider of acute and community care in Sussex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Over 7,000 dedicated members of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One of the largest organisations in East Sussex, annual income of £568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Conquest Hospital and our Community Services were rated ‘Outstanding’ and Eastbourne DGH was rated ‘Good’ – Care Quality Commission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Part of the Sussex Health and Care Integrated Care System (ICS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37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 in eastbourne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Eastbourne: Offsite at Welkin Halls, Guadick Road, BN20 7SH. Private en suite rooms available within a 5-6 bedroomed flat share. </a:t>
            </a:r>
          </a:p>
          <a:p>
            <a:r>
              <a:rPr lang="en-GB" sz="1800" dirty="0"/>
              <a:t>For cost details and availability please contact </a:t>
            </a:r>
            <a:r>
              <a:rPr lang="en-GB" sz="1800" b="1" dirty="0">
                <a:solidFill>
                  <a:schemeClr val="bg1"/>
                </a:solidFill>
                <a:hlinkClick r:id="rId2"/>
              </a:rPr>
              <a:t>esht.accommodationwelkin@nhs.net</a:t>
            </a:r>
            <a:endParaRPr lang="en-GB" sz="18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4" name="Picture 3" descr="Getting a bus from Welkin Halls to Eastbourne Town Centre.  Then a 20 minute walk or get another bus to the hospital."/>
          <p:cNvPicPr/>
          <p:nvPr/>
        </p:nvPicPr>
        <p:blipFill rotWithShape="1">
          <a:blip r:embed="rId3"/>
          <a:srcRect l="11442" t="1331" r="15280" b="26433"/>
          <a:stretch/>
        </p:blipFill>
        <p:spPr bwMode="auto">
          <a:xfrm>
            <a:off x="1089499" y="3277187"/>
            <a:ext cx="9085633" cy="303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91350" y="3646563"/>
              <a:ext cx="1096560" cy="79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3110" y="3550443"/>
                <a:ext cx="1192680" cy="9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78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18639" r="52598" b="15365"/>
          <a:stretch/>
        </p:blipFill>
        <p:spPr bwMode="auto">
          <a:xfrm>
            <a:off x="924127" y="2773734"/>
            <a:ext cx="9994777" cy="393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b="1" dirty="0" smtClean="0"/>
              <a:t>Accommodation at the Conquest Hospital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90" y="1867711"/>
            <a:ext cx="11644009" cy="4350209"/>
          </a:xfrm>
          <a:noFill/>
        </p:spPr>
        <p:txBody>
          <a:bodyPr>
            <a:normAutofit/>
          </a:bodyPr>
          <a:lstStyle/>
          <a:p>
            <a:r>
              <a:rPr lang="en-GB" b="1" dirty="0"/>
              <a:t>Conquest: Onsite accommodation: </a:t>
            </a:r>
            <a:r>
              <a:rPr lang="en-GB" b="1" dirty="0" smtClean="0"/>
              <a:t>Oast </a:t>
            </a:r>
            <a:r>
              <a:rPr lang="en-GB" b="1" dirty="0"/>
              <a:t>House Close, </a:t>
            </a:r>
            <a:r>
              <a:rPr lang="en-GB" b="1" dirty="0" smtClean="0"/>
              <a:t>The Oaks, Little </a:t>
            </a:r>
            <a:r>
              <a:rPr lang="en-GB" b="1" dirty="0"/>
              <a:t>Ridge Avenue, St Leonards-On-Sea, </a:t>
            </a:r>
            <a:r>
              <a:rPr lang="en-GB" b="1" dirty="0" smtClean="0"/>
              <a:t>TN37 7UY, 5 </a:t>
            </a:r>
            <a:r>
              <a:rPr lang="en-GB" b="1" dirty="0"/>
              <a:t>bedroom flats with shared kitchen, bathroom and communal living room and some family accommodation </a:t>
            </a:r>
          </a:p>
          <a:p>
            <a:r>
              <a:rPr lang="en-GB" b="1" dirty="0"/>
              <a:t>For cost details and availability please contact esht.accommodationconquest@nhs.net</a:t>
            </a:r>
            <a:endParaRPr lang="en-GB" b="1" dirty="0" smtClean="0"/>
          </a:p>
          <a:p>
            <a:endParaRPr lang="en-GB" b="1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481430" y="4994043"/>
              <a:ext cx="3523320" cy="149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550" y="4897923"/>
                <a:ext cx="3619080" cy="16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16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2" y="76200"/>
            <a:ext cx="10720908" cy="1450757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/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600" b="1" dirty="0" smtClean="0"/>
              <a:t>Support for Junior Doctors at ESHT:</a:t>
            </a:r>
            <a:br>
              <a:rPr lang="fr-FR" sz="3600" b="1" dirty="0" smtClean="0"/>
            </a:br>
            <a:r>
              <a:rPr lang="fr-FR" sz="3200" dirty="0"/>
              <a:t/>
            </a:r>
            <a:br>
              <a:rPr lang="fr-FR" sz="3200" dirty="0"/>
            </a:br>
            <a:endParaRPr lang="en-GB" sz="32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232" y="2886350"/>
            <a:ext cx="2901948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51" y="3527773"/>
            <a:ext cx="2810168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472" y="2107660"/>
            <a:ext cx="92453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/>
              <a:t>Care First  / Our Values</a:t>
            </a:r>
          </a:p>
          <a:p>
            <a:pPr lvl="0"/>
            <a:r>
              <a:rPr lang="en-GB" sz="2800" b="1" dirty="0" smtClean="0"/>
              <a:t>Pastoral </a:t>
            </a:r>
            <a:r>
              <a:rPr lang="en-GB" sz="2800" b="1" dirty="0"/>
              <a:t>Fellows:</a:t>
            </a:r>
          </a:p>
          <a:p>
            <a:pPr lvl="0"/>
            <a:r>
              <a:rPr lang="en-GB" sz="2800" b="1" dirty="0" smtClean="0"/>
              <a:t>(Jolie Wilkinson Conq)</a:t>
            </a:r>
          </a:p>
          <a:p>
            <a:pPr lvl="0"/>
            <a:r>
              <a:rPr lang="en-GB" sz="2800" b="1" dirty="0" smtClean="0"/>
              <a:t>(Paul Gosling EDGH)</a:t>
            </a:r>
          </a:p>
          <a:p>
            <a:pPr lvl="0"/>
            <a:r>
              <a:rPr lang="en-GB" sz="2800" b="1" dirty="0" smtClean="0"/>
              <a:t>&amp; Chaplaincy Team </a:t>
            </a:r>
          </a:p>
          <a:p>
            <a:pPr lvl="0"/>
            <a:r>
              <a:rPr lang="en-GB" sz="2800" b="1" dirty="0" smtClean="0"/>
              <a:t>Dedicated Educational </a:t>
            </a:r>
            <a:endParaRPr lang="en-GB" sz="2800" b="1" dirty="0"/>
          </a:p>
          <a:p>
            <a:pPr lvl="0"/>
            <a:r>
              <a:rPr lang="en-GB" sz="2800" b="1" dirty="0" smtClean="0"/>
              <a:t>&amp; Clinical Supervisors </a:t>
            </a:r>
            <a:endParaRPr lang="en-GB" sz="2800" b="1" dirty="0"/>
          </a:p>
          <a:p>
            <a:pPr lvl="0"/>
            <a:r>
              <a:rPr lang="en-GB" sz="3200" b="1" dirty="0" smtClean="0">
                <a:solidFill>
                  <a:srgbClr val="31B6FD">
                    <a:lumMod val="75000"/>
                  </a:srgbClr>
                </a:solidFill>
                <a:latin typeface="Candara"/>
              </a:rPr>
              <a:t>                                    </a:t>
            </a:r>
            <a:endParaRPr lang="en-GB" sz="3200" b="1" dirty="0">
              <a:solidFill>
                <a:srgbClr val="31B6FD">
                  <a:lumMod val="75000"/>
                </a:srgbClr>
              </a:solidFill>
              <a:latin typeface="Candara"/>
            </a:endParaRPr>
          </a:p>
          <a:p>
            <a:pPr lvl="0"/>
            <a:endParaRPr lang="en-GB" sz="2000" b="1" dirty="0" smtClean="0">
              <a:solidFill>
                <a:srgbClr val="31B6FD">
                  <a:lumMod val="75000"/>
                </a:srgbClr>
              </a:solidFill>
              <a:latin typeface="Candara"/>
            </a:endParaRPr>
          </a:p>
        </p:txBody>
      </p:sp>
      <p:pic>
        <p:nvPicPr>
          <p:cNvPr id="6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07" y="1737360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 rot="5400000">
            <a:off x="7458406" y="1897380"/>
            <a:ext cx="1844041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ction of icons of various foods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6264613" y="2011680"/>
            <a:ext cx="4576795" cy="351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Support available for all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People Engagement Team</a:t>
            </a:r>
            <a:endParaRPr lang="en-GB" dirty="0"/>
          </a:p>
          <a:p>
            <a:r>
              <a:rPr lang="en-GB" dirty="0"/>
              <a:t>Occupational Health</a:t>
            </a:r>
          </a:p>
          <a:p>
            <a:r>
              <a:rPr lang="en-GB" dirty="0"/>
              <a:t>Equality Diversity and Inclusion team</a:t>
            </a:r>
          </a:p>
          <a:p>
            <a:r>
              <a:rPr lang="en-GB" dirty="0" smtClean="0"/>
              <a:t>Onsite </a:t>
            </a:r>
            <a:r>
              <a:rPr lang="en-GB" dirty="0"/>
              <a:t>childcare </a:t>
            </a:r>
            <a:r>
              <a:rPr lang="en-GB" dirty="0" smtClean="0"/>
              <a:t>facilities</a:t>
            </a:r>
          </a:p>
          <a:p>
            <a:r>
              <a:rPr lang="en-GB" dirty="0" smtClean="0"/>
              <a:t>Freedom to Speak up Guardian</a:t>
            </a:r>
          </a:p>
          <a:p>
            <a:r>
              <a:rPr lang="en-GB" dirty="0" err="1" smtClean="0"/>
              <a:t>Vivup</a:t>
            </a:r>
            <a:endParaRPr lang="en-GB" dirty="0"/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endParaRPr lang="en-GB" u="sng" dirty="0" smtClean="0">
              <a:hlinkClick r:id="rId3"/>
            </a:endParaRPr>
          </a:p>
          <a:p>
            <a:pPr marL="0" indent="0">
              <a:buNone/>
            </a:pPr>
            <a:endParaRPr lang="en-GB" u="sng" dirty="0">
              <a:hlinkClick r:id="rId3"/>
            </a:endParaRPr>
          </a:p>
          <a:p>
            <a:pPr marL="0" indent="0">
              <a:buNone/>
            </a:pPr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://www.esht.nhs.uk/working-for-us/health-and-wellbeing/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0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173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21" y="502590"/>
            <a:ext cx="10204315" cy="637706"/>
          </a:xfrm>
          <a:noFill/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What's on in Hastings </a:t>
            </a:r>
            <a:r>
              <a:rPr lang="en-GB" b="1" dirty="0">
                <a:solidFill>
                  <a:schemeClr val="tx1"/>
                </a:solidFill>
              </a:rPr>
              <a:t>www.visit1066country.com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3166"/>
            <a:ext cx="12191999" cy="2684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0878" y="4737370"/>
            <a:ext cx="60116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+mj-lt"/>
              </a:rPr>
              <a:t>What's on in Eastbourne</a:t>
            </a:r>
          </a:p>
          <a:p>
            <a:r>
              <a:rPr lang="en-GB" sz="4000" b="1" dirty="0">
                <a:latin typeface="+mj-lt"/>
              </a:rPr>
              <a:t>www.visiteastbourne.com</a:t>
            </a:r>
            <a:endParaRPr lang="en-GB" sz="4000" b="1" dirty="0" smtClean="0">
              <a:latin typeface="+mj-lt"/>
            </a:endParaRPr>
          </a:p>
          <a:p>
            <a:endParaRPr lang="en-GB" sz="36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Please watch the FY1 at ESHT video for </a:t>
            </a:r>
            <a:r>
              <a:rPr lang="en-GB" sz="3200" dirty="0"/>
              <a:t>f</a:t>
            </a:r>
            <a:r>
              <a:rPr lang="en-GB" sz="3200" dirty="0" smtClean="0"/>
              <a:t>urther </a:t>
            </a:r>
            <a:r>
              <a:rPr lang="en-GB" sz="3200" dirty="0" smtClean="0"/>
              <a:t>information: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sz="3200" b="1" dirty="0" smtClean="0">
                <a:solidFill>
                  <a:schemeClr val="tx2"/>
                </a:solidFill>
                <a:hlinkClick r:id="rId2"/>
              </a:rPr>
              <a:t>www.wevideo.com/view/3721701781</a:t>
            </a:r>
            <a:endParaRPr lang="en-GB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919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744662"/>
            <a:ext cx="10515600" cy="4351338"/>
          </a:xfrm>
          <a:noFill/>
        </p:spPr>
        <p:txBody>
          <a:bodyPr/>
          <a:lstStyle/>
          <a:p>
            <a:r>
              <a:rPr lang="en-GB" dirty="0" smtClean="0"/>
              <a:t>We would love to answer any queries that you may have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3691" y="2385525"/>
            <a:ext cx="6003789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b="1" dirty="0" smtClean="0"/>
              <a:t>Our Last Year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Our last year</a:t>
            </a:r>
          </a:p>
          <a:p>
            <a:r>
              <a:rPr lang="en-GB" b="1" dirty="0" smtClean="0"/>
              <a:t>160,000 </a:t>
            </a:r>
            <a:r>
              <a:rPr lang="en-GB" b="1" dirty="0"/>
              <a:t>attendances at our Emergency Departments</a:t>
            </a:r>
          </a:p>
          <a:p>
            <a:r>
              <a:rPr lang="en-GB" b="1" dirty="0" smtClean="0"/>
              <a:t>2,749 </a:t>
            </a:r>
            <a:r>
              <a:rPr lang="en-GB" b="1" dirty="0"/>
              <a:t>babies were born in our hospitals</a:t>
            </a:r>
          </a:p>
          <a:p>
            <a:r>
              <a:rPr lang="en-GB" b="1" dirty="0" smtClean="0"/>
              <a:t>56,000 </a:t>
            </a:r>
            <a:r>
              <a:rPr lang="en-GB" b="1" dirty="0"/>
              <a:t>people had planned surgery, 90% of these were day cases</a:t>
            </a:r>
          </a:p>
          <a:p>
            <a:r>
              <a:rPr lang="en-GB" b="1" dirty="0" smtClean="0"/>
              <a:t>21,800 </a:t>
            </a:r>
            <a:r>
              <a:rPr lang="en-GB" b="1" dirty="0"/>
              <a:t>cancer referrals were made to </a:t>
            </a:r>
            <a:r>
              <a:rPr lang="en-GB" b="1" dirty="0" smtClean="0"/>
              <a:t>us</a:t>
            </a:r>
          </a:p>
          <a:p>
            <a:r>
              <a:rPr lang="en-GB" b="1" dirty="0" smtClean="0"/>
              <a:t>41,000 referrals to community nursing, 96% seen within 24 hours</a:t>
            </a:r>
            <a:endParaRPr lang="en-GB" b="1" dirty="0"/>
          </a:p>
          <a:p>
            <a:r>
              <a:rPr lang="en-GB" b="1" dirty="0" smtClean="0"/>
              <a:t>470,000 </a:t>
            </a:r>
            <a:r>
              <a:rPr lang="en-GB" b="1" dirty="0"/>
              <a:t>outpatient </a:t>
            </a:r>
            <a:r>
              <a:rPr lang="en-GB" b="1" dirty="0" smtClean="0"/>
              <a:t>appointments</a:t>
            </a:r>
          </a:p>
          <a:p>
            <a:r>
              <a:rPr lang="en-GB" b="1" dirty="0" smtClean="0"/>
              <a:t>10.2 million pathology tests</a:t>
            </a:r>
          </a:p>
          <a:p>
            <a:r>
              <a:rPr lang="en-GB" b="1" dirty="0" smtClean="0"/>
              <a:t>1907 patients took part in clinical research</a:t>
            </a:r>
          </a:p>
          <a:p>
            <a:r>
              <a:rPr lang="en-GB" b="1" dirty="0" smtClean="0"/>
              <a:t>1,109,000 patient meals were prepared across the 4 main hospitals</a:t>
            </a:r>
            <a:endParaRPr lang="en-GB" b="1" dirty="0"/>
          </a:p>
          <a:p>
            <a:r>
              <a:rPr lang="en-GB" b="1" dirty="0" smtClean="0"/>
              <a:t>542,550 medicines were dispensed by the pharmacy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232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Hospital 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97500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2 acute hospitals: The Conquest in Hastings and Eastbourne DGH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181" t="17334" r="45269" b="7187"/>
          <a:stretch/>
        </p:blipFill>
        <p:spPr bwMode="auto">
          <a:xfrm>
            <a:off x="262647" y="1945532"/>
            <a:ext cx="11527275" cy="4747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0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0"/>
            <a:ext cx="12077700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90" y="1361872"/>
            <a:ext cx="4960045" cy="91439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Conquest Hospital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90" y="2470825"/>
            <a:ext cx="10935510" cy="370613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E</a:t>
            </a:r>
            <a:r>
              <a:rPr lang="en-GB" b="1" dirty="0" smtClean="0"/>
              <a:t>mergency department </a:t>
            </a:r>
            <a:endParaRPr lang="en-GB" b="1" dirty="0"/>
          </a:p>
          <a:p>
            <a:r>
              <a:rPr lang="en-GB" b="1" dirty="0" smtClean="0"/>
              <a:t>24 </a:t>
            </a:r>
            <a:r>
              <a:rPr lang="en-GB" b="1" dirty="0"/>
              <a:t>hour a day care, offering a comprehensive range of surgical, medical, outpatient and maternity services, supported by a full range of diagnostic and therapy services. </a:t>
            </a:r>
            <a:endParaRPr lang="en-GB" b="1" dirty="0" smtClean="0"/>
          </a:p>
          <a:p>
            <a:r>
              <a:rPr lang="en-GB" b="1" dirty="0" smtClean="0"/>
              <a:t>The Conquest Hospital is also the centre for </a:t>
            </a:r>
            <a:r>
              <a:rPr lang="en-GB" b="1" dirty="0"/>
              <a:t>T</a:t>
            </a:r>
            <a:r>
              <a:rPr lang="en-GB" b="1" dirty="0" smtClean="0"/>
              <a:t>rauma Services and Obstetrics</a:t>
            </a:r>
          </a:p>
          <a:p>
            <a:r>
              <a:rPr lang="en-GB" b="1" dirty="0" smtClean="0"/>
              <a:t>Drs Mess with a range of social activities</a:t>
            </a:r>
          </a:p>
          <a:p>
            <a:r>
              <a:rPr lang="en-GB" b="1" dirty="0" smtClean="0"/>
              <a:t>There is also a canteen, 1066 Café and gift shop</a:t>
            </a:r>
          </a:p>
          <a:p>
            <a:r>
              <a:rPr lang="en-GB" b="1" dirty="0" smtClean="0"/>
              <a:t>We also have a large pond and picnic area  </a:t>
            </a:r>
          </a:p>
          <a:p>
            <a:r>
              <a:rPr lang="en-GB" b="1" dirty="0" smtClean="0"/>
              <a:t>24 hour Library </a:t>
            </a:r>
          </a:p>
          <a:p>
            <a:r>
              <a:rPr lang="en-GB" b="1" dirty="0"/>
              <a:t>E</a:t>
            </a:r>
            <a:r>
              <a:rPr lang="en-GB" b="1" dirty="0" smtClean="0"/>
              <a:t>ducation </a:t>
            </a:r>
            <a:r>
              <a:rPr lang="en-GB" b="1" dirty="0"/>
              <a:t>C</a:t>
            </a:r>
            <a:r>
              <a:rPr lang="en-GB" b="1" dirty="0" smtClean="0"/>
              <a:t>entre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52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tbourne District Hospital | Vista Health Sussex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457200"/>
            <a:ext cx="10515600" cy="162452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Eastbourne District  General Hospital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70826"/>
            <a:ext cx="10515600" cy="4309354"/>
          </a:xfrm>
        </p:spPr>
        <p:txBody>
          <a:bodyPr>
            <a:normAutofit/>
          </a:bodyPr>
          <a:lstStyle/>
          <a:p>
            <a:r>
              <a:rPr lang="en-GB" b="1" dirty="0"/>
              <a:t>E</a:t>
            </a:r>
            <a:r>
              <a:rPr lang="en-GB" b="1" dirty="0" smtClean="0"/>
              <a:t>mergency department </a:t>
            </a:r>
            <a:endParaRPr lang="en-GB" b="1" dirty="0"/>
          </a:p>
          <a:p>
            <a:r>
              <a:rPr lang="en-GB" b="1" dirty="0" smtClean="0"/>
              <a:t>24 </a:t>
            </a:r>
            <a:r>
              <a:rPr lang="en-GB" b="1" dirty="0"/>
              <a:t>hour a day care, offering a comprehensive range of surgical, medical, outpatient and maternity services, supported by a full range of diagnostic and therapy services. </a:t>
            </a:r>
            <a:endParaRPr lang="en-GB" b="1" dirty="0" smtClean="0"/>
          </a:p>
          <a:p>
            <a:r>
              <a:rPr lang="en-GB" b="1" dirty="0" smtClean="0"/>
              <a:t>Eastbourne also provides Urology, </a:t>
            </a:r>
            <a:r>
              <a:rPr lang="en-GB" b="1" dirty="0"/>
              <a:t>H</a:t>
            </a:r>
            <a:r>
              <a:rPr lang="en-GB" b="1" dirty="0" smtClean="0"/>
              <a:t>aematology, ENT </a:t>
            </a:r>
            <a:r>
              <a:rPr lang="en-GB" b="1" dirty="0"/>
              <a:t>and </a:t>
            </a:r>
            <a:r>
              <a:rPr lang="en-GB" b="1" dirty="0" smtClean="0"/>
              <a:t>Stroke </a:t>
            </a:r>
            <a:r>
              <a:rPr lang="en-GB" b="1" dirty="0"/>
              <a:t>S</a:t>
            </a:r>
            <a:r>
              <a:rPr lang="en-GB" b="1" dirty="0" smtClean="0"/>
              <a:t>ervices.</a:t>
            </a:r>
          </a:p>
          <a:p>
            <a:r>
              <a:rPr lang="en-GB" b="1" dirty="0" smtClean="0"/>
              <a:t>Canteen, League of Friends shop and Coffee shop</a:t>
            </a:r>
          </a:p>
          <a:p>
            <a:r>
              <a:rPr lang="en-GB" b="1" dirty="0" smtClean="0"/>
              <a:t>Education Centre</a:t>
            </a:r>
          </a:p>
          <a:p>
            <a:r>
              <a:rPr lang="en-GB" b="1" dirty="0" smtClean="0"/>
              <a:t>Library</a:t>
            </a:r>
          </a:p>
          <a:p>
            <a:r>
              <a:rPr lang="en-GB" b="1" dirty="0" smtClean="0"/>
              <a:t>Drs Mess also offering a range of events</a:t>
            </a:r>
          </a:p>
          <a:p>
            <a:r>
              <a:rPr lang="en-GB" b="1" dirty="0" smtClean="0"/>
              <a:t>Social Club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149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Rotations include Three of the following specialties</a:t>
            </a:r>
            <a:endParaRPr lang="en-GB" dirty="0"/>
          </a:p>
        </p:txBody>
      </p:sp>
      <p:pic>
        <p:nvPicPr>
          <p:cNvPr id="5" name="Content Placeholder 4" descr="Rotations Image.docx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 t="23408" r="25004" b="3291"/>
          <a:stretch/>
        </p:blipFill>
        <p:spPr>
          <a:xfrm>
            <a:off x="1277732" y="2013626"/>
            <a:ext cx="9069491" cy="4844374"/>
          </a:xfrm>
        </p:spPr>
      </p:pic>
    </p:spTree>
    <p:extLst>
      <p:ext uri="{BB962C8B-B14F-4D97-AF65-F5344CB8AC3E}">
        <p14:creationId xmlns:p14="http://schemas.microsoft.com/office/powerpoint/2010/main" val="9254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Parking  and Public Transport at Eastbourne and the Conquest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Low cost parking permit approximately £50 per year, staff parking available at both sites</a:t>
            </a:r>
          </a:p>
          <a:p>
            <a:r>
              <a:rPr lang="en-GB" dirty="0" smtClean="0"/>
              <a:t>Apply for a permit through the staff extranet</a:t>
            </a:r>
          </a:p>
          <a:p>
            <a:r>
              <a:rPr lang="en-GB" dirty="0" smtClean="0"/>
              <a:t>Trains:  Nearest station to Eastbourne Hospital is Hampden Park. You will need to get a bus from the station.</a:t>
            </a:r>
          </a:p>
          <a:p>
            <a:r>
              <a:rPr lang="en-GB" dirty="0" smtClean="0"/>
              <a:t>Nearest station to the Conquest is Hastings Station. You will need to get a bus from the station. </a:t>
            </a:r>
          </a:p>
          <a:p>
            <a:r>
              <a:rPr lang="en-GB" dirty="0" smtClean="0"/>
              <a:t>For the latest train travel information contact  </a:t>
            </a:r>
            <a:r>
              <a:rPr lang="en-GB" u="sng" dirty="0">
                <a:hlinkClick r:id="rId2"/>
              </a:rPr>
              <a:t>www.nationalrail.com</a:t>
            </a:r>
            <a:r>
              <a:rPr lang="en-GB" dirty="0"/>
              <a:t> or </a:t>
            </a:r>
            <a:r>
              <a:rPr lang="en-GB" u="sng" dirty="0">
                <a:hlinkClick r:id="rId3"/>
              </a:rPr>
              <a:t>www.thetrainline.com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Buses: For the latest bus travel information contact Stage Coach contact </a:t>
            </a:r>
            <a:r>
              <a:rPr lang="en-US" dirty="0"/>
              <a:t>Buses are run by Stage Coach at </a:t>
            </a:r>
            <a:r>
              <a:rPr lang="en-GB" u="sng" dirty="0" smtClean="0">
                <a:hlinkClick r:id="rId4"/>
              </a:rPr>
              <a:t>www.stagecoachbus.com</a:t>
            </a:r>
            <a:r>
              <a:rPr lang="en-GB" dirty="0"/>
              <a:t> </a:t>
            </a:r>
          </a:p>
          <a:p>
            <a:r>
              <a:rPr lang="en-GB" dirty="0"/>
              <a:t>Buses that run regularly from the hospital from the train station include 100, 321, 323, 329A. </a:t>
            </a:r>
          </a:p>
          <a:p>
            <a:endParaRPr lang="en-GB" dirty="0" smtClean="0"/>
          </a:p>
          <a:p>
            <a:endParaRPr lang="en-GB" dirty="0">
              <a:hlinkClick r:id="rId5"/>
            </a:endParaRPr>
          </a:p>
          <a:p>
            <a:endParaRPr lang="en-GB" dirty="0">
              <a:hlinkClick r:id="rId6"/>
            </a:endParaRPr>
          </a:p>
          <a:p>
            <a:endParaRPr lang="en-GB" dirty="0">
              <a:hlinkClick r:id="rId6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8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476" y="326215"/>
            <a:ext cx="10515600" cy="1325563"/>
          </a:xfrm>
          <a:noFill/>
        </p:spPr>
        <p:txBody>
          <a:bodyPr/>
          <a:lstStyle/>
          <a:p>
            <a:r>
              <a:rPr lang="en-GB" b="1" dirty="0" smtClean="0"/>
              <a:t>FY1 Teaching and Learning Opportunities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006641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2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dical Cartoon Clip Art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6" y="2130356"/>
            <a:ext cx="1905000" cy="30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FY1 Shadowing and Induction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856" y="3192034"/>
            <a:ext cx="8926424" cy="861533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Monday to Friday during the last week in July, and the first Monday and Tuesday in August, we have a full programme of induction events and shadowing a current FY1 to prepare for starting FY1 on the first Wednesday in August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602</TotalTime>
  <Words>775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Corbel</vt:lpstr>
      <vt:lpstr>Wingdings</vt:lpstr>
      <vt:lpstr>Banded</vt:lpstr>
      <vt:lpstr>Welcome to  East Sussex   Healthcare  NHS Trust </vt:lpstr>
      <vt:lpstr>Our Last Year</vt:lpstr>
      <vt:lpstr>Hospital Locations</vt:lpstr>
      <vt:lpstr>Conquest Hospital</vt:lpstr>
      <vt:lpstr>  Eastbourne District  General Hospital </vt:lpstr>
      <vt:lpstr>Rotations include Three of the following specialties</vt:lpstr>
      <vt:lpstr>Parking  and Public Transport at Eastbourne and the Conquest</vt:lpstr>
      <vt:lpstr>FY1 Teaching and Learning Opportunities</vt:lpstr>
      <vt:lpstr>FY1 Shadowing and Induction Week</vt:lpstr>
      <vt:lpstr>Accommodation in eastbourne</vt:lpstr>
      <vt:lpstr>Accommodation at the Conquest Hospital</vt:lpstr>
      <vt:lpstr> Support for Junior Doctors at ESHT:  </vt:lpstr>
      <vt:lpstr>Further Support available for all staff</vt:lpstr>
      <vt:lpstr>What's on in Hastings www.visit1066country.com</vt:lpstr>
      <vt:lpstr>Further Information </vt:lpstr>
      <vt:lpstr>Q &amp; A</vt:lpstr>
    </vt:vector>
  </TitlesOfParts>
  <Company>East Sussex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East Sussex Healthcare NHS Trust</dc:title>
  <dc:creator>Deeprose Julie (East Sussex Healthcare)</dc:creator>
  <cp:lastModifiedBy>Lomba Mauricio (East Sussex Healthcare)</cp:lastModifiedBy>
  <cp:revision>76</cp:revision>
  <cp:lastPrinted>2025-01-29T14:53:15Z</cp:lastPrinted>
  <dcterms:created xsi:type="dcterms:W3CDTF">2024-03-12T13:09:25Z</dcterms:created>
  <dcterms:modified xsi:type="dcterms:W3CDTF">2025-03-05T12:37:23Z</dcterms:modified>
</cp:coreProperties>
</file>