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58" r:id="rId3"/>
    <p:sldId id="261" r:id="rId4"/>
    <p:sldId id="265" r:id="rId5"/>
    <p:sldId id="263" r:id="rId6"/>
    <p:sldId id="264" r:id="rId7"/>
    <p:sldId id="259" r:id="rId8"/>
    <p:sldId id="266" r:id="rId9"/>
    <p:sldId id="267" r:id="rId10"/>
    <p:sldId id="270" r:id="rId11"/>
    <p:sldId id="271" r:id="rId12"/>
    <p:sldId id="272" r:id="rId13"/>
    <p:sldId id="268" r:id="rId14"/>
    <p:sldId id="260" r:id="rId15"/>
    <p:sldId id="269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9794B-2BD3-420B-B079-19768222A294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B5ECC-8EE2-414A-A066-DBAC66E92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032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4F38-BC99-4B7D-AFD1-FE3A4FC89D08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CB2A-1209-416E-88E8-583DA3A4AEB5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5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4F38-BC99-4B7D-AFD1-FE3A4FC89D08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CB2A-1209-416E-88E8-583DA3A4A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01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4F38-BC99-4B7D-AFD1-FE3A4FC89D08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CB2A-1209-416E-88E8-583DA3A4A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65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4F38-BC99-4B7D-AFD1-FE3A4FC89D08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CB2A-1209-416E-88E8-583DA3A4A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04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4F38-BC99-4B7D-AFD1-FE3A4FC89D08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CB2A-1209-416E-88E8-583DA3A4AEB5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98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4F38-BC99-4B7D-AFD1-FE3A4FC89D08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CB2A-1209-416E-88E8-583DA3A4A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10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4F38-BC99-4B7D-AFD1-FE3A4FC89D08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CB2A-1209-416E-88E8-583DA3A4A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79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4F38-BC99-4B7D-AFD1-FE3A4FC89D08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CB2A-1209-416E-88E8-583DA3A4A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05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4F38-BC99-4B7D-AFD1-FE3A4FC89D08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CB2A-1209-416E-88E8-583DA3A4A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85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E114F38-BC99-4B7D-AFD1-FE3A4FC89D08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1FCB2A-1209-416E-88E8-583DA3A4A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97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4F38-BC99-4B7D-AFD1-FE3A4FC89D08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CB2A-1209-416E-88E8-583DA3A4A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17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E114F38-BC99-4B7D-AFD1-FE3A4FC89D08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31FCB2A-1209-416E-88E8-583DA3A4AEB5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02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Horus e-portfolio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Dr Salwa Owasil</a:t>
            </a:r>
          </a:p>
          <a:p>
            <a:r>
              <a:rPr lang="en-GB" dirty="0"/>
              <a:t>Education Fellow, Rheumatology</a:t>
            </a:r>
          </a:p>
        </p:txBody>
      </p:sp>
    </p:spTree>
    <p:extLst>
      <p:ext uri="{BB962C8B-B14F-4D97-AF65-F5344CB8AC3E}">
        <p14:creationId xmlns:p14="http://schemas.microsoft.com/office/powerpoint/2010/main" val="3682483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" t="34898" r="3944" b="13585"/>
          <a:stretch/>
        </p:blipFill>
        <p:spPr bwMode="auto">
          <a:xfrm>
            <a:off x="1105112" y="1055688"/>
            <a:ext cx="10210587" cy="46339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340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" t="25135" r="2614" b="24387"/>
          <a:stretch/>
        </p:blipFill>
        <p:spPr bwMode="auto">
          <a:xfrm>
            <a:off x="788582" y="1012825"/>
            <a:ext cx="10386236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175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" t="24096" r="4110" b="6107"/>
          <a:stretch/>
        </p:blipFill>
        <p:spPr bwMode="auto">
          <a:xfrm>
            <a:off x="2044700" y="711200"/>
            <a:ext cx="7786321" cy="52117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3583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Personal learning 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 record of all the teaching you have attended</a:t>
            </a:r>
          </a:p>
          <a:p>
            <a:r>
              <a:rPr lang="en-GB" dirty="0"/>
              <a:t>Minimum of 60 hours of learning</a:t>
            </a:r>
          </a:p>
          <a:p>
            <a:r>
              <a:rPr lang="en-GB" dirty="0"/>
              <a:t>At least 30 hours must be core learning (mandatory)</a:t>
            </a:r>
          </a:p>
          <a:p>
            <a:r>
              <a:rPr lang="en-GB" dirty="0"/>
              <a:t>FY1 Mandatory teaching weekly</a:t>
            </a:r>
          </a:p>
          <a:p>
            <a:r>
              <a:rPr lang="en-GB" dirty="0"/>
              <a:t>Mandatory e-learning modules</a:t>
            </a:r>
          </a:p>
          <a:p>
            <a:r>
              <a:rPr lang="en-GB" dirty="0"/>
              <a:t>Rest is non-core (or additional/supplementary)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172" name="Picture 4" descr="Editable Home Learning Record Char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644" y="3857414"/>
            <a:ext cx="4436536" cy="221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293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302934"/>
            <a:ext cx="10058400" cy="3640666"/>
          </a:xfrm>
        </p:spPr>
        <p:txBody>
          <a:bodyPr/>
          <a:lstStyle/>
          <a:p>
            <a:r>
              <a:rPr lang="en-GB" b="1" dirty="0"/>
              <a:t>Placement Summary Group (PSG) </a:t>
            </a:r>
            <a:r>
              <a:rPr lang="en-GB" dirty="0"/>
              <a:t>1x – your educational/clinical supervisor sends this out to various members of the team</a:t>
            </a:r>
          </a:p>
          <a:p>
            <a:endParaRPr lang="en-GB" dirty="0"/>
          </a:p>
          <a:p>
            <a:r>
              <a:rPr lang="en-GB" b="1" dirty="0"/>
              <a:t>Team Assessment of Behaviour (TAB</a:t>
            </a:r>
            <a:r>
              <a:rPr lang="en-GB" dirty="0"/>
              <a:t>) 1x – you send to various members of your team: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2x consultants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1x doctor F2 and above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2x senior nurses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2x allied health professionals (dieticians, physios, ward clerks)</a:t>
            </a:r>
          </a:p>
        </p:txBody>
      </p:sp>
      <p:pic>
        <p:nvPicPr>
          <p:cNvPr id="5122" name="Picture 2" descr="The Art Of Giving Feedback | TechCrun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7200" y="17154392"/>
            <a:ext cx="28117799" cy="1583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813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556934"/>
            <a:ext cx="10058400" cy="2802466"/>
          </a:xfrm>
        </p:spPr>
        <p:txBody>
          <a:bodyPr/>
          <a:lstStyle/>
          <a:p>
            <a:r>
              <a:rPr lang="en-GB" dirty="0"/>
              <a:t>Courses</a:t>
            </a:r>
          </a:p>
          <a:p>
            <a:r>
              <a:rPr lang="en-GB" dirty="0"/>
              <a:t>Conferences</a:t>
            </a:r>
          </a:p>
          <a:p>
            <a:r>
              <a:rPr lang="en-GB" dirty="0"/>
              <a:t>Taster weeks </a:t>
            </a:r>
          </a:p>
          <a:p>
            <a:r>
              <a:rPr lang="en-GB" dirty="0"/>
              <a:t>Publications/presentations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586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84206"/>
            <a:ext cx="10058400" cy="2408766"/>
          </a:xfrm>
        </p:spPr>
        <p:txBody>
          <a:bodyPr/>
          <a:lstStyle/>
          <a:p>
            <a:r>
              <a:rPr lang="en-GB" dirty="0"/>
              <a:t>Around May (will vary depending on Trust)</a:t>
            </a:r>
          </a:p>
          <a:p>
            <a:r>
              <a:rPr lang="en-GB" dirty="0"/>
              <a:t>FTPD will look through your portfolio, ensure you have met all the minimum requirements</a:t>
            </a:r>
          </a:p>
          <a:p>
            <a:r>
              <a:rPr lang="en-GB" dirty="0"/>
              <a:t>Satisfactory completion will allow you to progress to FY2</a:t>
            </a:r>
          </a:p>
          <a:p>
            <a:r>
              <a:rPr lang="en-GB" dirty="0"/>
              <a:t>Avoid leaving things to last minute, chasing signs off will be stressful!</a:t>
            </a:r>
          </a:p>
        </p:txBody>
      </p:sp>
      <p:pic>
        <p:nvPicPr>
          <p:cNvPr id="6146" name="Picture 2" descr="3,811 Green Tick Mark Stock Video Footage - 4K and HD Video Clips | 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72" y="3887399"/>
            <a:ext cx="3551237" cy="199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6 Ways to Celebrate at the End of a Project | PBLWor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3739008"/>
            <a:ext cx="4359274" cy="229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060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you. Any questions?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717" y="2112963"/>
            <a:ext cx="4022725" cy="4022725"/>
          </a:xfrm>
        </p:spPr>
      </p:pic>
      <p:sp>
        <p:nvSpPr>
          <p:cNvPr id="7" name="TextBox 6"/>
          <p:cNvSpPr txBox="1"/>
          <p:nvPr/>
        </p:nvSpPr>
        <p:spPr>
          <a:xfrm>
            <a:off x="1892300" y="3035300"/>
            <a:ext cx="262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 Salwa Owasil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00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Things you’re familiar with… (hopefully)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48934"/>
            <a:ext cx="10058400" cy="4023360"/>
          </a:xfrm>
        </p:spPr>
        <p:txBody>
          <a:bodyPr/>
          <a:lstStyle/>
          <a:p>
            <a:r>
              <a:rPr lang="en-GB" dirty="0"/>
              <a:t>Mini-CEX</a:t>
            </a:r>
          </a:p>
          <a:p>
            <a:r>
              <a:rPr lang="en-GB" dirty="0"/>
              <a:t>CBD</a:t>
            </a:r>
          </a:p>
          <a:p>
            <a:r>
              <a:rPr lang="en-GB" dirty="0"/>
              <a:t>DOPS (clinical skills) N.B rotations + suitable DOPS</a:t>
            </a:r>
          </a:p>
          <a:p>
            <a:r>
              <a:rPr lang="en-GB" dirty="0"/>
              <a:t>PDP (before each rotation)</a:t>
            </a:r>
          </a:p>
          <a:p>
            <a:r>
              <a:rPr lang="en-GB" dirty="0"/>
              <a:t>Reflections (1x per rotation)</a:t>
            </a:r>
          </a:p>
          <a:p>
            <a:r>
              <a:rPr lang="en-GB" dirty="0"/>
              <a:t>QIP involvement (1x per year)</a:t>
            </a:r>
          </a:p>
          <a:p>
            <a:r>
              <a:rPr lang="en-GB" dirty="0"/>
              <a:t>Beginning and End of Rotation Clinical Supervisor/Educational Supervisor reports</a:t>
            </a:r>
          </a:p>
        </p:txBody>
      </p:sp>
      <p:pic>
        <p:nvPicPr>
          <p:cNvPr id="1028" name="Picture 4" descr="yellow happy smile face emoticon 22917027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227753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204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SLEs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544234"/>
            <a:ext cx="10058400" cy="3399366"/>
          </a:xfrm>
        </p:spPr>
        <p:txBody>
          <a:bodyPr/>
          <a:lstStyle/>
          <a:p>
            <a:r>
              <a:rPr lang="en-GB" b="1" dirty="0"/>
              <a:t>LEADER</a:t>
            </a:r>
            <a:r>
              <a:rPr lang="en-GB" dirty="0"/>
              <a:t> (clinical leadership work-based review) (optional)</a:t>
            </a:r>
          </a:p>
          <a:p>
            <a:endParaRPr lang="en-GB" dirty="0"/>
          </a:p>
          <a:p>
            <a:r>
              <a:rPr lang="en-GB" b="1" dirty="0"/>
              <a:t>LEARN</a:t>
            </a:r>
            <a:r>
              <a:rPr lang="en-GB" dirty="0"/>
              <a:t> (learning encounter and reflection note (optional)</a:t>
            </a:r>
          </a:p>
          <a:p>
            <a:endParaRPr lang="en-GB" dirty="0"/>
          </a:p>
          <a:p>
            <a:r>
              <a:rPr lang="en-GB" b="1" dirty="0"/>
              <a:t>Developing the clinical teacher </a:t>
            </a:r>
            <a:r>
              <a:rPr lang="en-GB" dirty="0"/>
              <a:t>(mandatory)</a:t>
            </a:r>
          </a:p>
          <a:p>
            <a:endParaRPr lang="en-GB" dirty="0"/>
          </a:p>
          <a:p>
            <a:r>
              <a:rPr lang="en-GB" dirty="0"/>
              <a:t>All involve some form of reflection</a:t>
            </a:r>
          </a:p>
        </p:txBody>
      </p:sp>
      <p:pic>
        <p:nvPicPr>
          <p:cNvPr id="2050" name="Picture 2" descr="Clinical Teaching Stock Illustrations – 985 Clinical Teaching Stock  Illustrations, Vectors &amp; Clipart - Dreamsti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431" y="2184400"/>
            <a:ext cx="3428249" cy="36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221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Developing the clinical teacher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099734"/>
            <a:ext cx="4937760" cy="4023360"/>
          </a:xfrm>
        </p:spPr>
        <p:txBody>
          <a:bodyPr/>
          <a:lstStyle/>
          <a:p>
            <a:r>
              <a:rPr lang="en-GB" dirty="0"/>
              <a:t>Aids the development of a foundation doctor's skills in teaching and/or making a presentation</a:t>
            </a:r>
          </a:p>
          <a:p>
            <a:r>
              <a:rPr lang="en-GB" b="1" dirty="0"/>
              <a:t>Medical students cannot sign form</a:t>
            </a:r>
          </a:p>
          <a:p>
            <a:r>
              <a:rPr lang="en-GB" dirty="0"/>
              <a:t>Another doctor, nurse, pharmacist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Record a brief, anonymous description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Gain feedback on the behaviours observed during the teaching event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Agreed 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Small reflection</a:t>
            </a:r>
          </a:p>
        </p:txBody>
      </p:sp>
      <p:pic>
        <p:nvPicPr>
          <p:cNvPr id="3074" name="Picture 2" descr="Teaching in Health: The How-To and Its Relevance in the Scope of Clinical  Education. — Andréas Asti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182" y="2040469"/>
            <a:ext cx="5101378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727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0" y="2146300"/>
            <a:ext cx="11036300" cy="4025899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Leadership in a team</a:t>
            </a:r>
            <a:r>
              <a:rPr lang="en-GB" dirty="0"/>
              <a:t>: personal qualities, responsibilities and roles in team, effective use of team, using different leadership styles for different situations, overcoming challenges</a:t>
            </a:r>
          </a:p>
          <a:p>
            <a:endParaRPr lang="en-GB" dirty="0"/>
          </a:p>
          <a:p>
            <a:r>
              <a:rPr lang="en-GB" dirty="0">
                <a:solidFill>
                  <a:srgbClr val="FFC000"/>
                </a:solidFill>
              </a:rPr>
              <a:t>Effective services</a:t>
            </a:r>
            <a:r>
              <a:rPr lang="en-GB" dirty="0"/>
              <a:t>: supervision, guidelines, feedback, time management, effective use of resources</a:t>
            </a:r>
          </a:p>
          <a:p>
            <a:endParaRPr lang="en-GB" dirty="0"/>
          </a:p>
          <a:p>
            <a:r>
              <a:rPr lang="en-GB" dirty="0">
                <a:solidFill>
                  <a:srgbClr val="92D050"/>
                </a:solidFill>
              </a:rPr>
              <a:t>Acting in a team</a:t>
            </a:r>
            <a:r>
              <a:rPr lang="en-GB" dirty="0"/>
              <a:t>:  Team working, respect for others, contribution to meetings, delegating or accepting </a:t>
            </a:r>
          </a:p>
          <a:p>
            <a:r>
              <a:rPr lang="en-GB" dirty="0"/>
              <a:t>work/responsibilities</a:t>
            </a:r>
          </a:p>
          <a:p>
            <a:endParaRPr lang="en-GB" dirty="0"/>
          </a:p>
          <a:p>
            <a:r>
              <a:rPr lang="en-GB" dirty="0">
                <a:solidFill>
                  <a:srgbClr val="00B050"/>
                </a:solidFill>
              </a:rPr>
              <a:t>Direction Setting</a:t>
            </a:r>
            <a:r>
              <a:rPr lang="en-GB" dirty="0"/>
              <a:t>: Exploring decision making skills, examining judgement, supporting others</a:t>
            </a:r>
          </a:p>
          <a:p>
            <a:endParaRPr lang="en-GB" dirty="0"/>
          </a:p>
          <a:p>
            <a:r>
              <a:rPr lang="en-GB" dirty="0">
                <a:solidFill>
                  <a:srgbClr val="0070C0"/>
                </a:solidFill>
              </a:rPr>
              <a:t>Enabling improvement</a:t>
            </a:r>
            <a:r>
              <a:rPr lang="en-GB" dirty="0"/>
              <a:t>: Quality of care, patient safety, service improvements, problem solving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792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25134"/>
            <a:ext cx="10058400" cy="4023360"/>
          </a:xfrm>
        </p:spPr>
        <p:txBody>
          <a:bodyPr/>
          <a:lstStyle/>
          <a:p>
            <a:r>
              <a:rPr lang="en-GB" dirty="0"/>
              <a:t>On any clinical experience (e.g. breaking bad news)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What did I do well? What were my challenges? What was interesting or notable about this experience?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How does this reflect my current abilities?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What next? Where should I go next? What do I need to do to get there?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593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many of each?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90234"/>
            <a:ext cx="10058400" cy="4023360"/>
          </a:xfrm>
        </p:spPr>
        <p:txBody>
          <a:bodyPr/>
          <a:lstStyle/>
          <a:p>
            <a:r>
              <a:rPr lang="en-GB" dirty="0"/>
              <a:t>Depends on the Trust</a:t>
            </a:r>
          </a:p>
          <a:p>
            <a:r>
              <a:rPr lang="en-GB" dirty="0"/>
              <a:t>Can clarify with medical education department or FPTD</a:t>
            </a:r>
          </a:p>
          <a:p>
            <a:r>
              <a:rPr lang="en-GB" dirty="0"/>
              <a:t>Usually get helpful reminders around ARCP (Trust-dependent!)</a:t>
            </a:r>
          </a:p>
          <a:p>
            <a:r>
              <a:rPr lang="en-GB" dirty="0"/>
              <a:t>ESHT</a:t>
            </a:r>
          </a:p>
        </p:txBody>
      </p:sp>
      <p:pic>
        <p:nvPicPr>
          <p:cNvPr id="4098" name="Picture 2" descr="Internal Audit Checklist - Everything You Need to Kn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75" y="2290234"/>
            <a:ext cx="2714625" cy="345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763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Higher learning outcomes (3)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" t="63459" r="25216" b="18778"/>
          <a:stretch/>
        </p:blipFill>
        <p:spPr bwMode="auto">
          <a:xfrm>
            <a:off x="1565890" y="2679700"/>
            <a:ext cx="9060220" cy="2120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4166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Curriculum Summary Narratives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1x per HLO</a:t>
            </a:r>
          </a:p>
          <a:p>
            <a:r>
              <a:rPr lang="en-GB" dirty="0"/>
              <a:t>Total of 13 Foundation Programme Competencies (FPCs)</a:t>
            </a:r>
          </a:p>
          <a:p>
            <a:r>
              <a:rPr lang="en-GB" dirty="0"/>
              <a:t>Can map each SLE/learning event to a FPC</a:t>
            </a:r>
          </a:p>
          <a:p>
            <a:r>
              <a:rPr lang="en-GB" dirty="0"/>
              <a:t>Small paragraph where you explain why/how you’ve met the relevant FPCs</a:t>
            </a:r>
          </a:p>
        </p:txBody>
      </p:sp>
    </p:spTree>
    <p:extLst>
      <p:ext uri="{BB962C8B-B14F-4D97-AF65-F5344CB8AC3E}">
        <p14:creationId xmlns:p14="http://schemas.microsoft.com/office/powerpoint/2010/main" val="55805266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74</TotalTime>
  <Words>550</Words>
  <Application>Microsoft Office PowerPoint</Application>
  <PresentationFormat>Widescreen</PresentationFormat>
  <Paragraphs>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Retrospect</vt:lpstr>
      <vt:lpstr>Horus e-portfolio</vt:lpstr>
      <vt:lpstr>Things you’re familiar with… (hopefully)</vt:lpstr>
      <vt:lpstr>Other SLEs</vt:lpstr>
      <vt:lpstr>Developing the clinical teacher</vt:lpstr>
      <vt:lpstr>LEADER</vt:lpstr>
      <vt:lpstr>LEARN </vt:lpstr>
      <vt:lpstr>How many of each?</vt:lpstr>
      <vt:lpstr>Higher learning outcomes (3)</vt:lpstr>
      <vt:lpstr>Curriculum Summary Narratives</vt:lpstr>
      <vt:lpstr>PowerPoint Presentation</vt:lpstr>
      <vt:lpstr>PowerPoint Presentation</vt:lpstr>
      <vt:lpstr>PowerPoint Presentation</vt:lpstr>
      <vt:lpstr>Personal learning log</vt:lpstr>
      <vt:lpstr>Feedback</vt:lpstr>
      <vt:lpstr>Extras </vt:lpstr>
      <vt:lpstr>ARCP</vt:lpstr>
      <vt:lpstr>Thank you. Any questions?</vt:lpstr>
    </vt:vector>
  </TitlesOfParts>
  <Company>East Sussex Healthcare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Horus e-portfolio</dc:title>
  <dc:creator>Owasil Salwa (East Sussex Healthcare)</dc:creator>
  <cp:lastModifiedBy>GEOGHEGAN, Angela (EAST SUSSEX HEALTHCARE NHS TRUST)</cp:lastModifiedBy>
  <cp:revision>39</cp:revision>
  <dcterms:created xsi:type="dcterms:W3CDTF">2025-03-04T10:39:56Z</dcterms:created>
  <dcterms:modified xsi:type="dcterms:W3CDTF">2025-03-12T10:42:39Z</dcterms:modified>
</cp:coreProperties>
</file>