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  <p:sldMasterId id="2147483796" r:id="rId2"/>
  </p:sldMasterIdLst>
  <p:notesMasterIdLst>
    <p:notesMasterId r:id="rId16"/>
  </p:notesMasterIdLst>
  <p:handoutMasterIdLst>
    <p:handoutMasterId r:id="rId17"/>
  </p:handoutMasterIdLst>
  <p:sldIdLst>
    <p:sldId id="278" r:id="rId3"/>
    <p:sldId id="294" r:id="rId4"/>
    <p:sldId id="299" r:id="rId5"/>
    <p:sldId id="301" r:id="rId6"/>
    <p:sldId id="309" r:id="rId7"/>
    <p:sldId id="306" r:id="rId8"/>
    <p:sldId id="296" r:id="rId9"/>
    <p:sldId id="303" r:id="rId10"/>
    <p:sldId id="305" r:id="rId11"/>
    <p:sldId id="298" r:id="rId12"/>
    <p:sldId id="295" r:id="rId13"/>
    <p:sldId id="297" r:id="rId14"/>
    <p:sldId id="304" r:id="rId15"/>
  </p:sldIdLst>
  <p:sldSz cx="12192000" cy="68580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20463E5-F4FC-524F-8841-DF4B78615311}">
          <p14:sldIdLst>
            <p14:sldId id="278"/>
            <p14:sldId id="294"/>
            <p14:sldId id="299"/>
            <p14:sldId id="301"/>
            <p14:sldId id="309"/>
            <p14:sldId id="306"/>
            <p14:sldId id="296"/>
            <p14:sldId id="303"/>
            <p14:sldId id="305"/>
          </p14:sldIdLst>
        </p14:section>
        <p14:section name="Hospitality" id="{31EA6C0C-6402-3643-9688-489AE621F1F0}">
          <p14:sldIdLst>
            <p14:sldId id="298"/>
            <p14:sldId id="295"/>
            <p14:sldId id="297"/>
            <p14:sldId id="304"/>
          </p14:sldIdLst>
        </p14:section>
        <p14:section name="Company Info" id="{F186A770-71BC-E242-8759-5F2D01B6E659}">
          <p14:sldIdLst/>
        </p14:section>
        <p14:section name="Executives" id="{19EC85DE-0501-4249-945F-AC1FD6E89BA7}">
          <p14:sldIdLst/>
        </p14:section>
        <p14:section name="Wrap Up" id="{5B9AF4C2-3584-2249-BB7D-8B0465FFF3E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5D0"/>
    <a:srgbClr val="5C5859"/>
    <a:srgbClr val="922988"/>
    <a:srgbClr val="979892"/>
    <a:srgbClr val="989895"/>
    <a:srgbClr val="F3EBA2"/>
    <a:srgbClr val="5E2D8C"/>
    <a:srgbClr val="CD6C4D"/>
    <a:srgbClr val="0F3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2"/>
    <p:restoredTop sz="95070"/>
  </p:normalViewPr>
  <p:slideViewPr>
    <p:cSldViewPr snapToObjects="1">
      <p:cViewPr varScale="1">
        <p:scale>
          <a:sx n="94" d="100"/>
          <a:sy n="94" d="100"/>
        </p:scale>
        <p:origin x="78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6474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7172A555-CCFA-41A9-B5FD-1FE1B55CC67A}" type="datetimeFigureOut">
              <a:rPr lang="en-GB" smtClean="0"/>
              <a:t>21/03/2025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6474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36B68D36-C5A3-4758-9B09-F6C27E36F1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6474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1B2D9F92-FFA9-D244-BCF5-97EE79A54DDF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0200" y="839788"/>
            <a:ext cx="4033838" cy="227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9" tIns="45094" rIns="90189" bIns="450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424" y="3236238"/>
            <a:ext cx="7819390" cy="2647832"/>
          </a:xfrm>
          <a:prstGeom prst="rect">
            <a:avLst/>
          </a:prstGeom>
        </p:spPr>
        <p:txBody>
          <a:bodyPr vert="horz" lIns="90189" tIns="45094" rIns="90189" bIns="450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6474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C3734930-EC73-4046-9461-4FB0CB822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0200" y="839788"/>
            <a:ext cx="4033838" cy="227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7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2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F080-955F-7E4E-8F97-36C09110A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7BD84-A551-314B-B63B-6D5A7BE5C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3329-00A2-D440-8E67-E947FB11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982A-1E13-408E-95FF-09E369CBC1AF}" type="datetime1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80FB-DF54-A54E-85DE-C7B2D8A7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BB49E-3ADF-8647-B84C-7FB2105C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95BA-85BA-CD43-89B7-B8BC62E4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13721-CD83-234B-9144-4DBC36413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D18B7-5A07-764B-922E-A0E8F2ED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A8C-A6DF-4DF3-A63C-67BDAC7CF50F}" type="datetime1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7137D-7ED4-ED41-A729-D1EDC142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5401-5D83-4342-9C4C-9D6A1FFB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50B11-118A-994D-BECB-F8F81CE2B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C0656-44F9-A242-B2B5-6EE77C4C2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57FF8-B894-3B4F-AF39-AC86E9AA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F2C-0058-4CA6-89BB-47F6B4F6E718}" type="datetime1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C0C8-0663-AC4F-B965-CF461857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AA5EB-7775-404C-A5FF-A42BACD9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2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0A3-05A7-4B92-8ECE-5330B2395997}" type="datetime1">
              <a:rPr lang="en-US" smtClean="0"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4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FFFE-F060-4889-AEF8-A2AD99407D7C}" type="datetime1">
              <a:rPr lang="en-US" smtClean="0"/>
              <a:t>3/21/2025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57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0A83-1198-4DC9-B700-E1EC52E8D2E9}" type="datetime1">
              <a:rPr lang="en-US" smtClean="0"/>
              <a:t>3/21/2025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5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FE8A49-273D-4B46-A0BC-81AC65FF3B76}" type="datetime1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F6FC6">
                    <a:tint val="20000"/>
                  </a:srgbClr>
                </a:solidFill>
              </a:rPr>
              <a:t>Copyright Landon Hotels 2015CONFIDENTIAL</a:t>
            </a:r>
            <a:endParaRPr lang="en-US" dirty="0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DFC1E4-1ADE-EA44-ADE0-4E66E9FAE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C351-7AB7-4C03-AD66-78A17511D3DF}" type="datetime1">
              <a:rPr lang="en-US" smtClean="0">
                <a:solidFill>
                  <a:prstClr val="black"/>
                </a:solidFill>
              </a:rPr>
              <a:pPr/>
              <a:t>3/21/2025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79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FEA4-5EC0-45E7-8F3A-3138DEC3FAE2}" type="datetime1">
              <a:rPr lang="en-US" smtClean="0">
                <a:solidFill>
                  <a:prstClr val="white"/>
                </a:solidFill>
              </a:rPr>
              <a:pPr/>
              <a:t>3/21/2025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2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0EA5-8446-4AB1-9310-4BDC039763DC}" type="datetime1">
              <a:rPr lang="en-US" smtClean="0">
                <a:solidFill>
                  <a:prstClr val="white"/>
                </a:solidFill>
              </a:rPr>
              <a:pPr/>
              <a:t>3/21/2025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826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26BA-E631-46FF-A8C2-A88FAB7E22EC}" type="datetime1">
              <a:rPr lang="en-US" smtClean="0">
                <a:solidFill>
                  <a:prstClr val="black"/>
                </a:solidFill>
              </a:rPr>
              <a:pPr/>
              <a:t>3/21/2025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3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0092-39CE-494E-89B0-A395278D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37F18-FA53-0348-A5D1-CE69BB4C7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9354-1095-FC42-9EB5-5DFE72CF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E66F3-11E7-8245-88D6-0DDE2211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5E85-E437-EE4C-B326-B2B98A59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75008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B683-5E61-43BA-BC46-4160CE42614F}" type="datetime1">
              <a:rPr lang="en-US" smtClean="0">
                <a:solidFill>
                  <a:prstClr val="white"/>
                </a:solidFill>
              </a:rPr>
              <a:pPr/>
              <a:t>3/21/2025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465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EF1-78F7-43A3-A103-3C260734A7AD}" type="datetime1">
              <a:rPr lang="en-US" smtClean="0">
                <a:solidFill>
                  <a:prstClr val="black"/>
                </a:solidFill>
              </a:rPr>
              <a:pPr/>
              <a:t>3/21/2025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778D6061-7694-43CE-BA5C-AE32AC7687F2}" type="datetime1">
              <a:rPr lang="en-US" smtClean="0">
                <a:solidFill>
                  <a:prstClr val="black"/>
                </a:solidFill>
              </a:rPr>
              <a:pPr/>
              <a:t>3/21/2025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19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3104B9-C126-48F1-8138-DC549B39CEC3}" type="datetime1">
              <a:rPr lang="en-US" smtClean="0">
                <a:solidFill>
                  <a:prstClr val="white"/>
                </a:solidFill>
              </a:rPr>
              <a:pPr/>
              <a:t>3/21/2025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42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39CD-90FD-4AA8-952E-F2CC499998AF}" type="datetime1">
              <a:rPr lang="en-US" smtClean="0">
                <a:solidFill>
                  <a:prstClr val="black"/>
                </a:solidFill>
              </a:rPr>
              <a:pPr/>
              <a:t>3/21/2025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46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F717-7072-4876-8295-74BC0C3379E3}" type="datetime1">
              <a:rPr lang="en-US" smtClean="0">
                <a:solidFill>
                  <a:prstClr val="black"/>
                </a:solidFill>
              </a:rPr>
              <a:pPr/>
              <a:t>3/21/2025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25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7CC-EE23-4E45-96EC-6E4B5EBE8BF2}" type="datetime1">
              <a:rPr lang="en-US" smtClean="0">
                <a:solidFill>
                  <a:prstClr val="black"/>
                </a:solidFill>
              </a:rPr>
              <a:pPr/>
              <a:t>3/21/2025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007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96AC-FD8C-4A48-BD6D-29F1DAC21BE2}" type="datetime1">
              <a:rPr lang="en-US" smtClean="0">
                <a:solidFill>
                  <a:prstClr val="black"/>
                </a:solidFill>
              </a:rPr>
              <a:pPr/>
              <a:t>3/21/2025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B751-8EDA-3141-A159-B29B9678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780C3-E697-A548-B589-F8152A2F4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9252B-F020-7B48-8D0D-3B4E1FB4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8E3E-5224-4184-8CE9-CD0E7807BC8A}" type="datetime1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5BED1-2654-E04C-9412-C681E804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10B15-60FA-A849-B3C8-4B49A5CE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7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975C-F488-E443-B910-B0D05571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CC2A-8BFC-9B4E-8E11-B27A26570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5A9F5-0E67-2942-B258-ADD0A1D75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081BF-7CB7-084B-966F-84EBFA0F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3/21/2025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82FE2-3642-B742-BF13-A898720B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2BF1D-E491-7748-9A6C-323C6CF4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56411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A27E-E767-5145-A11D-5F7A482A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01BF4-AFE5-364D-A926-FCB45F07B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5BED-D577-6340-B3B6-2CAA95B55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FEF93-C205-BE48-98D5-5E73CA941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A9549-4710-084B-9781-6521F6F82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978B3-920A-4342-BC6A-467DF879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1DAA-8468-4F6C-B832-2D2796AD7E5C}" type="datetime1">
              <a:rPr lang="en-US" smtClean="0"/>
              <a:t>3/21/2025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24D238-837E-C14C-822A-8B6F772D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B9295-0F19-B94F-82A9-86B3B709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1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2F95-996D-B841-8810-10E34F4B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2EE57-9B91-8E4E-B744-51EFD491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5E08-0F99-4F59-8BEC-CD2442E3B929}" type="datetime1">
              <a:rPr lang="en-US" smtClean="0"/>
              <a:t>3/21/2025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7E5D2-0BA4-1344-B21A-8204144B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CD18B-7717-A140-AB4F-29D28055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AA5E8-BA31-A745-B1FE-ADB75EA7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1CE6-9BDD-4614-B25C-2464AC408262}" type="datetime1">
              <a:rPr lang="en-US" smtClean="0"/>
              <a:t>3/21/2025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08538-06CC-F241-8816-84F9BD34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05A05-AEEE-C148-A41F-098E090F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8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1096-A49E-3E41-95A2-80635D9C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E91F-A526-FC40-9EFD-CEB594C7C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F184D-9A74-8E46-9872-A6E53FF6C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3E265-585F-154B-AD59-8BE5E976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9EEA-1CB3-49AE-A546-35FFA5C22D34}" type="datetime1">
              <a:rPr lang="en-US" smtClean="0"/>
              <a:t>3/21/2025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3949E-EDCE-1F41-A3C1-0AD1277A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3B54-23D3-984E-AAA0-DF8CA1AE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7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4FDD-2D79-8A46-894A-0D40FD2A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639EB-A5DA-D446-BAF5-405C3852B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DC729-71DA-054C-9F8A-DFB33826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3D245-D1AE-1D4B-94B0-C3B64D0C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EE2B-8428-4B29-9230-A1DF11939BA8}" type="datetime1">
              <a:rPr lang="en-US" smtClean="0"/>
              <a:t>3/21/2025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885E1-7523-3B45-8490-2F491B17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21DD4-2108-584B-A2AE-C7B76FE1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1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7B771-531A-EE41-8F38-A0D6FAC8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ED5ED-3359-9048-8D71-DA92E385D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DA7C5-A1B4-6740-98B4-3B5856888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3E16-00A7-4AD5-845F-64687D5DC38B}" type="datetime1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283A-05E7-3348-9E6C-3D8DEB910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304D7-4633-124A-9DD4-9611580F7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9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09" r:id="rId13"/>
    <p:sldLayoutId id="2147483708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2A1DAF-5E63-46E5-9530-2F91F2F6A884}" type="datetime1">
              <a:rPr lang="en-US" smtClean="0">
                <a:solidFill>
                  <a:prstClr val="black"/>
                </a:solidFill>
              </a:rPr>
              <a:pPr/>
              <a:t>3/21/2025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sh-tr.libraryservices@nhs.ne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astbourne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u.dashora@nhs.net" TargetMode="External"/><Relationship Id="rId7" Type="http://schemas.openxmlformats.org/officeDocument/2006/relationships/hyperlink" Target="mailto:mininair@nhs.ne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eeta.gopal@nhs.net" TargetMode="External"/><Relationship Id="rId5" Type="http://schemas.openxmlformats.org/officeDocument/2006/relationships/hyperlink" Target="mailto:abier.elzein@nhs.net" TargetMode="External"/><Relationship Id="rId4" Type="http://schemas.openxmlformats.org/officeDocument/2006/relationships/hyperlink" Target="mailto:Stefano.berliti@nhs.ne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indoor, cluttered&#10;&#10;Description automatically generated">
            <a:extLst>
              <a:ext uri="{FF2B5EF4-FFF2-40B4-BE49-F238E27FC236}">
                <a16:creationId xmlns:a16="http://schemas.microsoft.com/office/drawing/2014/main" id="{FB19D0F0-74C0-A743-86AB-A6A23C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3" r="37129"/>
          <a:stretch/>
        </p:blipFill>
        <p:spPr>
          <a:xfrm rot="5400000">
            <a:off x="2486146" y="-3009900"/>
            <a:ext cx="7239000" cy="12192000"/>
          </a:xfrm>
          <a:prstGeom prst="rect">
            <a:avLst/>
          </a:prstGeom>
          <a:noFill/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Subtitle 2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0"/>
              </a:spcAft>
              <a:tabLst>
                <a:tab pos="2852420" algn="ctr"/>
              </a:tabLst>
            </a:pPr>
            <a:endParaRPr lang="en-US" sz="4000" b="1" dirty="0"/>
          </a:p>
          <a:p>
            <a:pPr algn="ctr">
              <a:spcAft>
                <a:spcPts val="0"/>
              </a:spcAft>
              <a:tabLst>
                <a:tab pos="2852420" algn="ctr"/>
              </a:tabLst>
            </a:pPr>
            <a:r>
              <a:rPr lang="en-US" sz="4000" b="1" dirty="0">
                <a:effectLst/>
              </a:rPr>
              <a:t> 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815BECB-9076-4A01-AB5E-AC100BA8A0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600" y="3352800"/>
            <a:ext cx="3581400" cy="32004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Welcome to East Sussex  Healthcare  Trust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6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Attendance</a:t>
            </a:r>
            <a:r>
              <a:rPr lang="en-GB" sz="2000" b="1" dirty="0">
                <a:latin typeface="Abadi" panose="020B0604020104020204" pitchFamily="34" charset="0"/>
              </a:rPr>
              <a:t> and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0" y="1600200"/>
            <a:ext cx="447548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</a:rPr>
              <a:t>Please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Let the education centre know if you are going to be absent or are off sick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Let your team know when not attending timetabled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Register with a GP – see your handbook</a:t>
            </a:r>
          </a:p>
          <a:p>
            <a:endParaRPr lang="en-GB" sz="1700" dirty="0"/>
          </a:p>
          <a:p>
            <a:pPr marL="0" indent="0">
              <a:buNone/>
            </a:pPr>
            <a:r>
              <a:rPr lang="en-GB" sz="1700" b="1" u="sng" dirty="0"/>
              <a:t>Frequent reviews with Block Lead</a:t>
            </a:r>
          </a:p>
          <a:p>
            <a:r>
              <a:rPr lang="en-GB" sz="1700" dirty="0"/>
              <a:t>Mandatory</a:t>
            </a:r>
          </a:p>
          <a:p>
            <a:r>
              <a:rPr lang="en-GB" sz="1700" dirty="0"/>
              <a:t>Fortnightly or as requested</a:t>
            </a:r>
          </a:p>
          <a:p>
            <a:r>
              <a:rPr lang="en-GB" sz="1700" dirty="0"/>
              <a:t>Let us know if you are unable to attend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CBBEC3-5C21-15D1-4A87-B0D479095B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240" t="18889" r="9297" b="26667"/>
          <a:stretch/>
        </p:blipFill>
        <p:spPr>
          <a:xfrm>
            <a:off x="381000" y="948610"/>
            <a:ext cx="6569408" cy="507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0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970788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The library is open Monday to Friday 8.30am to 5.00pm. Outside these hours users can access both libraries using their Trust swipe card for 24 hour access.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 If you need to contact library  please email them on </a:t>
            </a:r>
            <a:r>
              <a:rPr lang="en-GB" dirty="0">
                <a:cs typeface="Calibri" panose="020F0502020204030204" pitchFamily="34" charset="0"/>
                <a:hlinkClick r:id="rId2"/>
              </a:rPr>
              <a:t>esh-tr.libraryservices@nhs.net</a:t>
            </a:r>
            <a:r>
              <a:rPr lang="en-GB" dirty="0"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PCs are accessible in the library 24/7 using your Sussex username and password.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</p:txBody>
      </p:sp>
      <p:sp>
        <p:nvSpPr>
          <p:cNvPr id="6" name="AutoShape 5" descr="Free Free Library Clipart, Download Free Clip Art, Free Clip Art ...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61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9784080" cy="76199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Places to visit in Eastbourne and surrounding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62000"/>
            <a:ext cx="1078992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2">
                    <a:lumMod val="10000"/>
                  </a:schemeClr>
                </a:solidFill>
              </a:rPr>
              <a:t>Where to go and places to visit please go to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www.visiteastbourne.com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60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Q&amp;A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59000" y="3048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12003"/>
            <a:ext cx="8001000" cy="85639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Medical Students’ Induction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63246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Year 3 Lead – Dr Abier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Elzein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(EDGH)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Undergraduate Administrator – Angela Geoghegan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Education Fellows</a:t>
            </a:r>
            <a:r>
              <a:rPr lang="en-GB" sz="2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Pastoral Fellow - Paul Gosling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Tour of the hospital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endParaRPr lang="en-GB" sz="4400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https://www.esht.nhs.uk/medical-education/wp-content/uploads/2021/03/SIM1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905000"/>
            <a:ext cx="4953001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4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GB" sz="2400" b="1" dirty="0"/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We aim to make your stay enjoyable, educational and productive whilst at East Sussex Healthcare NHS Trust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https://www.esht.nhs.uk/medical-education/</a:t>
            </a:r>
          </a:p>
          <a:p>
            <a:endParaRPr lang="en-GB" sz="2400" b="1" dirty="0"/>
          </a:p>
        </p:txBody>
      </p:sp>
      <p:pic>
        <p:nvPicPr>
          <p:cNvPr id="10" name="Picture 9" descr="A doctor holding a baby&#10;&#10;Description automatically generated with medium confidence">
            <a:extLst>
              <a:ext uri="{FF2B5EF4-FFF2-40B4-BE49-F238E27FC236}">
                <a16:creationId xmlns:a16="http://schemas.microsoft.com/office/drawing/2014/main" id="{55AEC14D-14FB-974A-80A4-E81AEA66E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sp>
        <p:nvSpPr>
          <p:cNvPr id="6" name="AutoShape 6" descr="Download Free png Welcome Hand Shake - DL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95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695"/>
          </a:xfrm>
        </p:spPr>
        <p:txBody>
          <a:bodyPr>
            <a:normAutofit/>
          </a:bodyPr>
          <a:lstStyle/>
          <a:p>
            <a:r>
              <a:rPr lang="en-GB" sz="4300" dirty="0">
                <a:solidFill>
                  <a:schemeClr val="tx2">
                    <a:lumMod val="50000"/>
                  </a:schemeClr>
                </a:solidFill>
                <a:latin typeface="Lucida Sans" panose="020B0602030504020204" pitchFamily="34" charset="0"/>
              </a:rPr>
              <a:t>BSMS Student Leads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229600" y="3312751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D84C6"/>
              </a:buClr>
              <a:buSzPct val="100000"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484549"/>
              </p:ext>
            </p:extLst>
          </p:nvPr>
        </p:nvGraphicFramePr>
        <p:xfrm>
          <a:off x="1295400" y="1676398"/>
          <a:ext cx="10198533" cy="4911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3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EDGH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Conquest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13455" algn="l"/>
                        </a:tabLst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BSMS UG Lead Cross Site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Dr Umesh Dashora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u="sng" dirty="0">
                          <a:effectLst/>
                          <a:hlinkClick r:id="rId3"/>
                        </a:rPr>
                        <a:t>u.dashora@nhs.net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en-GB" dirty="0"/>
                        <a:t>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6248159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BSMS Year 5 Lead 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Dr N Sargant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u="sng" dirty="0">
                          <a:effectLst/>
                        </a:rPr>
                        <a:t>Nigel.sargant@nhs.net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Dr S </a:t>
                      </a:r>
                      <a:r>
                        <a:rPr lang="en-GB" sz="1800" dirty="0" err="1">
                          <a:effectLst/>
                        </a:rPr>
                        <a:t>Berliti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Stefano.berliti@nhs.net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BSMS Year 3 Lead 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Abier </a:t>
                      </a:r>
                      <a:r>
                        <a:rPr lang="en-GB" sz="1800" dirty="0" err="1">
                          <a:effectLst/>
                        </a:rPr>
                        <a:t>Elzein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  <a:hlinkClick r:id="rId5"/>
                        </a:rPr>
                        <a:t>abier.elzein@nhs.net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Ariful Islam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u="sng" dirty="0">
                          <a:effectLst/>
                          <a:hlinkClick r:id="rId6"/>
                        </a:rPr>
                        <a:t>Ariful.islam@nhs.net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Module 306 Elderly Care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R </a:t>
                      </a:r>
                      <a:r>
                        <a:rPr lang="en-GB" sz="1800" dirty="0" err="1">
                          <a:effectLst/>
                        </a:rPr>
                        <a:t>Nahas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Dr H McIntyre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1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Module 306 Stroke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C </a:t>
                      </a:r>
                      <a:r>
                        <a:rPr lang="en-GB" sz="1800" dirty="0" err="1">
                          <a:effectLst/>
                        </a:rPr>
                        <a:t>Biyanwila</a:t>
                      </a:r>
                      <a:r>
                        <a:rPr lang="en-GB" sz="1800" dirty="0">
                          <a:effectLst/>
                        </a:rPr>
                        <a:t> at EDGH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For your week in the Stroke Speciality will be at Eastbourne.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BSMS Year 4 Lead 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Miss Mini Nair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7"/>
                        </a:rPr>
                        <a:t>mininair@nhs.net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91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782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Educational Fellows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ADB7A2-5B3E-F744-FF74-B52C46581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1860" t="21069" r="8884" b="19923"/>
          <a:stretch/>
        </p:blipFill>
        <p:spPr>
          <a:xfrm>
            <a:off x="762000" y="881068"/>
            <a:ext cx="7239000" cy="5014323"/>
          </a:xfrm>
        </p:spPr>
      </p:pic>
    </p:spTree>
    <p:extLst>
      <p:ext uri="{BB962C8B-B14F-4D97-AF65-F5344CB8AC3E}">
        <p14:creationId xmlns:p14="http://schemas.microsoft.com/office/powerpoint/2010/main" val="250428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30306"/>
            <a:ext cx="10515600" cy="1060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your learning requirements: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10972799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safe and supported working environment for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consultants, trainees, nursing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education fellows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RESUS and SIM team  (</a:t>
            </a: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mannequins can be pre-booked for students’ own practice)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peer group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voicing your educational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CBD practice week</a:t>
            </a:r>
            <a:endParaRPr lang="en-GB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logbooks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24/7 Library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38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914400"/>
            <a:ext cx="6141721" cy="1391469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Structured Teaching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981200"/>
            <a:ext cx="5989320" cy="48767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Ward rounds and bedside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Grand rounds/ Schwartz rounds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Departmental teaching/MDTs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Clinics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Simulation/ skills lab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Phlebotomy sessions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Resus and acute care teaching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Foundation doctor-led teaching </a:t>
            </a:r>
          </a:p>
          <a:p>
            <a:pPr marL="0" indent="0">
              <a:buNone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    (Tues &amp; Thurs)</a:t>
            </a:r>
          </a:p>
          <a:p>
            <a:pPr marL="0" indent="0">
              <a:buNone/>
            </a:pP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 marL="0" indent="0">
              <a:buNone/>
            </a:pPr>
            <a:r>
              <a:rPr lang="en-GB" sz="11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1" r="36918"/>
          <a:stretch/>
        </p:blipFill>
        <p:spPr bwMode="auto">
          <a:xfrm>
            <a:off x="20" y="10"/>
            <a:ext cx="496541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en-GB" sz="5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9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Pastoral Support</a:t>
            </a:r>
            <a:br>
              <a:rPr lang="fr-FR" b="1" dirty="0">
                <a:solidFill>
                  <a:schemeClr val="tx2">
                    <a:lumMod val="75000"/>
                  </a:schemeClr>
                </a:solidFill>
              </a:rPr>
            </a:b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006904"/>
            <a:ext cx="2895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406437"/>
            <a:ext cx="40256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Nurse Pastoral Fellows:</a:t>
            </a: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Jodi Wilkinson and Paul Gosling </a:t>
            </a:r>
          </a:p>
          <a:p>
            <a:endParaRPr lang="en-GB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student handbook for extensive list 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sources of support</a:t>
            </a:r>
          </a:p>
        </p:txBody>
      </p:sp>
      <p:pic>
        <p:nvPicPr>
          <p:cNvPr id="2050" name="Picture 2" descr="https://www.esht.nhs.uk/medical-education/wp-content/uploads/2021/02/JolieWilkin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27906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7962899" y="2018506"/>
            <a:ext cx="1752600" cy="1524001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959" y="1063414"/>
            <a:ext cx="1756064" cy="187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ASK  and  TELL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57375"/>
            <a:ext cx="6096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C185-C3C1-4759-84C6-3586AAD68AC0}" type="datetime1">
              <a:rPr lang="en-US" smtClean="0"/>
              <a:t>3/21/2025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2133600"/>
            <a:ext cx="4038600" cy="3744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ASK 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us questions 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TELL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us if something concerns you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(see the “My Learning Review” form)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Make the most of your learning experience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48740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3211</TotalTime>
  <Words>474</Words>
  <Application>Microsoft Office PowerPoint</Application>
  <PresentationFormat>Widescreen</PresentationFormat>
  <Paragraphs>119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Abadi</vt:lpstr>
      <vt:lpstr>Arial</vt:lpstr>
      <vt:lpstr>Calibri</vt:lpstr>
      <vt:lpstr>Calibri Light</vt:lpstr>
      <vt:lpstr>Helvetica Neue</vt:lpstr>
      <vt:lpstr>Lucida Sans</vt:lpstr>
      <vt:lpstr>Lucida Sans Unicode</vt:lpstr>
      <vt:lpstr>Times New Roman</vt:lpstr>
      <vt:lpstr>Verdana</vt:lpstr>
      <vt:lpstr>Wingdings</vt:lpstr>
      <vt:lpstr>Wingdings 2</vt:lpstr>
      <vt:lpstr>Wingdings 3</vt:lpstr>
      <vt:lpstr>Office Theme</vt:lpstr>
      <vt:lpstr>Concourse</vt:lpstr>
      <vt:lpstr>  </vt:lpstr>
      <vt:lpstr>           Medical Students’ Induction   </vt:lpstr>
      <vt:lpstr>PowerPoint Presentation</vt:lpstr>
      <vt:lpstr>BSMS Student Leads</vt:lpstr>
      <vt:lpstr>Educational Fellows </vt:lpstr>
      <vt:lpstr>Meeting your learning requirements:</vt:lpstr>
      <vt:lpstr>Structured Teaching </vt:lpstr>
      <vt:lpstr>Pastoral Support </vt:lpstr>
      <vt:lpstr>ASK  and  TELL</vt:lpstr>
      <vt:lpstr>Attendance and Review </vt:lpstr>
      <vt:lpstr>Library </vt:lpstr>
      <vt:lpstr>Places to visit in Eastbourne and surrounding areas</vt:lpstr>
      <vt:lpstr> 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Landon Hotels</dc:title>
  <dc:creator>Jessica Stratton</dc:creator>
  <cp:lastModifiedBy>GEOGHEGAN, Angela (EAST SUSSEX HEALTHCARE NHS TRUST)</cp:lastModifiedBy>
  <cp:revision>179</cp:revision>
  <cp:lastPrinted>2020-08-28T13:05:44Z</cp:lastPrinted>
  <dcterms:created xsi:type="dcterms:W3CDTF">2015-07-22T19:01:17Z</dcterms:created>
  <dcterms:modified xsi:type="dcterms:W3CDTF">2025-03-21T15:13:24Z</dcterms:modified>
</cp:coreProperties>
</file>