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811" r:id="rId1"/>
  </p:sldMasterIdLst>
  <p:notesMasterIdLst>
    <p:notesMasterId r:id="rId22"/>
  </p:notesMasterIdLst>
  <p:handoutMasterIdLst>
    <p:handoutMasterId r:id="rId23"/>
  </p:handoutMasterIdLst>
  <p:sldIdLst>
    <p:sldId id="257" r:id="rId2"/>
    <p:sldId id="294" r:id="rId3"/>
    <p:sldId id="299" r:id="rId4"/>
    <p:sldId id="278" r:id="rId5"/>
    <p:sldId id="296" r:id="rId6"/>
    <p:sldId id="301" r:id="rId7"/>
    <p:sldId id="309" r:id="rId8"/>
    <p:sldId id="306" r:id="rId9"/>
    <p:sldId id="311" r:id="rId10"/>
    <p:sldId id="317" r:id="rId11"/>
    <p:sldId id="318" r:id="rId12"/>
    <p:sldId id="315" r:id="rId13"/>
    <p:sldId id="316" r:id="rId14"/>
    <p:sldId id="313" r:id="rId15"/>
    <p:sldId id="303" r:id="rId16"/>
    <p:sldId id="295" r:id="rId17"/>
    <p:sldId id="305" r:id="rId18"/>
    <p:sldId id="298" r:id="rId19"/>
    <p:sldId id="297" r:id="rId20"/>
    <p:sldId id="312" r:id="rId21"/>
  </p:sldIdLst>
  <p:sldSz cx="12192000" cy="6858000"/>
  <p:notesSz cx="9774238" cy="672465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Intro" id="{220463E5-F4FC-524F-8841-DF4B78615311}">
          <p14:sldIdLst>
            <p14:sldId id="257"/>
            <p14:sldId id="294"/>
            <p14:sldId id="299"/>
            <p14:sldId id="278"/>
            <p14:sldId id="296"/>
            <p14:sldId id="301"/>
            <p14:sldId id="309"/>
            <p14:sldId id="306"/>
            <p14:sldId id="311"/>
            <p14:sldId id="317"/>
            <p14:sldId id="318"/>
            <p14:sldId id="315"/>
            <p14:sldId id="316"/>
            <p14:sldId id="313"/>
            <p14:sldId id="303"/>
            <p14:sldId id="295"/>
            <p14:sldId id="305"/>
            <p14:sldId id="298"/>
            <p14:sldId id="297"/>
            <p14:sldId id="312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22988"/>
    <a:srgbClr val="F6E5D0"/>
    <a:srgbClr val="5C5859"/>
    <a:srgbClr val="979892"/>
    <a:srgbClr val="989895"/>
    <a:srgbClr val="F3EBA2"/>
    <a:srgbClr val="5E2D8C"/>
    <a:srgbClr val="CD6C4D"/>
    <a:srgbClr val="0F351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40D3821-D91E-4263-917B-73F1570D20CE}" v="6" dt="2025-06-08T22:33:57.327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0502"/>
    <p:restoredTop sz="95070"/>
  </p:normalViewPr>
  <p:slideViewPr>
    <p:cSldViewPr snapToObjects="1">
      <p:cViewPr varScale="1">
        <p:scale>
          <a:sx n="100" d="100"/>
          <a:sy n="100" d="100"/>
        </p:scale>
        <p:origin x="222" y="7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46" d="100"/>
        <a:sy n="4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handoutMaster" Target="handoutMasters/handoutMaster1.xml"/><Relationship Id="rId28" Type="http://schemas.microsoft.com/office/2015/10/relationships/revisionInfo" Target="revisionInfo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Relationship Id="rId27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4235503" cy="336233"/>
          </a:xfrm>
          <a:prstGeom prst="rect">
            <a:avLst/>
          </a:prstGeom>
        </p:spPr>
        <p:txBody>
          <a:bodyPr vert="horz" lIns="90189" tIns="45094" rIns="90189" bIns="45094" rtlCol="0"/>
          <a:lstStyle>
            <a:lvl1pPr algn="l">
              <a:defRPr sz="1200"/>
            </a:lvl1pPr>
          </a:lstStyle>
          <a:p>
            <a:endParaRPr lang="en-GB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536474" y="1"/>
            <a:ext cx="4235503" cy="336233"/>
          </a:xfrm>
          <a:prstGeom prst="rect">
            <a:avLst/>
          </a:prstGeom>
        </p:spPr>
        <p:txBody>
          <a:bodyPr vert="horz" lIns="90189" tIns="45094" rIns="90189" bIns="45094" rtlCol="0"/>
          <a:lstStyle>
            <a:lvl1pPr algn="r">
              <a:defRPr sz="1200"/>
            </a:lvl1pPr>
          </a:lstStyle>
          <a:p>
            <a:fld id="{7172A555-CCFA-41A9-B5FD-1FE1B55CC67A}" type="datetimeFigureOut">
              <a:rPr lang="en-GB" smtClean="0"/>
              <a:t>09/06/2025</a:t>
            </a:fld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6387251"/>
            <a:ext cx="4235503" cy="336233"/>
          </a:xfrm>
          <a:prstGeom prst="rect">
            <a:avLst/>
          </a:prstGeom>
        </p:spPr>
        <p:txBody>
          <a:bodyPr vert="horz" lIns="90189" tIns="45094" rIns="90189" bIns="45094" rtlCol="0" anchor="b"/>
          <a:lstStyle>
            <a:lvl1pPr algn="l">
              <a:defRPr sz="1200"/>
            </a:lvl1pPr>
          </a:lstStyle>
          <a:p>
            <a:endParaRPr lang="en-GB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536474" y="6387251"/>
            <a:ext cx="4235503" cy="336233"/>
          </a:xfrm>
          <a:prstGeom prst="rect">
            <a:avLst/>
          </a:prstGeom>
        </p:spPr>
        <p:txBody>
          <a:bodyPr vert="horz" lIns="90189" tIns="45094" rIns="90189" bIns="45094" rtlCol="0" anchor="b"/>
          <a:lstStyle>
            <a:lvl1pPr algn="r">
              <a:defRPr sz="1200"/>
            </a:lvl1pPr>
          </a:lstStyle>
          <a:p>
            <a:fld id="{36B68D36-C5A3-4758-9B09-F6C27E36F10D}" type="slidenum">
              <a:rPr lang="en-GB" smtClean="0"/>
              <a:t>‹#›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69188977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4235503" cy="337400"/>
          </a:xfrm>
          <a:prstGeom prst="rect">
            <a:avLst/>
          </a:prstGeom>
        </p:spPr>
        <p:txBody>
          <a:bodyPr vert="horz" lIns="90189" tIns="45094" rIns="90189" bIns="45094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536474" y="1"/>
            <a:ext cx="4235503" cy="337400"/>
          </a:xfrm>
          <a:prstGeom prst="rect">
            <a:avLst/>
          </a:prstGeom>
        </p:spPr>
        <p:txBody>
          <a:bodyPr vert="horz" lIns="90189" tIns="45094" rIns="90189" bIns="45094" rtlCol="0"/>
          <a:lstStyle>
            <a:lvl1pPr algn="r">
              <a:defRPr sz="1200"/>
            </a:lvl1pPr>
          </a:lstStyle>
          <a:p>
            <a:fld id="{1B2D9F92-FFA9-D244-BCF5-97EE79A54DDF}" type="datetimeFigureOut">
              <a:rPr lang="en-US" smtClean="0"/>
              <a:t>6/9/2025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870200" y="839788"/>
            <a:ext cx="4033838" cy="22701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0189" tIns="45094" rIns="90189" bIns="45094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77424" y="3236238"/>
            <a:ext cx="7819390" cy="2647832"/>
          </a:xfrm>
          <a:prstGeom prst="rect">
            <a:avLst/>
          </a:prstGeom>
        </p:spPr>
        <p:txBody>
          <a:bodyPr vert="horz" lIns="90189" tIns="45094" rIns="90189" bIns="45094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6387252"/>
            <a:ext cx="4235503" cy="337399"/>
          </a:xfrm>
          <a:prstGeom prst="rect">
            <a:avLst/>
          </a:prstGeom>
        </p:spPr>
        <p:txBody>
          <a:bodyPr vert="horz" lIns="90189" tIns="45094" rIns="90189" bIns="45094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536474" y="6387252"/>
            <a:ext cx="4235503" cy="337399"/>
          </a:xfrm>
          <a:prstGeom prst="rect">
            <a:avLst/>
          </a:prstGeom>
        </p:spPr>
        <p:txBody>
          <a:bodyPr vert="horz" lIns="90189" tIns="45094" rIns="90189" bIns="45094" rtlCol="0" anchor="b"/>
          <a:lstStyle>
            <a:lvl1pPr algn="r">
              <a:defRPr sz="1200"/>
            </a:lvl1pPr>
          </a:lstStyle>
          <a:p>
            <a:fld id="{C3734930-EC73-4046-9461-4FB0CB82227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521818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870200" y="839788"/>
            <a:ext cx="4033838" cy="22701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3734930-EC73-4046-9461-4FB0CB82227D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577155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3734930-EC73-4046-9461-4FB0CB82227D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68268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19484377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AE0092-39CE-494E-89B0-A395278DEA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0937F18-FA53-0348-A5D1-CE69BB4C787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8BA9354-1095-FC42-9EB5-5DFE72CFA3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743E16-00A7-4AD5-845F-64687D5DC38B}" type="datetime1">
              <a:rPr lang="en-US" smtClean="0"/>
              <a:t>6/9/2025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8DE66F3-11E7-8245-88D6-0DDE2211E3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Copyright Landon Hotels 2015 CONFIDENTIAL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51E5E85-E437-EE4C-B326-B2B98A5904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FC1E4-1ADE-EA44-ADE0-4E66E9FAE87F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64392888"/>
      </p:ext>
    </p:extLst>
  </p:cSld>
  <p:clrMapOvr>
    <a:masterClrMapping/>
  </p:clrMapOvr>
  <p:hf sldNum="0" hdr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3460A3-05A7-4B92-8ECE-5330B2395997}" type="datetime1">
              <a:rPr lang="en-US" smtClean="0"/>
              <a:t>6/9/2025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Copyright Landon Hotels 2015 CONFIDENTIAL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FC1E4-1ADE-EA44-ADE0-4E66E9FAE87F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523999" y="731519"/>
            <a:ext cx="4462272" cy="3474720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6193536" y="731520"/>
            <a:ext cx="4462272" cy="3474720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11004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oga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B3F9FFFE-F060-4889-AEF8-A2AD99407D7C}" type="datetime1">
              <a:rPr lang="en-US" smtClean="0"/>
              <a:t>6/9/2025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Copyright Landon Hotels 2015 CONFIDENTIAL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7EDFC1E4-1ADE-EA44-ADE0-4E66E9FAE87F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sz="quarter" idx="13"/>
          </p:nvPr>
        </p:nvSpPr>
        <p:spPr>
          <a:xfrm>
            <a:off x="1096963" y="1897067"/>
            <a:ext cx="10058400" cy="4162425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ctr">
              <a:buNone/>
              <a:defRPr sz="4400">
                <a:latin typeface="Helvetica Neue" charset="0"/>
                <a:ea typeface="Helvetica Neue" charset="0"/>
                <a:cs typeface="Helvetica Neue" charset="0"/>
              </a:defRPr>
            </a:lvl1pPr>
          </a:lstStyle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97457147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4A1C0A83-1198-4DC9-B700-E1EC52E8D2E9}" type="datetime1">
              <a:rPr lang="en-US" smtClean="0"/>
              <a:t>6/9/2025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Copyright Landon Hotels 2015 CONFIDENTIAL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7EDFC1E4-1ADE-EA44-ADE0-4E66E9FAE87F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495525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loga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969376" y="6407944"/>
            <a:ext cx="2560320" cy="365760"/>
          </a:xfrm>
          <a:prstGeom prst="rect">
            <a:avLst/>
          </a:prstGeom>
        </p:spPr>
        <p:txBody>
          <a:bodyPr/>
          <a:lstStyle/>
          <a:p>
            <a:fld id="{5ED1E7CC-EE23-4E45-96EC-6E4B5EBE8BF2}" type="datetime1">
              <a:rPr lang="en-US" smtClean="0">
                <a:solidFill>
                  <a:prstClr val="black"/>
                </a:solidFill>
              </a:rPr>
              <a:pPr/>
              <a:t>6/9/2025</a:t>
            </a:fld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5840097" y="6407945"/>
            <a:ext cx="3134241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Copyright Landon Hotels 2015CONFIDENTIAL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11529696" y="6407945"/>
            <a:ext cx="487680" cy="365125"/>
          </a:xfrm>
          <a:prstGeom prst="rect">
            <a:avLst/>
          </a:prstGeom>
        </p:spPr>
        <p:txBody>
          <a:bodyPr/>
          <a:lstStyle/>
          <a:p>
            <a:fld id="{7EDFC1E4-1ADE-EA44-ADE0-4E66E9FAE87F}" type="slidenum">
              <a:rPr lang="en-US" smtClean="0">
                <a:solidFill>
                  <a:prstClr val="black"/>
                </a:solidFill>
              </a:rPr>
              <a:pPr/>
              <a:t>‹#›</a:t>
            </a:fld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7" name="Content Placeholder 6"/>
          <p:cNvSpPr>
            <a:spLocks noGrp="1"/>
          </p:cNvSpPr>
          <p:nvPr>
            <p:ph sz="quarter" idx="13"/>
          </p:nvPr>
        </p:nvSpPr>
        <p:spPr>
          <a:xfrm>
            <a:off x="1096963" y="1897067"/>
            <a:ext cx="10058400" cy="4162425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ctr">
              <a:buNone/>
              <a:defRPr sz="4400">
                <a:latin typeface="Helvetica Neue" charset="0"/>
                <a:ea typeface="Helvetica Neue" charset="0"/>
                <a:cs typeface="Helvetica Neue" charset="0"/>
              </a:defRPr>
            </a:lvl1pPr>
          </a:lstStyle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4900773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969376" y="6407944"/>
            <a:ext cx="2560320" cy="365760"/>
          </a:xfrm>
          <a:prstGeom prst="rect">
            <a:avLst/>
          </a:prstGeom>
        </p:spPr>
        <p:txBody>
          <a:bodyPr/>
          <a:lstStyle/>
          <a:p>
            <a:fld id="{244096AC-FD8C-4A48-BD6D-29F1DAC21BE2}" type="datetime1">
              <a:rPr lang="en-US" smtClean="0">
                <a:solidFill>
                  <a:prstClr val="black"/>
                </a:solidFill>
              </a:rPr>
              <a:pPr/>
              <a:t>6/9/2025</a:t>
            </a:fld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5840097" y="6407945"/>
            <a:ext cx="3134241" cy="365125"/>
          </a:xfrm>
          <a:prstGeom prst="rect">
            <a:avLst/>
          </a:prstGeom>
        </p:spPr>
        <p:txBody>
          <a:bodyPr/>
          <a:lstStyle/>
          <a:p>
            <a:r>
              <a:rPr lang="en-US">
                <a:solidFill>
                  <a:prstClr val="black"/>
                </a:solidFill>
              </a:rPr>
              <a:t>Copyright Landon Hotels 2015CONFIDENTIAL</a:t>
            </a:r>
            <a:endParaRPr lang="en-US" dirty="0">
              <a:solidFill>
                <a:prstClr val="black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11529696" y="6407945"/>
            <a:ext cx="487680" cy="365125"/>
          </a:xfrm>
          <a:prstGeom prst="rect">
            <a:avLst/>
          </a:prstGeom>
        </p:spPr>
        <p:txBody>
          <a:bodyPr/>
          <a:lstStyle/>
          <a:p>
            <a:fld id="{7EDFC1E4-1ADE-EA44-ADE0-4E66E9FAE87F}" type="slidenum">
              <a:rPr lang="en-US" smtClean="0">
                <a:solidFill>
                  <a:prstClr val="black"/>
                </a:solidFill>
              </a:rPr>
              <a:pPr/>
              <a:t>‹#›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0172832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background with several images&#10;&#10;Description automatically generated">
            <a:extLst>
              <a:ext uri="{FF2B5EF4-FFF2-40B4-BE49-F238E27FC236}">
                <a16:creationId xmlns:a16="http://schemas.microsoft.com/office/drawing/2014/main" id="{735EB3CE-E9B5-A0F8-CCA7-C14ED1D10B5A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53759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2" r:id="rId1"/>
    <p:sldLayoutId id="2147483813" r:id="rId2"/>
    <p:sldLayoutId id="2147483814" r:id="rId3"/>
    <p:sldLayoutId id="2147483709" r:id="rId4"/>
    <p:sldLayoutId id="2147483708" r:id="rId5"/>
    <p:sldLayoutId id="2147483808" r:id="rId6"/>
    <p:sldLayoutId id="2147483809" r:id="rId7"/>
  </p:sldLayoutIdLst>
  <p:txStyles>
    <p:titleStyle>
      <a:lvl1pPr algn="l" defTabSz="914446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11" indent="-228611" algn="l" defTabSz="914446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34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57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80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503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726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949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171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394" indent="-228611" algn="l" defTabSz="914446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23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46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69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91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114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337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560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783" algn="l" defTabSz="914446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mailto:rhianedwards@nhs.net" TargetMode="External"/><Relationship Id="rId7" Type="http://schemas.openxmlformats.org/officeDocument/2006/relationships/hyperlink" Target="mailto:thereza.christopherson1@nhs.net" TargetMode="External"/><Relationship Id="rId2" Type="http://schemas.openxmlformats.org/officeDocument/2006/relationships/hyperlink" Target="mailto:johnsomarib@nhs.net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mailto:rannienahas@nhs.net" TargetMode="External"/><Relationship Id="rId5" Type="http://schemas.openxmlformats.org/officeDocument/2006/relationships/hyperlink" Target="mailto:yesar.el-dhuwaib@nhs.net" TargetMode="External"/><Relationship Id="rId4" Type="http://schemas.openxmlformats.org/officeDocument/2006/relationships/hyperlink" Target="mailto:stefano.berliti@nhs.net" TargetMode="Externa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mailto:catherine.watsham@nhs.net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7" Type="http://schemas.openxmlformats.org/officeDocument/2006/relationships/image" Target="../media/image11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.gif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hyperlink" Target="mailto:esht.libraryservices@nhs.net" TargetMode="Externa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http://www.visiteastbourne.com/" TargetMode="External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673BBE46-D032-F83F-602B-C0DF2AB60B97}"/>
              </a:ext>
            </a:extLst>
          </p:cNvPr>
          <p:cNvSpPr/>
          <p:nvPr/>
        </p:nvSpPr>
        <p:spPr>
          <a:xfrm>
            <a:off x="1219200" y="914400"/>
            <a:ext cx="6705600" cy="2209800"/>
          </a:xfrm>
          <a:prstGeom prst="roundRect">
            <a:avLst/>
          </a:prstGeom>
          <a:ln w="28575"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400" b="1" dirty="0"/>
              <a:t>Welcome to Eastbourne District General Hospital</a:t>
            </a:r>
          </a:p>
          <a:p>
            <a:pPr algn="ctr"/>
            <a:endParaRPr lang="en-GB" sz="2400" b="1" dirty="0"/>
          </a:p>
          <a:p>
            <a:pPr algn="ctr"/>
            <a:r>
              <a:rPr lang="en-GB" sz="2400" b="1" dirty="0"/>
              <a:t>KCL Year 5 Medical Students</a:t>
            </a:r>
          </a:p>
          <a:p>
            <a:pPr algn="ctr"/>
            <a:endParaRPr lang="en-GB" sz="2400" b="1" dirty="0"/>
          </a:p>
          <a:p>
            <a:pPr algn="ctr"/>
            <a:r>
              <a:rPr lang="en-GB" sz="2400" b="1" dirty="0"/>
              <a:t>9</a:t>
            </a:r>
            <a:r>
              <a:rPr lang="en-GB" sz="2400" b="1" baseline="30000" dirty="0"/>
              <a:t>th</a:t>
            </a:r>
            <a:r>
              <a:rPr lang="en-GB" sz="2400" b="1" dirty="0"/>
              <a:t> June 2025</a:t>
            </a:r>
          </a:p>
        </p:txBody>
      </p:sp>
    </p:spTree>
    <p:extLst>
      <p:ext uri="{BB962C8B-B14F-4D97-AF65-F5344CB8AC3E}">
        <p14:creationId xmlns:p14="http://schemas.microsoft.com/office/powerpoint/2010/main" val="334827468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1" y="312003"/>
            <a:ext cx="8001000" cy="856397"/>
          </a:xfrm>
        </p:spPr>
        <p:txBody>
          <a:bodyPr>
            <a:normAutofit/>
          </a:bodyPr>
          <a:lstStyle/>
          <a:p>
            <a:r>
              <a:rPr lang="en-GB" sz="4000" dirty="0">
                <a:solidFill>
                  <a:schemeClr val="tx2">
                    <a:lumMod val="50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         </a:t>
            </a:r>
            <a:r>
              <a:rPr lang="en-GB" sz="4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Medical Students’ Induction  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1" y="1524000"/>
            <a:ext cx="6324600" cy="4343400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Welcome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Dr John </a:t>
            </a:r>
            <a:r>
              <a:rPr lang="en-GB" sz="2200" b="1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Somarib</a:t>
            </a: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(KCL Sub Dean)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Dr Kam Quraishi (KCL Acute Care Block Lead)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Dr Rannie </a:t>
            </a:r>
            <a:r>
              <a:rPr lang="en-GB" sz="2200" b="1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Nahas</a:t>
            </a: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(KCL LTC Block Lead)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Undergraduate Administrator – Angela </a:t>
            </a:r>
            <a:r>
              <a:rPr lang="en-GB" sz="2200" b="1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Geoghegan</a:t>
            </a:r>
            <a:endParaRPr lang="en-GB" sz="22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Education Fellows  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2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Pastoral Fellow - Paul Gosling Tour of the hospital </a:t>
            </a:r>
          </a:p>
          <a:p>
            <a:pPr>
              <a:buFont typeface="Wingdings" panose="05000000000000000000" pitchFamily="2" charset="2"/>
              <a:buChar char="§"/>
            </a:pPr>
            <a:endParaRPr lang="en-GB" sz="4400" b="1" dirty="0"/>
          </a:p>
          <a:p>
            <a:pPr>
              <a:buFont typeface="Wingdings" panose="05000000000000000000" pitchFamily="2" charset="2"/>
              <a:buChar char="§"/>
            </a:pPr>
            <a:endParaRPr lang="en-GB" sz="4400" b="1" dirty="0"/>
          </a:p>
          <a:p>
            <a:endParaRPr lang="en-GB" sz="4400" b="1" dirty="0"/>
          </a:p>
          <a:p>
            <a:endParaRPr lang="en-GB" dirty="0"/>
          </a:p>
          <a:p>
            <a:endParaRPr lang="en-GB" dirty="0"/>
          </a:p>
          <a:p>
            <a:endParaRPr lang="en-GB" dirty="0"/>
          </a:p>
        </p:txBody>
      </p:sp>
      <p:pic>
        <p:nvPicPr>
          <p:cNvPr id="1026" name="Picture 2" descr="https://www.esht.nhs.uk/medical-education/wp-content/uploads/2021/03/SIM1-1024x768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91400" y="3429000"/>
            <a:ext cx="4495800" cy="32121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6443876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65431" y="2438400"/>
            <a:ext cx="6586489" cy="3785419"/>
          </a:xfrm>
        </p:spPr>
        <p:txBody>
          <a:bodyPr>
            <a:normAutofit/>
          </a:bodyPr>
          <a:lstStyle/>
          <a:p>
            <a:endParaRPr lang="en-GB" sz="2400" b="1" dirty="0"/>
          </a:p>
          <a:p>
            <a:endParaRPr lang="en-GB" sz="2400" b="1" dirty="0"/>
          </a:p>
        </p:txBody>
      </p:sp>
      <p:pic>
        <p:nvPicPr>
          <p:cNvPr id="10" name="Picture 9" descr="A doctor holding a baby&#10;&#10;Description automatically generated with medium confidence">
            <a:extLst>
              <a:ext uri="{FF2B5EF4-FFF2-40B4-BE49-F238E27FC236}">
                <a16:creationId xmlns:a16="http://schemas.microsoft.com/office/drawing/2014/main" id="{55AEC14D-14FB-974A-80A4-E81AEA66E36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4937" b="4937"/>
          <a:stretch/>
        </p:blipFill>
        <p:spPr>
          <a:xfrm rot="5400000">
            <a:off x="-1111204" y="1111204"/>
            <a:ext cx="6858000" cy="4635591"/>
          </a:xfrm>
          <a:prstGeom prst="rect">
            <a:avLst/>
          </a:prstGeom>
          <a:effectLst/>
        </p:spPr>
      </p:pic>
      <p:sp>
        <p:nvSpPr>
          <p:cNvPr id="6" name="AutoShape 6" descr="Download Free png Welcome Hand Shake - DLPNG.com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 dirty="0"/>
          </a:p>
        </p:txBody>
      </p:sp>
      <p:sp>
        <p:nvSpPr>
          <p:cNvPr id="4" name="Content Placeholder 5">
            <a:extLst>
              <a:ext uri="{FF2B5EF4-FFF2-40B4-BE49-F238E27FC236}">
                <a16:creationId xmlns:a16="http://schemas.microsoft.com/office/drawing/2014/main" id="{7FC99ABD-0920-F2AF-2BDD-2B696CD53EC0}"/>
              </a:ext>
            </a:extLst>
          </p:cNvPr>
          <p:cNvSpPr txBox="1">
            <a:spLocks/>
          </p:cNvSpPr>
          <p:nvPr/>
        </p:nvSpPr>
        <p:spPr>
          <a:xfrm>
            <a:off x="5334000" y="457200"/>
            <a:ext cx="3886200" cy="3124200"/>
          </a:xfrm>
        </p:spPr>
        <p:txBody>
          <a:bodyPr vert="horz" lIns="91440" tIns="45720" rIns="91440" bIns="45720" rtlCol="0">
            <a:noAutofit/>
          </a:bodyPr>
          <a:lstStyle>
            <a:lvl1pPr marL="228611" indent="-228611" algn="l" defTabSz="914446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34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57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80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503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726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949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171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394" indent="-228611" algn="l" defTabSz="914446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b="1" i="1" dirty="0">
                <a:solidFill>
                  <a:schemeClr val="bg1"/>
                </a:solidFill>
              </a:rPr>
              <a:t>We aim to give you a fantastic learning experience at ESHT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b="1" i="1" dirty="0">
                <a:solidFill>
                  <a:schemeClr val="bg1"/>
                </a:solidFill>
              </a:rPr>
              <a:t>which will be enjoyable and help boost your confidence in a medical profession</a:t>
            </a:r>
          </a:p>
        </p:txBody>
      </p:sp>
    </p:spTree>
    <p:extLst>
      <p:ext uri="{BB962C8B-B14F-4D97-AF65-F5344CB8AC3E}">
        <p14:creationId xmlns:p14="http://schemas.microsoft.com/office/powerpoint/2010/main" val="295995017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 descr="A picture containing person, indoor, cluttered&#10;&#10;Description automatically generated">
            <a:extLst>
              <a:ext uri="{FF2B5EF4-FFF2-40B4-BE49-F238E27FC236}">
                <a16:creationId xmlns:a16="http://schemas.microsoft.com/office/drawing/2014/main" id="{FB19D0F0-74C0-A743-86AB-A6A23C63A18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0683" r="37129"/>
          <a:stretch/>
        </p:blipFill>
        <p:spPr>
          <a:xfrm rot="5400000">
            <a:off x="2486146" y="-3009900"/>
            <a:ext cx="7239000" cy="12192000"/>
          </a:xfrm>
          <a:prstGeom prst="rect">
            <a:avLst/>
          </a:prstGeom>
          <a:noFill/>
        </p:spPr>
      </p:pic>
      <p:sp>
        <p:nvSpPr>
          <p:cNvPr id="3" name="Subtitle 2"/>
          <p:cNvSpPr>
            <a:spLocks noGrp="1"/>
          </p:cNvSpPr>
          <p:nvPr>
            <p:ph type="title"/>
          </p:nvPr>
        </p:nvSpPr>
        <p:spPr>
          <a:xfrm>
            <a:off x="8022021" y="3231931"/>
            <a:ext cx="3852041" cy="1834056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>
              <a:spcAft>
                <a:spcPts val="0"/>
              </a:spcAft>
              <a:tabLst>
                <a:tab pos="2852420" algn="ctr"/>
              </a:tabLst>
            </a:pPr>
            <a:endParaRPr lang="en-US" sz="4000" b="1" dirty="0"/>
          </a:p>
          <a:p>
            <a:pPr algn="ctr">
              <a:spcAft>
                <a:spcPts val="0"/>
              </a:spcAft>
              <a:tabLst>
                <a:tab pos="2852420" algn="ctr"/>
              </a:tabLst>
            </a:pPr>
            <a:r>
              <a:rPr lang="en-US" sz="4000" b="1" dirty="0">
                <a:effectLst/>
              </a:rPr>
              <a:t> </a:t>
            </a:r>
          </a:p>
        </p:txBody>
      </p:sp>
      <p:sp>
        <p:nvSpPr>
          <p:cNvPr id="25" name="Content Placeholder 5">
            <a:extLst>
              <a:ext uri="{FF2B5EF4-FFF2-40B4-BE49-F238E27FC236}">
                <a16:creationId xmlns:a16="http://schemas.microsoft.com/office/drawing/2014/main" id="{A815BECB-9076-4A01-AB5E-AC100BA8A0A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8376356" y="3231931"/>
            <a:ext cx="3800354" cy="3124200"/>
          </a:xfrm>
        </p:spPr>
        <p:txBody>
          <a:bodyPr vert="horz" lIns="91440" tIns="45720" rIns="91440" bIns="45720" rtlCol="0">
            <a:noAutofit/>
          </a:bodyPr>
          <a:lstStyle/>
          <a:p>
            <a:pPr marL="0" indent="0" algn="ctr">
              <a:buNone/>
            </a:pPr>
            <a:r>
              <a:rPr lang="en-US" b="1" i="1" dirty="0">
                <a:solidFill>
                  <a:srgbClr val="922988"/>
                </a:solidFill>
              </a:rPr>
              <a:t>There will be a range of delivery styles:</a:t>
            </a:r>
          </a:p>
          <a:p>
            <a:pPr marL="0" indent="0" algn="ct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b="1" i="1" dirty="0">
                <a:solidFill>
                  <a:srgbClr val="922988"/>
                </a:solidFill>
              </a:rPr>
              <a:t> SIM:</a:t>
            </a:r>
          </a:p>
          <a:p>
            <a:pPr marL="0" indent="0" algn="ct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b="1" i="1" dirty="0">
                <a:solidFill>
                  <a:srgbClr val="922988"/>
                </a:solidFill>
              </a:rPr>
              <a:t> bedside teaching:</a:t>
            </a:r>
          </a:p>
          <a:p>
            <a:pPr marL="0" indent="0" algn="ct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b="1" i="1" dirty="0">
                <a:solidFill>
                  <a:srgbClr val="922988"/>
                </a:solidFill>
              </a:rPr>
              <a:t> classroom teaching:</a:t>
            </a:r>
          </a:p>
          <a:p>
            <a:pPr marL="0" indent="0" algn="ct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b="1" i="1" dirty="0">
                <a:solidFill>
                  <a:srgbClr val="922988"/>
                </a:solidFill>
              </a:rPr>
              <a:t>  skills teaching;</a:t>
            </a:r>
          </a:p>
          <a:p>
            <a:pPr marL="0" indent="0" algn="ct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b="1" i="1" dirty="0">
                <a:solidFill>
                  <a:srgbClr val="922988"/>
                </a:solidFill>
              </a:rPr>
              <a:t> review sessions;</a:t>
            </a:r>
          </a:p>
          <a:p>
            <a:pPr marL="0" indent="0" algn="ctr">
              <a:lnSpc>
                <a:spcPct val="100000"/>
              </a:lnSpc>
              <a:spcBef>
                <a:spcPts val="0"/>
              </a:spcBef>
              <a:buNone/>
            </a:pPr>
            <a:r>
              <a:rPr lang="en-US" b="1" i="1" dirty="0">
                <a:solidFill>
                  <a:srgbClr val="922988"/>
                </a:solidFill>
              </a:rPr>
              <a:t>clinics</a:t>
            </a:r>
          </a:p>
        </p:txBody>
      </p:sp>
    </p:spTree>
    <p:extLst>
      <p:ext uri="{BB962C8B-B14F-4D97-AF65-F5344CB8AC3E}">
        <p14:creationId xmlns:p14="http://schemas.microsoft.com/office/powerpoint/2010/main" val="12309678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19600" y="850416"/>
            <a:ext cx="5410200" cy="1130784"/>
          </a:xfrm>
        </p:spPr>
        <p:txBody>
          <a:bodyPr>
            <a:normAutofit fontScale="90000"/>
          </a:bodyPr>
          <a:lstStyle/>
          <a:p>
            <a:r>
              <a:rPr lang="en-GB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Structured Generic Teaching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19600" y="1866454"/>
            <a:ext cx="4495800" cy="3586189"/>
          </a:xfrm>
        </p:spPr>
        <p:txBody>
          <a:bodyPr>
            <a:normAutofit fontScale="40000" lnSpcReduction="20000"/>
          </a:bodyPr>
          <a:lstStyle/>
          <a:p>
            <a:pPr>
              <a:buFont typeface="Wingdings" panose="05000000000000000000" pitchFamily="2" charset="2"/>
              <a:buChar char="§"/>
            </a:pPr>
            <a:endParaRPr lang="en-GB" sz="11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Schwartz rounds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Clinics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Theatres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Ward Rounds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Simulation/ skills lab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Resus and acute care teaching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Foundation doctor-led teaching  (Tues &amp; Thurs)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Weekly Catch up sessions (Thursday afternoon)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30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Module Specific Teaching including Educational Fellows and Block Leads</a:t>
            </a:r>
          </a:p>
          <a:p>
            <a:pPr>
              <a:buFont typeface="Wingdings" panose="05000000000000000000" pitchFamily="2" charset="2"/>
              <a:buChar char="§"/>
            </a:pPr>
            <a:endParaRPr lang="en-GB" sz="30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endParaRPr lang="en-GB" sz="1100" b="1" dirty="0">
              <a:solidFill>
                <a:schemeClr val="bg1"/>
              </a:solidFill>
            </a:endParaRPr>
          </a:p>
          <a:p>
            <a:pPr>
              <a:buFont typeface="Wingdings" panose="05000000000000000000" pitchFamily="2" charset="2"/>
              <a:buChar char="§"/>
            </a:pPr>
            <a:endParaRPr lang="en-GB" sz="1100" b="1" dirty="0"/>
          </a:p>
          <a:p>
            <a:pPr marL="0" indent="0">
              <a:buNone/>
            </a:pPr>
            <a:r>
              <a:rPr lang="en-GB" sz="1100" b="1" dirty="0"/>
              <a:t> </a:t>
            </a:r>
          </a:p>
          <a:p>
            <a:pPr>
              <a:buFont typeface="Wingdings" panose="05000000000000000000" pitchFamily="2" charset="2"/>
              <a:buChar char="§"/>
            </a:pPr>
            <a:endParaRPr lang="en-GB" sz="11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61" r="36918"/>
          <a:stretch/>
        </p:blipFill>
        <p:spPr bwMode="auto">
          <a:xfrm>
            <a:off x="332362" y="609600"/>
            <a:ext cx="3733800" cy="5156949"/>
          </a:xfrm>
          <a:prstGeom prst="rect">
            <a:avLst/>
          </a:prstGeom>
          <a:noFill/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ctangle 5"/>
          <p:cNvSpPr/>
          <p:nvPr/>
        </p:nvSpPr>
        <p:spPr>
          <a:xfrm>
            <a:off x="1122686" y="1767145"/>
            <a:ext cx="6248071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</a:pPr>
            <a:r>
              <a:rPr lang="en-GB" sz="5400" b="1" dirty="0">
                <a:solidFill>
                  <a:schemeClr val="accent1">
                    <a:lumMod val="75000"/>
                  </a:schemeClr>
                </a:solidFill>
              </a:rPr>
              <a:t>     </a:t>
            </a:r>
            <a:endParaRPr lang="en-GB" sz="5400" b="1">
              <a:solidFill>
                <a:schemeClr val="accent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938911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06695"/>
          </a:xfrm>
        </p:spPr>
        <p:txBody>
          <a:bodyPr>
            <a:normAutofit/>
          </a:bodyPr>
          <a:lstStyle/>
          <a:p>
            <a:r>
              <a:rPr lang="en-GB" sz="4300" b="1" dirty="0">
                <a:solidFill>
                  <a:schemeClr val="bg1"/>
                </a:solidFill>
                <a:latin typeface="Lucida Sans" panose="020B0602030504020204" pitchFamily="34" charset="0"/>
              </a:rPr>
              <a:t>Medical Student Leads</a:t>
            </a:r>
          </a:p>
        </p:txBody>
      </p:sp>
      <p:sp>
        <p:nvSpPr>
          <p:cNvPr id="17" name="Rectangle 16"/>
          <p:cNvSpPr/>
          <p:nvPr/>
        </p:nvSpPr>
        <p:spPr>
          <a:xfrm>
            <a:off x="8229600" y="3312751"/>
            <a:ext cx="23622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AD84C6"/>
              </a:buClr>
              <a:buSzPct val="100000"/>
            </a:pPr>
            <a:endParaRPr lang="en-GB" sz="2000" dirty="0">
              <a:solidFill>
                <a:schemeClr val="tx2">
                  <a:lumMod val="7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52937119"/>
              </p:ext>
            </p:extLst>
          </p:nvPr>
        </p:nvGraphicFramePr>
        <p:xfrm>
          <a:off x="533400" y="1258850"/>
          <a:ext cx="6581423" cy="3865883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2192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69522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6670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00618"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Role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Eastbourne </a:t>
                      </a:r>
                    </a:p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 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Conquest Hospital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05142"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KCL Sub Dean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Dr John Somarib</a:t>
                      </a: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u="sng" dirty="0">
                          <a:effectLst/>
                          <a:hlinkClick r:id="rId2"/>
                        </a:rPr>
                        <a:t>johnsomarib@nhs.net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 Dr Chris Scanlon</a:t>
                      </a:r>
                    </a:p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 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500476"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KCL Acute Care Block Lead: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Dr Mohammed Quraishi</a:t>
                      </a: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u="sng" dirty="0">
                          <a:effectLst/>
                          <a:hlinkClick r:id="rId3"/>
                        </a:rPr>
                        <a:t>Mohammed.quraishi@nhs.net</a:t>
                      </a:r>
                      <a:endParaRPr lang="en-GB" sz="1800" dirty="0">
                        <a:effectLst/>
                      </a:endParaRP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 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Dr S </a:t>
                      </a:r>
                      <a:r>
                        <a:rPr lang="en-GB" sz="1800" dirty="0" err="1">
                          <a:effectLst/>
                        </a:rPr>
                        <a:t>Berliti</a:t>
                      </a:r>
                      <a:endParaRPr lang="en-GB" sz="1800" dirty="0">
                        <a:effectLst/>
                      </a:endParaRP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u="sng" dirty="0">
                          <a:effectLst/>
                          <a:hlinkClick r:id="rId4"/>
                        </a:rPr>
                        <a:t>stefano.berliti@nhs.net</a:t>
                      </a:r>
                      <a:endParaRPr lang="en-GB" sz="1800" dirty="0">
                        <a:effectLst/>
                      </a:endParaRP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 </a:t>
                      </a: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Mr Y El-</a:t>
                      </a:r>
                      <a:r>
                        <a:rPr lang="en-GB" sz="1800" dirty="0" err="1">
                          <a:effectLst/>
                        </a:rPr>
                        <a:t>Dhuawaib</a:t>
                      </a:r>
                      <a:endParaRPr lang="en-GB" sz="1800" dirty="0">
                        <a:effectLst/>
                      </a:endParaRPr>
                    </a:p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u="sng" dirty="0">
                          <a:effectLst/>
                          <a:hlinkClick r:id="rId5"/>
                        </a:rPr>
                        <a:t>yesar.el-dhuwaib@nhs.net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011625"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</a:pPr>
                      <a:r>
                        <a:rPr lang="en-GB" sz="1800" dirty="0">
                          <a:effectLst/>
                        </a:rPr>
                        <a:t>KCL LTC Block Lead: </a:t>
                      </a:r>
                    </a:p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 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Dr R </a:t>
                      </a:r>
                      <a:r>
                        <a:rPr lang="en-GB" sz="1800" dirty="0" err="1">
                          <a:effectLst/>
                        </a:rPr>
                        <a:t>Nahas</a:t>
                      </a:r>
                      <a:endParaRPr lang="en-GB" sz="1800" dirty="0">
                        <a:effectLst/>
                      </a:endParaRPr>
                    </a:p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  <a:latin typeface="Times New Roman"/>
                          <a:ea typeface="Times New Roman"/>
                          <a:cs typeface="Times New Roman"/>
                          <a:hlinkClick r:id="rId6"/>
                        </a:rPr>
                        <a:t>rannienahas@nhs.net</a:t>
                      </a:r>
                      <a:r>
                        <a:rPr lang="en-GB" sz="1800" dirty="0">
                          <a:effectLst/>
                          <a:latin typeface="Times New Roman"/>
                          <a:ea typeface="Times New Roman"/>
                          <a:cs typeface="Times New Roman"/>
                        </a:rPr>
                        <a:t> </a:t>
                      </a:r>
                    </a:p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tc>
                  <a:txBody>
                    <a:bodyPr/>
                    <a:lstStyle/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dirty="0">
                          <a:effectLst/>
                        </a:rPr>
                        <a:t>Dr T </a:t>
                      </a:r>
                      <a:r>
                        <a:rPr lang="en-GB" sz="1800" dirty="0" err="1">
                          <a:effectLst/>
                        </a:rPr>
                        <a:t>Christopherson</a:t>
                      </a:r>
                      <a:endParaRPr lang="en-GB" sz="1800" dirty="0">
                        <a:effectLst/>
                      </a:endParaRPr>
                    </a:p>
                    <a:p>
                      <a:pPr algn="l">
                        <a:spcAft>
                          <a:spcPts val="0"/>
                        </a:spcAft>
                        <a:tabLst>
                          <a:tab pos="3513455" algn="l"/>
                        </a:tabLst>
                      </a:pPr>
                      <a:r>
                        <a:rPr lang="en-GB" sz="1800" u="sng" dirty="0">
                          <a:effectLst/>
                          <a:hlinkClick r:id="rId7"/>
                        </a:rPr>
                        <a:t>thereza.christopherson1@nhs.net</a:t>
                      </a:r>
                      <a:endParaRPr lang="en-GB" sz="18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58104" marR="58104" marT="0" marB="0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16391513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1" y="202658"/>
            <a:ext cx="10972800" cy="1143000"/>
          </a:xfrm>
        </p:spPr>
        <p:txBody>
          <a:bodyPr/>
          <a:lstStyle/>
          <a:p>
            <a:r>
              <a:rPr lang="en-GB" b="1" dirty="0">
                <a:solidFill>
                  <a:schemeClr val="bg1"/>
                </a:solidFill>
              </a:rPr>
              <a:t>Educational and Pastoral Fellows </a:t>
            </a:r>
          </a:p>
        </p:txBody>
      </p:sp>
      <p:graphicFrame>
        <p:nvGraphicFramePr>
          <p:cNvPr id="9" name="Content Placeholder 8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15930949"/>
              </p:ext>
            </p:extLst>
          </p:nvPr>
        </p:nvGraphicFramePr>
        <p:xfrm>
          <a:off x="685799" y="922072"/>
          <a:ext cx="8077201" cy="1125052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59080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057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4384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99780">
                <a:tc>
                  <a:txBody>
                    <a:bodyPr/>
                    <a:lstStyle/>
                    <a:p>
                      <a:pPr marL="0" marR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800" b="1" kern="1200" dirty="0">
                          <a:solidFill>
                            <a:schemeClr val="accent1">
                              <a:lumMod val="75000"/>
                            </a:schemeClr>
                          </a:solidFill>
                          <a:latin typeface="+mj-lt"/>
                          <a:ea typeface="+mj-ea"/>
                          <a:cs typeface="+mj-cs"/>
                        </a:rPr>
                        <a:t>  </a:t>
                      </a:r>
                    </a:p>
                    <a:p>
                      <a:pPr marL="0" marR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800" b="1" kern="1200" dirty="0">
                          <a:solidFill>
                            <a:schemeClr val="accent1">
                              <a:lumMod val="75000"/>
                            </a:schemeClr>
                          </a:solidFill>
                          <a:latin typeface="+mj-lt"/>
                          <a:ea typeface="+mj-ea"/>
                          <a:cs typeface="+mj-cs"/>
                        </a:rPr>
                        <a:t>Name 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kumimoji="0" lang="en-GB" sz="1800" b="1" kern="1200" dirty="0">
                        <a:solidFill>
                          <a:schemeClr val="accent1">
                            <a:lumMod val="75000"/>
                          </a:schemeClr>
                        </a:solidFill>
                        <a:latin typeface="+mj-lt"/>
                        <a:ea typeface="+mj-ea"/>
                        <a:cs typeface="+mj-cs"/>
                      </a:endParaRP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kern="1200" dirty="0">
                          <a:solidFill>
                            <a:schemeClr val="accent1">
                              <a:lumMod val="75000"/>
                            </a:schemeClr>
                          </a:solidFill>
                          <a:latin typeface="+mj-lt"/>
                          <a:ea typeface="+mj-ea"/>
                          <a:cs typeface="+mj-cs"/>
                        </a:rPr>
                        <a:t>  Site 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b="1" kern="1200" dirty="0">
                          <a:solidFill>
                            <a:schemeClr val="accent1">
                              <a:lumMod val="75000"/>
                            </a:schemeClr>
                          </a:solidFill>
                          <a:latin typeface="+mj-lt"/>
                          <a:ea typeface="+mj-ea"/>
                          <a:cs typeface="+mj-cs"/>
                        </a:rPr>
                        <a:t>   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38420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>
                          <a:effectLst/>
                        </a:rPr>
                        <a:t>Paul Gosling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600" dirty="0">
                          <a:effectLst/>
                        </a:rPr>
                        <a:t>Nurse Fellow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600" dirty="0">
                          <a:effectLst/>
                        </a:rPr>
                        <a:t>EDGH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600" u="sng" dirty="0">
                          <a:effectLst/>
                        </a:rPr>
                        <a:t>paul.gosling@nhs.net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124490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dirty="0">
                          <a:effectLst/>
                        </a:rPr>
                        <a:t>Jolie Wilkinson</a:t>
                      </a:r>
                      <a:endParaRPr lang="en-GB" sz="1600" u="sng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600" dirty="0">
                          <a:effectLst/>
                        </a:rPr>
                        <a:t>Pastoral Fellow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600" dirty="0">
                          <a:effectLst/>
                        </a:rPr>
                        <a:t>EDGH/ CQ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600" u="sng" dirty="0">
                          <a:effectLst/>
                        </a:rPr>
                        <a:t>Jolie.wilkinson@nhs.net</a:t>
                      </a:r>
                      <a:endParaRPr lang="en-GB" sz="1600" dirty="0">
                        <a:effectLst/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graphicFrame>
        <p:nvGraphicFramePr>
          <p:cNvPr id="5" name="Table 4">
            <a:extLst>
              <a:ext uri="{FF2B5EF4-FFF2-40B4-BE49-F238E27FC236}">
                <a16:creationId xmlns:a16="http://schemas.microsoft.com/office/drawing/2014/main" id="{988A05DB-FCB8-0BBA-FA8C-03195D19E4F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23955212"/>
              </p:ext>
            </p:extLst>
          </p:nvPr>
        </p:nvGraphicFramePr>
        <p:xfrm>
          <a:off x="685799" y="2438400"/>
          <a:ext cx="8077201" cy="1921016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590801">
                  <a:extLst>
                    <a:ext uri="{9D8B030D-6E8A-4147-A177-3AD203B41FA5}">
                      <a16:colId xmlns:a16="http://schemas.microsoft.com/office/drawing/2014/main" val="1225090413"/>
                    </a:ext>
                  </a:extLst>
                </a:gridCol>
                <a:gridCol w="2057400">
                  <a:extLst>
                    <a:ext uri="{9D8B030D-6E8A-4147-A177-3AD203B41FA5}">
                      <a16:colId xmlns:a16="http://schemas.microsoft.com/office/drawing/2014/main" val="3402927304"/>
                    </a:ext>
                  </a:extLst>
                </a:gridCol>
                <a:gridCol w="685800">
                  <a:extLst>
                    <a:ext uri="{9D8B030D-6E8A-4147-A177-3AD203B41FA5}">
                      <a16:colId xmlns:a16="http://schemas.microsoft.com/office/drawing/2014/main" val="3314945410"/>
                    </a:ext>
                  </a:extLst>
                </a:gridCol>
                <a:gridCol w="2743200">
                  <a:extLst>
                    <a:ext uri="{9D8B030D-6E8A-4147-A177-3AD203B41FA5}">
                      <a16:colId xmlns:a16="http://schemas.microsoft.com/office/drawing/2014/main" val="2241709700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 Shabih Zahra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46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Emergency Medicine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EDGH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Shabih.zahra921@nhs.net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35590555"/>
                  </a:ext>
                </a:extLst>
              </a:tr>
              <a:tr h="278408"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 Hannah </a:t>
                      </a:r>
                      <a:r>
                        <a:rPr lang="en-GB" sz="16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Jawwad</a:t>
                      </a:r>
                      <a:endParaRPr lang="en-GB" sz="16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Emergency Medicine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EDGH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hannah.jawwad@nhs.net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87575035"/>
                  </a:ext>
                </a:extLst>
              </a:tr>
              <a:tr h="336266"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 Hani </a:t>
                      </a:r>
                      <a:r>
                        <a:rPr lang="en-GB" sz="16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Khaldi</a:t>
                      </a:r>
                      <a:endParaRPr lang="en-GB" sz="16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Acute Medicine / SDEC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EDGH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hani.khaldi@nhs.net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86129430"/>
                  </a:ext>
                </a:extLst>
              </a:tr>
              <a:tr h="278408"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 Rahul Karuppannan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Emergency Medicine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EDGH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r.karuppannan@nhs.net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25758566"/>
                  </a:ext>
                </a:extLst>
              </a:tr>
              <a:tr h="278408"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 Salwa Owasil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Rheumatology / SIM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EDGH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salwa.owasil@nhs.net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40107172"/>
                  </a:ext>
                </a:extLst>
              </a:tr>
              <a:tr h="368526"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 Samuel Rose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Palliative Medicine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EDGH 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GB" sz="16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Samuel.rose@nhs.net</a:t>
                      </a:r>
                    </a:p>
                  </a:txBody>
                  <a:tcPr marL="9525" marR="9525" marT="9525" marB="0" anchor="b">
                    <a:solidFill>
                      <a:schemeClr val="accent1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7351443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0428425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838200" y="630306"/>
            <a:ext cx="10515600" cy="636607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Meeting your learning requirements:</a:t>
            </a:r>
            <a:endParaRPr lang="en-GB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09600" y="1371600"/>
            <a:ext cx="11048999" cy="4528590"/>
          </a:xfrm>
        </p:spPr>
        <p:txBody>
          <a:bodyPr>
            <a:normAutofit fontScale="92500" lnSpcReduction="10000"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safe and supported working environment for students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consultants, trainees, nursing staff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education fellows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RESUS and SIM team  (</a:t>
            </a:r>
            <a:r>
              <a:rPr lang="en-GB" sz="1900" b="1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manequins</a:t>
            </a:r>
            <a:r>
              <a:rPr lang="en-GB" sz="19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can be pre-booked for students’ own practice)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peer group study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voicing your educational needs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Logbooks / mandatory sign-offs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24/7 Library</a:t>
            </a:r>
          </a:p>
          <a:p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Outpatient Clinics </a:t>
            </a:r>
          </a:p>
          <a:p>
            <a:pPr marL="0" indent="0">
              <a:buNone/>
            </a:pP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   </a:t>
            </a:r>
            <a:r>
              <a:rPr lang="en-GB" sz="19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– contact Catherine </a:t>
            </a:r>
            <a:r>
              <a:rPr lang="en-GB" sz="1900" b="1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Watsham</a:t>
            </a:r>
            <a:r>
              <a:rPr lang="en-GB" sz="19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(Matron) on  </a:t>
            </a:r>
            <a:r>
              <a:rPr lang="en-GB" sz="1800" u="sng" dirty="0">
                <a:solidFill>
                  <a:schemeClr val="bg1"/>
                </a:solidFill>
                <a:effectLst/>
                <a:latin typeface="Aptos" panose="020B0004020202020204" pitchFamily="34" charset="0"/>
                <a:ea typeface="Aptos" panose="020B0004020202020204" pitchFamily="34" charset="0"/>
                <a:cs typeface="Aptos" panose="020B0004020202020204" pitchFamily="34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catherine.watsham@nhs.net</a:t>
            </a:r>
            <a:endParaRPr lang="en-GB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Arial" panose="020B0604020202020204" pitchFamily="34" charset="0"/>
              <a:buChar char="•"/>
            </a:pPr>
            <a:endParaRPr lang="en-GB" b="1" dirty="0"/>
          </a:p>
          <a:p>
            <a:pPr marL="0" indent="0">
              <a:buNone/>
            </a:pPr>
            <a:endParaRPr lang="en-GB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9038838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F5265549-D165-25E4-DF1F-BB1114E029C8}"/>
              </a:ext>
            </a:extLst>
          </p:cNvPr>
          <p:cNvSpPr txBox="1"/>
          <p:nvPr/>
        </p:nvSpPr>
        <p:spPr>
          <a:xfrm>
            <a:off x="685800" y="381000"/>
            <a:ext cx="59436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Acute Care Block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1610E1B-BAAF-3616-ACCC-683D7DB8D6A6}"/>
              </a:ext>
            </a:extLst>
          </p:cNvPr>
          <p:cNvSpPr txBox="1"/>
          <p:nvPr/>
        </p:nvSpPr>
        <p:spPr>
          <a:xfrm>
            <a:off x="381000" y="827425"/>
            <a:ext cx="8839200" cy="46487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Introduction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D6AE753-5E93-B702-8A37-C1CBC1A93E9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3125" t="39730" r="28635" b="22222"/>
          <a:stretch/>
        </p:blipFill>
        <p:spPr>
          <a:xfrm>
            <a:off x="56605" y="1524000"/>
            <a:ext cx="5505995" cy="2023324"/>
          </a:xfrm>
          <a:prstGeom prst="rect">
            <a:avLst/>
          </a:prstGeom>
        </p:spPr>
      </p:pic>
      <p:pic>
        <p:nvPicPr>
          <p:cNvPr id="1026" name="Picture 2">
            <a:extLst>
              <a:ext uri="{FF2B5EF4-FFF2-40B4-BE49-F238E27FC236}">
                <a16:creationId xmlns:a16="http://schemas.microsoft.com/office/drawing/2014/main" id="{45FA9B18-402A-06EF-EE02-B7F155CCF14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314" y="4114800"/>
            <a:ext cx="3386115" cy="25395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1 :: Royal Eastbourne Golf Club">
            <a:extLst>
              <a:ext uri="{FF2B5EF4-FFF2-40B4-BE49-F238E27FC236}">
                <a16:creationId xmlns:a16="http://schemas.microsoft.com/office/drawing/2014/main" id="{398F0E08-F64A-9029-0A21-D5095A08BF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5937" y="4106463"/>
            <a:ext cx="4953000" cy="2546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Polegate Equestrian Centre">
            <a:extLst>
              <a:ext uri="{FF2B5EF4-FFF2-40B4-BE49-F238E27FC236}">
                <a16:creationId xmlns:a16="http://schemas.microsoft.com/office/drawing/2014/main" id="{041764EB-EAAC-1DB6-E8BE-22C41F42124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2599" y="1520128"/>
            <a:ext cx="3068201" cy="20434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Exploring Beachy Head | Sussex Exclusive">
            <a:extLst>
              <a:ext uri="{FF2B5EF4-FFF2-40B4-BE49-F238E27FC236}">
                <a16:creationId xmlns:a16="http://schemas.microsoft.com/office/drawing/2014/main" id="{77F3517F-A9D5-9BFA-DF9F-FEC7859D8ED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30801" y="1535676"/>
            <a:ext cx="3180199" cy="20393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Kayaking &amp; paddle boarding - Seven Sisters">
            <a:extLst>
              <a:ext uri="{FF2B5EF4-FFF2-40B4-BE49-F238E27FC236}">
                <a16:creationId xmlns:a16="http://schemas.microsoft.com/office/drawing/2014/main" id="{823BE443-6CA1-907F-B721-48BDDF9CCF1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47166" y="4104285"/>
            <a:ext cx="3810000" cy="25392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5408540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6682ABD-E991-96A1-A7CE-9CFE1BD4BF4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1144D8EE-3C7B-369D-A556-31A1895DF4CE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42500" t="41112" r="3125" b="18888"/>
          <a:stretch/>
        </p:blipFill>
        <p:spPr>
          <a:xfrm>
            <a:off x="838200" y="1524000"/>
            <a:ext cx="9207500" cy="381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996849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B6A3D2F-CDB4-969E-B784-B205AE2567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2796466D-D5F1-2E47-1A3C-3307BC10BD92}"/>
              </a:ext>
            </a:extLst>
          </p:cNvPr>
          <p:cNvSpPr txBox="1"/>
          <p:nvPr/>
        </p:nvSpPr>
        <p:spPr>
          <a:xfrm>
            <a:off x="685800" y="381000"/>
            <a:ext cx="59436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Changes/Tips in Acute Care Block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DB548F31-2A42-0847-5EB7-B1848F18A52A}"/>
              </a:ext>
            </a:extLst>
          </p:cNvPr>
          <p:cNvSpPr txBox="1"/>
          <p:nvPr/>
        </p:nvSpPr>
        <p:spPr>
          <a:xfrm>
            <a:off x="1066800" y="842665"/>
            <a:ext cx="8839200" cy="58663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Mandatory Sign Offs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Acute General Surgery – Transport to CQ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u="sng" dirty="0">
                <a:solidFill>
                  <a:schemeClr val="bg1"/>
                </a:solidFill>
              </a:rPr>
              <a:t>Trauma &amp; Orthopaedics </a:t>
            </a:r>
            <a:r>
              <a:rPr lang="en-GB" dirty="0">
                <a:solidFill>
                  <a:schemeClr val="bg1"/>
                </a:solidFill>
              </a:rPr>
              <a:t>– Transport to CQ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Simulation in ACB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Use the Live Timetable / </a:t>
            </a:r>
            <a:r>
              <a:rPr lang="en-GB" dirty="0" err="1">
                <a:solidFill>
                  <a:schemeClr val="bg1"/>
                </a:solidFill>
              </a:rPr>
              <a:t>Whatsapp</a:t>
            </a:r>
            <a:r>
              <a:rPr lang="en-GB" dirty="0">
                <a:solidFill>
                  <a:schemeClr val="bg1"/>
                </a:solidFill>
              </a:rPr>
              <a:t> Group – Evolving.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Escalate Concerns Early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u="sng" dirty="0">
                <a:solidFill>
                  <a:schemeClr val="bg1"/>
                </a:solidFill>
              </a:rPr>
              <a:t>Wednesday Mornings Centralised Teaching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New </a:t>
            </a:r>
            <a:r>
              <a:rPr lang="en-GB" dirty="0" err="1">
                <a:solidFill>
                  <a:schemeClr val="bg1"/>
                </a:solidFill>
              </a:rPr>
              <a:t>Accomodation</a:t>
            </a:r>
            <a:r>
              <a:rPr lang="en-GB" dirty="0">
                <a:solidFill>
                  <a:schemeClr val="bg1"/>
                </a:solidFill>
              </a:rPr>
              <a:t> / </a:t>
            </a:r>
            <a:r>
              <a:rPr lang="en-GB" dirty="0" err="1">
                <a:solidFill>
                  <a:schemeClr val="bg1"/>
                </a:solidFill>
              </a:rPr>
              <a:t>Wifi</a:t>
            </a:r>
            <a:endParaRPr lang="en-GB" dirty="0">
              <a:solidFill>
                <a:schemeClr val="bg1"/>
              </a:solidFill>
            </a:endParaRP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u="sng" dirty="0">
                <a:solidFill>
                  <a:schemeClr val="bg1"/>
                </a:solidFill>
              </a:rPr>
              <a:t>3x CBDs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u="sng" dirty="0">
                <a:solidFill>
                  <a:schemeClr val="bg1"/>
                </a:solidFill>
              </a:rPr>
              <a:t>OSCE Sessions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Complete Reflective Logs/Assessments throughout Block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u="sng" dirty="0">
                <a:solidFill>
                  <a:schemeClr val="bg1"/>
                </a:solidFill>
              </a:rPr>
              <a:t>1x SBA Session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Weekly Thursday Afternoon Catch Up with Faculty</a:t>
            </a:r>
          </a:p>
          <a:p>
            <a:pPr marL="342900" indent="-342900">
              <a:lnSpc>
                <a:spcPct val="150000"/>
              </a:lnSpc>
              <a:buSzPts val="1000"/>
              <a:buFont typeface="Symbol" panose="05050102010706020507" pitchFamily="18" charset="2"/>
              <a:buChar char=""/>
              <a:tabLst>
                <a:tab pos="457200" algn="l"/>
              </a:tabLst>
            </a:pPr>
            <a:r>
              <a:rPr lang="en-GB" dirty="0">
                <a:solidFill>
                  <a:schemeClr val="bg1"/>
                </a:solidFill>
              </a:rPr>
              <a:t>Crash Bleep Experience</a:t>
            </a:r>
          </a:p>
        </p:txBody>
      </p:sp>
    </p:spTree>
    <p:extLst>
      <p:ext uri="{BB962C8B-B14F-4D97-AF65-F5344CB8AC3E}">
        <p14:creationId xmlns:p14="http://schemas.microsoft.com/office/powerpoint/2010/main" val="410194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2FA1267D-FDDD-B11C-587D-3EBD49DC8F7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67659868"/>
              </p:ext>
            </p:extLst>
          </p:nvPr>
        </p:nvGraphicFramePr>
        <p:xfrm>
          <a:off x="660862" y="1104466"/>
          <a:ext cx="8864138" cy="4991532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958524">
                  <a:extLst>
                    <a:ext uri="{9D8B030D-6E8A-4147-A177-3AD203B41FA5}">
                      <a16:colId xmlns:a16="http://schemas.microsoft.com/office/drawing/2014/main" val="3169426530"/>
                    </a:ext>
                  </a:extLst>
                </a:gridCol>
                <a:gridCol w="6905614">
                  <a:extLst>
                    <a:ext uri="{9D8B030D-6E8A-4147-A177-3AD203B41FA5}">
                      <a16:colId xmlns:a16="http://schemas.microsoft.com/office/drawing/2014/main" val="2068746019"/>
                    </a:ext>
                  </a:extLst>
                </a:gridCol>
              </a:tblGrid>
              <a:tr h="66153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Conquest SAU 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 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0800 – Conquest Surgical Library in Surgical Consultants Office Corridor (Opposite Endoscopy Entrance)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51745966"/>
                  </a:ext>
                </a:extLst>
              </a:tr>
              <a:tr h="66153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Conquest T&amp;O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marR="0" lvl="0" indent="-285750" algn="l" defTabSz="914446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Char char="•"/>
                        <a:tabLst/>
                        <a:defRPr/>
                      </a:pPr>
                      <a:r>
                        <a:rPr lang="en-GB" sz="1400" b="0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0800 – Trauma Handover Room – Location to be Confirmed.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11667241"/>
                  </a:ext>
                </a:extLst>
              </a:tr>
              <a:tr h="100231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>
                          <a:effectLst/>
                        </a:rPr>
                        <a:t>Urology</a:t>
                      </a:r>
                      <a:endParaRPr lang="en-GB" sz="1400" kern="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0800 - Handover at Urology Investigation Suite Seminar Room (Level 3 Purple Zone) Wards – Friston &amp; Hailsham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 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224421248"/>
                  </a:ext>
                </a:extLst>
              </a:tr>
              <a:tr h="100231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ITU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0800 Anaesthetic Seminar Room (in Anaesthetic Department – Level 3 Purple Zone)</a:t>
                      </a:r>
                    </a:p>
                    <a:p>
                      <a:pPr marL="0" indent="0">
                        <a:lnSpc>
                          <a:spcPct val="115000"/>
                        </a:lnSpc>
                        <a:buFont typeface="Arial" panose="020B0604020202020204" pitchFamily="34" charset="0"/>
                        <a:buNone/>
                      </a:pP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169984174"/>
                  </a:ext>
                </a:extLst>
              </a:tr>
              <a:tr h="100231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>
                          <a:effectLst/>
                        </a:rPr>
                        <a:t>ENT</a:t>
                      </a:r>
                      <a:endParaRPr lang="en-GB" sz="1400" kern="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0800 - Handover in ENT office (first Door on Left in Friston Ward- Level 3 Purple Zone)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Wards – Friston &amp; Hailsham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 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marL="0" indent="0">
                        <a:lnSpc>
                          <a:spcPct val="115000"/>
                        </a:lnSpc>
                        <a:buFont typeface="Arial" panose="020B0604020202020204" pitchFamily="34" charset="0"/>
                        <a:buNone/>
                      </a:pPr>
                      <a:endParaRPr lang="en-GB" sz="1400" kern="100" dirty="0">
                        <a:effectLst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249517260"/>
                  </a:ext>
                </a:extLst>
              </a:tr>
              <a:tr h="66153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AMU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0845 – AMU MDT Room (within AMU)</a:t>
                      </a:r>
                    </a:p>
                    <a:p>
                      <a:pPr marL="0" indent="0">
                        <a:lnSpc>
                          <a:spcPct val="115000"/>
                        </a:lnSpc>
                        <a:buFont typeface="Arial" panose="020B0604020202020204" pitchFamily="34" charset="0"/>
                        <a:buNone/>
                      </a:pP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981205098"/>
                  </a:ext>
                </a:extLst>
              </a:tr>
            </a:tbl>
          </a:graphicData>
        </a:graphic>
      </p:graphicFrame>
      <p:sp>
        <p:nvSpPr>
          <p:cNvPr id="5" name="TextBox 4">
            <a:extLst>
              <a:ext uri="{FF2B5EF4-FFF2-40B4-BE49-F238E27FC236}">
                <a16:creationId xmlns:a16="http://schemas.microsoft.com/office/drawing/2014/main" id="{8DF7359A-3E16-66A9-5174-EA54870397BB}"/>
              </a:ext>
            </a:extLst>
          </p:cNvPr>
          <p:cNvSpPr txBox="1"/>
          <p:nvPr/>
        </p:nvSpPr>
        <p:spPr>
          <a:xfrm>
            <a:off x="533400" y="261997"/>
            <a:ext cx="9525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altLang="en-US" sz="2400" b="0" i="0" u="none" strike="noStrike" cap="none" normalizeH="0" baseline="0" dirty="0">
                <a:ln>
                  <a:noFill/>
                </a:ln>
                <a:solidFill>
                  <a:schemeClr val="bg1"/>
                </a:solidFill>
                <a:effectLst/>
                <a:latin typeface="Arial" panose="020B0604020202020204" pitchFamily="34" charset="0"/>
                <a:ea typeface="Calibri" panose="020F0502020204030204" pitchFamily="34" charset="0"/>
              </a:rPr>
              <a:t>Start of Block/Handover Location for Acute Care Block</a:t>
            </a:r>
            <a:endParaRPr kumimoji="0" lang="en-GB" altLang="en-US" sz="2400" b="0" i="0" u="none" strike="noStrike" cap="none" normalizeH="0" baseline="0" dirty="0">
              <a:ln>
                <a:noFill/>
              </a:ln>
              <a:solidFill>
                <a:schemeClr val="bg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0991437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2FA1267D-FDDD-B11C-587D-3EBD49DC8F7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8473279"/>
              </p:ext>
            </p:extLst>
          </p:nvPr>
        </p:nvGraphicFramePr>
        <p:xfrm>
          <a:off x="533400" y="1828800"/>
          <a:ext cx="10083338" cy="3543731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686674">
                  <a:extLst>
                    <a:ext uri="{9D8B030D-6E8A-4147-A177-3AD203B41FA5}">
                      <a16:colId xmlns:a16="http://schemas.microsoft.com/office/drawing/2014/main" val="3169426530"/>
                    </a:ext>
                  </a:extLst>
                </a:gridCol>
                <a:gridCol w="7396664">
                  <a:extLst>
                    <a:ext uri="{9D8B030D-6E8A-4147-A177-3AD203B41FA5}">
                      <a16:colId xmlns:a16="http://schemas.microsoft.com/office/drawing/2014/main" val="2068746019"/>
                    </a:ext>
                  </a:extLst>
                </a:gridCol>
              </a:tblGrid>
              <a:tr h="584896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Attend Medical Ward Round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 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Can be signed off during your AMU Block 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 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51745966"/>
                  </a:ext>
                </a:extLst>
              </a:tr>
              <a:tr h="46785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Attend Pharmacy Teaching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Any Prescribing Teaching. Prescribing Teaching scheduled 20</a:t>
                      </a:r>
                      <a:r>
                        <a:rPr lang="en-GB" sz="1400" kern="100" baseline="30000" dirty="0">
                          <a:effectLst/>
                        </a:rPr>
                        <a:t>th</a:t>
                      </a:r>
                      <a:r>
                        <a:rPr lang="en-GB" sz="1400" kern="100" dirty="0">
                          <a:effectLst/>
                        </a:rPr>
                        <a:t> &amp; 26</a:t>
                      </a:r>
                      <a:r>
                        <a:rPr lang="en-GB" sz="1400" kern="100" baseline="30000" dirty="0">
                          <a:effectLst/>
                        </a:rPr>
                        <a:t>th</a:t>
                      </a:r>
                      <a:r>
                        <a:rPr lang="en-GB" sz="1400" kern="100" dirty="0">
                          <a:effectLst/>
                        </a:rPr>
                        <a:t> June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224421248"/>
                  </a:ext>
                </a:extLst>
              </a:tr>
              <a:tr h="43669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Attend SDEC Shift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Attend SDEC Shift (attached to AMU)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169984174"/>
                  </a:ext>
                </a:extLst>
              </a:tr>
              <a:tr h="33565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Theatres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Attend any CEPOD/Trauma Theatre List</a:t>
                      </a: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249517260"/>
                  </a:ext>
                </a:extLst>
              </a:tr>
              <a:tr h="283598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Joint Assessment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Attend Joint Assessment Teaching 12</a:t>
                      </a:r>
                      <a:r>
                        <a:rPr lang="en-GB" sz="1400" kern="100" baseline="30000" dirty="0">
                          <a:effectLst/>
                        </a:rPr>
                        <a:t>th</a:t>
                      </a:r>
                      <a:r>
                        <a:rPr lang="en-GB" sz="1400" kern="100" dirty="0">
                          <a:effectLst/>
                        </a:rPr>
                        <a:t> June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981205098"/>
                  </a:ext>
                </a:extLst>
              </a:tr>
              <a:tr h="47585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Specific Teaching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Acute Care Block Simulation Day – 27</a:t>
                      </a:r>
                      <a:r>
                        <a:rPr lang="en-GB" sz="1400" kern="100" baseline="300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th</a:t>
                      </a: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June</a:t>
                      </a: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257151169"/>
                  </a:ext>
                </a:extLst>
              </a:tr>
              <a:tr h="37428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Shadow Medical Take Team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To be done during AMU Block – day or night shift</a:t>
                      </a: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784865939"/>
                  </a:ext>
                </a:extLst>
              </a:tr>
              <a:tr h="584896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Assess Surgical Patient on Surgical Take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Clerk an Acute Surgical Patient in SAU</a:t>
                      </a: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1622631"/>
                  </a:ext>
                </a:extLst>
              </a:tr>
            </a:tbl>
          </a:graphicData>
        </a:graphic>
      </p:graphicFrame>
      <p:sp>
        <p:nvSpPr>
          <p:cNvPr id="5" name="TextBox 4">
            <a:extLst>
              <a:ext uri="{FF2B5EF4-FFF2-40B4-BE49-F238E27FC236}">
                <a16:creationId xmlns:a16="http://schemas.microsoft.com/office/drawing/2014/main" id="{8DF7359A-3E16-66A9-5174-EA54870397BB}"/>
              </a:ext>
            </a:extLst>
          </p:cNvPr>
          <p:cNvSpPr txBox="1"/>
          <p:nvPr/>
        </p:nvSpPr>
        <p:spPr>
          <a:xfrm>
            <a:off x="533400" y="261997"/>
            <a:ext cx="9525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altLang="en-US" sz="2400" b="0" i="0" u="none" strike="noStrike" cap="none" normalizeH="0" baseline="0" dirty="0">
                <a:ln>
                  <a:noFill/>
                </a:ln>
                <a:solidFill>
                  <a:schemeClr val="bg1"/>
                </a:solidFill>
                <a:effectLst/>
                <a:latin typeface="Arial" panose="020B0604020202020204" pitchFamily="34" charset="0"/>
                <a:ea typeface="Calibri" panose="020F0502020204030204" pitchFamily="34" charset="0"/>
              </a:rPr>
              <a:t>Mandatory Signs off for ACB</a:t>
            </a:r>
            <a:endParaRPr kumimoji="0" lang="en-GB" altLang="en-US" sz="2400" b="0" i="0" u="none" strike="noStrike" cap="none" normalizeH="0" baseline="0" dirty="0">
              <a:ln>
                <a:noFill/>
              </a:ln>
              <a:solidFill>
                <a:schemeClr val="bg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6314504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2FA1267D-FDDD-B11C-587D-3EBD49DC8F7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11960720"/>
              </p:ext>
            </p:extLst>
          </p:nvPr>
        </p:nvGraphicFramePr>
        <p:xfrm>
          <a:off x="685800" y="779337"/>
          <a:ext cx="8229600" cy="5845404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818324">
                  <a:extLst>
                    <a:ext uri="{9D8B030D-6E8A-4147-A177-3AD203B41FA5}">
                      <a16:colId xmlns:a16="http://schemas.microsoft.com/office/drawing/2014/main" val="3169426530"/>
                    </a:ext>
                  </a:extLst>
                </a:gridCol>
                <a:gridCol w="6411276">
                  <a:extLst>
                    <a:ext uri="{9D8B030D-6E8A-4147-A177-3AD203B41FA5}">
                      <a16:colId xmlns:a16="http://schemas.microsoft.com/office/drawing/2014/main" val="2068746019"/>
                    </a:ext>
                  </a:extLst>
                </a:gridCol>
              </a:tblGrid>
              <a:tr h="1474932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Conquest Surgery</a:t>
                      </a:r>
                    </a:p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 dirty="0">
                          <a:effectLst/>
                        </a:rPr>
                        <a:t> 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u="sng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SAU Ward Round – Richard Ticehurst</a:t>
                      </a:r>
                    </a:p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u="sng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CEPOD Theatre 7</a:t>
                      </a:r>
                    </a:p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Elective Surgical Theatres 1 &amp; 2</a:t>
                      </a:r>
                    </a:p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u="sng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SAU Ambulatory Clinic (SACC)</a:t>
                      </a:r>
                    </a:p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Gardener Ward (Ward Round Elective Patients)</a:t>
                      </a:r>
                    </a:p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b="0" kern="1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Endoscopy Unit</a:t>
                      </a:r>
                    </a:p>
                    <a:p>
                      <a:pPr marL="285750" indent="-285750" algn="l" defTabSz="914446" rtl="0" eaLnBrk="1" latinLnBrk="0" hangingPunct="1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51745966"/>
                  </a:ext>
                </a:extLst>
              </a:tr>
              <a:tr h="2467964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>
                          <a:effectLst/>
                        </a:rPr>
                        <a:t>Urology</a:t>
                      </a:r>
                      <a:endParaRPr lang="en-GB" sz="1400" kern="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u="sng" kern="100" dirty="0">
                          <a:effectLst/>
                        </a:rPr>
                        <a:t>Handover at Urology Investigation Suite Seminar Room at 0800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u="sng" kern="100" dirty="0">
                          <a:effectLst/>
                        </a:rPr>
                        <a:t>Ward Round at Friston Ward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u="sng" kern="100" dirty="0">
                          <a:effectLst/>
                        </a:rPr>
                        <a:t>CT Led Ambulatory Clinic in Friston Daily 0900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Quraishi Urology Investigation Suite Laser Clinic Thursday AM (Start 0825 sharp to be present and introduce to staff)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Quraishi Stone Clinic Friday AM (MKQ office, 1</a:t>
                      </a:r>
                      <a:r>
                        <a:rPr lang="en-GB" sz="1400" kern="100" baseline="30000" dirty="0">
                          <a:effectLst/>
                        </a:rPr>
                        <a:t>st</a:t>
                      </a:r>
                      <a:r>
                        <a:rPr lang="en-GB" sz="1400" kern="100" dirty="0">
                          <a:effectLst/>
                        </a:rPr>
                        <a:t> Friday of Month in Main OPD)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Spiteri Kidney Clinic Monday AM. Main OPD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Spiteri Kidney Clinic Wednesday Area E OPD. (Basement)</a:t>
                      </a:r>
                    </a:p>
                    <a:p>
                      <a:pPr marL="285750" marR="0" lvl="0" indent="-285750" algn="l" defTabSz="914446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Char char="•"/>
                        <a:tabLst/>
                        <a:defRPr/>
                      </a:pPr>
                      <a:r>
                        <a:rPr lang="en-GB" sz="1400" kern="100" dirty="0">
                          <a:effectLst/>
                        </a:rPr>
                        <a:t>Mr Calleja Clinic  - Date/Times to be confirmed.</a:t>
                      </a: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224421248"/>
                  </a:ext>
                </a:extLst>
              </a:tr>
              <a:tr h="41249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>
                          <a:effectLst/>
                        </a:rPr>
                        <a:t>Breast</a:t>
                      </a:r>
                      <a:endParaRPr lang="en-GB" sz="1400" kern="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</a:t>
                      </a:r>
                      <a:r>
                        <a:rPr lang="en-GB" sz="1400" kern="100" dirty="0" err="1">
                          <a:effectLst/>
                        </a:rPr>
                        <a:t>Sangle</a:t>
                      </a:r>
                      <a:r>
                        <a:rPr lang="en-GB" sz="1400" kern="100" dirty="0">
                          <a:effectLst/>
                        </a:rPr>
                        <a:t> Breast Clinic</a:t>
                      </a:r>
                    </a:p>
                    <a:p>
                      <a:pPr marL="0" indent="0">
                        <a:lnSpc>
                          <a:spcPct val="115000"/>
                        </a:lnSpc>
                        <a:buFont typeface="Arial" panose="020B0604020202020204" pitchFamily="34" charset="0"/>
                        <a:buNone/>
                      </a:pP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169984174"/>
                  </a:ext>
                </a:extLst>
              </a:tr>
              <a:tr h="41249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>
                          <a:effectLst/>
                        </a:rPr>
                        <a:t>ENT</a:t>
                      </a:r>
                      <a:endParaRPr lang="en-GB" sz="1400" kern="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Rapid Access Clinic –  Morning (Area C OPD – Everyday)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Ward Round Friston Ward</a:t>
                      </a: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249517260"/>
                  </a:ext>
                </a:extLst>
              </a:tr>
              <a:tr h="624981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</a:pPr>
                      <a:r>
                        <a:rPr lang="en-GB" sz="1400" kern="100">
                          <a:effectLst/>
                        </a:rPr>
                        <a:t>General Surgery EDGH</a:t>
                      </a:r>
                      <a:endParaRPr lang="en-GB" sz="1400" kern="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</a:t>
                      </a:r>
                      <a:r>
                        <a:rPr lang="en-GB" sz="1400" kern="100" dirty="0" err="1">
                          <a:effectLst/>
                        </a:rPr>
                        <a:t>Al-Robaie</a:t>
                      </a:r>
                      <a:r>
                        <a:rPr lang="en-GB" sz="1400" kern="100" dirty="0">
                          <a:effectLst/>
                        </a:rPr>
                        <a:t> Clinic Monday PM EDGH (Colorectal)</a:t>
                      </a:r>
                    </a:p>
                    <a:p>
                      <a:pPr marL="285750" indent="-285750">
                        <a:lnSpc>
                          <a:spcPct val="115000"/>
                        </a:lnSpc>
                        <a:buFont typeface="Arial" panose="020B0604020202020204" pitchFamily="34" charset="0"/>
                        <a:buChar char="•"/>
                      </a:pPr>
                      <a:r>
                        <a:rPr lang="en-GB" sz="1400" kern="100" dirty="0">
                          <a:effectLst/>
                        </a:rPr>
                        <a:t>Mr </a:t>
                      </a:r>
                      <a:r>
                        <a:rPr lang="en-GB" sz="1400" kern="100" dirty="0" err="1">
                          <a:effectLst/>
                        </a:rPr>
                        <a:t>Al-Robaie</a:t>
                      </a:r>
                      <a:r>
                        <a:rPr lang="en-GB" sz="1400" kern="100" dirty="0">
                          <a:effectLst/>
                        </a:rPr>
                        <a:t> Clinic Tuesday AM Conquest (General)</a:t>
                      </a:r>
                    </a:p>
                    <a:p>
                      <a:pPr marL="0" indent="0">
                        <a:lnSpc>
                          <a:spcPct val="115000"/>
                        </a:lnSpc>
                        <a:buFont typeface="Arial" panose="020B0604020202020204" pitchFamily="34" charset="0"/>
                        <a:buNone/>
                      </a:pPr>
                      <a:endParaRPr lang="en-GB" sz="1400" kern="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981205098"/>
                  </a:ext>
                </a:extLst>
              </a:tr>
            </a:tbl>
          </a:graphicData>
        </a:graphic>
      </p:graphicFrame>
      <p:sp>
        <p:nvSpPr>
          <p:cNvPr id="5" name="TextBox 4">
            <a:extLst>
              <a:ext uri="{FF2B5EF4-FFF2-40B4-BE49-F238E27FC236}">
                <a16:creationId xmlns:a16="http://schemas.microsoft.com/office/drawing/2014/main" id="{8DF7359A-3E16-66A9-5174-EA54870397BB}"/>
              </a:ext>
            </a:extLst>
          </p:cNvPr>
          <p:cNvSpPr txBox="1"/>
          <p:nvPr/>
        </p:nvSpPr>
        <p:spPr>
          <a:xfrm>
            <a:off x="533400" y="261997"/>
            <a:ext cx="95250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altLang="en-US" sz="2400" b="0" i="0" u="none" strike="noStrike" cap="none" normalizeH="0" baseline="0" dirty="0">
                <a:ln>
                  <a:noFill/>
                </a:ln>
                <a:solidFill>
                  <a:schemeClr val="bg1"/>
                </a:solidFill>
                <a:effectLst/>
                <a:latin typeface="Arial" panose="020B0604020202020204" pitchFamily="34" charset="0"/>
                <a:ea typeface="Calibri" panose="020F0502020204030204" pitchFamily="34" charset="0"/>
              </a:rPr>
              <a:t>Recommended Educational </a:t>
            </a:r>
            <a:r>
              <a:rPr lang="en-GB" altLang="en-US" sz="2400" dirty="0">
                <a:solidFill>
                  <a:schemeClr val="bg1"/>
                </a:solidFill>
                <a:latin typeface="Arial" panose="020B0604020202020204" pitchFamily="34" charset="0"/>
                <a:ea typeface="Calibri" panose="020F0502020204030204" pitchFamily="34" charset="0"/>
              </a:rPr>
              <a:t>Opportunities</a:t>
            </a:r>
            <a:r>
              <a:rPr kumimoji="0" lang="en-GB" altLang="en-US" sz="2400" b="0" i="0" u="none" strike="noStrike" cap="none" normalizeH="0" baseline="0" dirty="0">
                <a:ln>
                  <a:noFill/>
                </a:ln>
                <a:solidFill>
                  <a:schemeClr val="bg1"/>
                </a:solidFill>
                <a:effectLst/>
                <a:latin typeface="Arial" panose="020B0604020202020204" pitchFamily="34" charset="0"/>
                <a:ea typeface="Calibri" panose="020F0502020204030204" pitchFamily="34" charset="0"/>
              </a:rPr>
              <a:t> for KCL Medical Students</a:t>
            </a:r>
            <a:endParaRPr kumimoji="0" lang="en-GB" altLang="en-US" sz="2400" b="0" i="0" u="none" strike="noStrike" cap="none" normalizeH="0" baseline="0" dirty="0">
              <a:ln>
                <a:noFill/>
              </a:ln>
              <a:solidFill>
                <a:schemeClr val="bg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8363053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fr-FR" b="1" dirty="0">
                <a:solidFill>
                  <a:schemeClr val="bg1"/>
                </a:solidFill>
              </a:rPr>
            </a:br>
            <a:r>
              <a:rPr lang="fr-FR" b="1" dirty="0">
                <a:solidFill>
                  <a:schemeClr val="bg1"/>
                </a:solidFill>
              </a:rPr>
              <a:t>  </a:t>
            </a:r>
            <a:r>
              <a:rPr lang="fr-FR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Pastoral Support</a:t>
            </a:r>
            <a:endParaRPr lang="en-GB" b="1" dirty="0">
              <a:solidFill>
                <a:schemeClr val="bg1"/>
              </a:solidFill>
            </a:endParaRPr>
          </a:p>
        </p:txBody>
      </p:sp>
      <p:pic>
        <p:nvPicPr>
          <p:cNvPr id="2053" name="Picture 5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457200" y="1406437"/>
            <a:ext cx="4419600" cy="48419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GB" sz="3600" dirty="0">
              <a:solidFill>
                <a:schemeClr val="bg1"/>
              </a:solidFill>
            </a:endParaRPr>
          </a:p>
          <a:p>
            <a:r>
              <a:rPr lang="en-GB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Pastoral Fellows:</a:t>
            </a:r>
          </a:p>
          <a:p>
            <a:endParaRPr lang="en-GB" sz="3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GB" sz="3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Jodi Wilkinson and Paul Gosling </a:t>
            </a:r>
          </a:p>
          <a:p>
            <a:endParaRPr lang="en-GB" sz="3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r>
              <a:rPr lang="en-GB" sz="28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See student handbook for extensive list </a:t>
            </a:r>
          </a:p>
          <a:p>
            <a:r>
              <a:rPr lang="en-GB" sz="28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of sources of support</a:t>
            </a:r>
          </a:p>
        </p:txBody>
      </p:sp>
      <p:pic>
        <p:nvPicPr>
          <p:cNvPr id="2050" name="Picture 2" descr="https://www.esht.nhs.uk/medical-education/wp-content/uploads/2021/02/JolieWilkinson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6200" y="742582"/>
            <a:ext cx="1524000" cy="1752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/>
          <p:cNvPicPr/>
          <p:nvPr/>
        </p:nvPicPr>
        <p:blipFill>
          <a:blip r:embed="rId4"/>
          <a:stretch>
            <a:fillRect/>
          </a:stretch>
        </p:blipFill>
        <p:spPr>
          <a:xfrm rot="5400000">
            <a:off x="4914900" y="2876050"/>
            <a:ext cx="1752600" cy="1524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90658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b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    Library (Knowledge Services)</a:t>
            </a:r>
            <a:r>
              <a:rPr lang="en-GB" b="1" dirty="0">
                <a:solidFill>
                  <a:schemeClr val="bg1"/>
                </a:solidFill>
              </a:rPr>
              <a:t>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1295400"/>
            <a:ext cx="9707880" cy="3733800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endParaRPr lang="en-GB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r>
              <a:rPr lang="en-GB" dirty="0">
                <a:solidFill>
                  <a:schemeClr val="bg1"/>
                </a:solidFill>
                <a:cs typeface="Calibri" panose="020F0502020204030204" pitchFamily="34" charset="0"/>
              </a:rPr>
              <a:t>The library is open Monday to Friday 8.30am to 5.00pm. Outside these hours users can access both libraries using their Trust swipe card for 24 hour access. </a:t>
            </a:r>
          </a:p>
          <a:p>
            <a:pPr>
              <a:buFont typeface="Wingdings" panose="05000000000000000000" pitchFamily="2" charset="2"/>
              <a:buChar char="§"/>
            </a:pPr>
            <a:endParaRPr lang="en-GB" dirty="0">
              <a:solidFill>
                <a:schemeClr val="bg1"/>
              </a:solidFill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r>
              <a:rPr lang="en-GB" dirty="0">
                <a:solidFill>
                  <a:schemeClr val="bg1"/>
                </a:solidFill>
                <a:cs typeface="Calibri" panose="020F0502020204030204" pitchFamily="34" charset="0"/>
              </a:rPr>
              <a:t> If you need to contact library  please email them on:</a:t>
            </a:r>
          </a:p>
          <a:p>
            <a:pPr marL="0" indent="0">
              <a:buNone/>
            </a:pPr>
            <a:r>
              <a:rPr lang="en-GB" dirty="0">
                <a:solidFill>
                  <a:schemeClr val="bg1"/>
                </a:solidFill>
                <a:cs typeface="Calibri" panose="020F0502020204030204" pitchFamily="34" charset="0"/>
              </a:rPr>
              <a:t> </a:t>
            </a:r>
            <a:r>
              <a:rPr lang="en-GB" dirty="0">
                <a:solidFill>
                  <a:schemeClr val="bg1"/>
                </a:solidFill>
                <a:cs typeface="Calibri" panose="020F0502020204030204" pitchFamily="34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esht.libraryservices@nhs.net</a:t>
            </a:r>
            <a:r>
              <a:rPr lang="en-GB" dirty="0">
                <a:solidFill>
                  <a:schemeClr val="bg1"/>
                </a:solidFill>
                <a:cs typeface="Calibri" panose="020F0502020204030204" pitchFamily="34" charset="0"/>
              </a:rPr>
              <a:t> </a:t>
            </a:r>
          </a:p>
          <a:p>
            <a:pPr marL="0" indent="0">
              <a:buNone/>
            </a:pPr>
            <a:endParaRPr lang="en-GB" dirty="0">
              <a:solidFill>
                <a:schemeClr val="bg1"/>
              </a:solidFill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r>
              <a:rPr lang="en-GB" dirty="0">
                <a:solidFill>
                  <a:schemeClr val="bg1"/>
                </a:solidFill>
                <a:cs typeface="Calibri" panose="020F0502020204030204" pitchFamily="34" charset="0"/>
              </a:rPr>
              <a:t>PCs are accessible in the library 24/7 using your Sussex username and password. </a:t>
            </a:r>
          </a:p>
          <a:p>
            <a:pPr>
              <a:buFont typeface="Wingdings" panose="05000000000000000000" pitchFamily="2" charset="2"/>
              <a:buChar char="§"/>
            </a:pPr>
            <a:endParaRPr lang="en-GB" sz="3200" dirty="0"/>
          </a:p>
        </p:txBody>
      </p:sp>
      <p:sp>
        <p:nvSpPr>
          <p:cNvPr id="6" name="AutoShape 5" descr="Free Free Library Clipart, Download Free Clip Art, Free Clip Art ..."/>
          <p:cNvSpPr>
            <a:spLocks noChangeAspect="1" noChangeArrowheads="1"/>
          </p:cNvSpPr>
          <p:nvPr/>
        </p:nvSpPr>
        <p:spPr bwMode="auto">
          <a:xfrm>
            <a:off x="63500" y="-136525"/>
            <a:ext cx="3810000" cy="8858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4161137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-2590800" y="302275"/>
            <a:ext cx="7315200" cy="713522"/>
          </a:xfrm>
        </p:spPr>
        <p:txBody>
          <a:bodyPr>
            <a:normAutofit/>
          </a:bodyPr>
          <a:lstStyle/>
          <a:p>
            <a:pPr algn="r"/>
            <a:r>
              <a:rPr lang="en-GB" b="1" dirty="0">
                <a:solidFill>
                  <a:schemeClr val="bg1"/>
                </a:solidFill>
              </a:rPr>
              <a:t>ASK  and  TELL</a:t>
            </a:r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1" y="1327821"/>
            <a:ext cx="5175740" cy="33965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algn="ctr"/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868797" y="566204"/>
            <a:ext cx="3656203" cy="63340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b="1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r>
              <a:rPr lang="en-GB" sz="2400" b="1" spc="-50" dirty="0">
                <a:solidFill>
                  <a:schemeClr val="bg1"/>
                </a:solidFill>
                <a:latin typeface="Calibri" panose="020F0502020204030204" pitchFamily="34" charset="0"/>
                <a:ea typeface="+mj-ea"/>
                <a:cs typeface="Calibri" panose="020F0502020204030204" pitchFamily="34" charset="0"/>
              </a:rPr>
              <a:t>ASK </a:t>
            </a:r>
            <a:r>
              <a:rPr lang="en-GB" sz="2400" spc="-50" dirty="0">
                <a:solidFill>
                  <a:schemeClr val="bg1"/>
                </a:solidFill>
                <a:latin typeface="Calibri" panose="020F0502020204030204" pitchFamily="34" charset="0"/>
                <a:ea typeface="+mj-ea"/>
                <a:cs typeface="Calibri" panose="020F0502020204030204" pitchFamily="34" charset="0"/>
              </a:rPr>
              <a:t>us questions !</a:t>
            </a: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r>
              <a:rPr lang="en-GB" sz="2400" b="1" spc="-50" dirty="0">
                <a:solidFill>
                  <a:schemeClr val="bg1"/>
                </a:solidFill>
                <a:latin typeface="Calibri" panose="020F0502020204030204" pitchFamily="34" charset="0"/>
                <a:ea typeface="+mj-ea"/>
                <a:cs typeface="Calibri" panose="020F0502020204030204" pitchFamily="34" charset="0"/>
              </a:rPr>
              <a:t>TELL</a:t>
            </a:r>
            <a:r>
              <a:rPr lang="en-GB" sz="2400" spc="-50" dirty="0">
                <a:solidFill>
                  <a:schemeClr val="bg1"/>
                </a:solidFill>
                <a:latin typeface="Calibri" panose="020F0502020204030204" pitchFamily="34" charset="0"/>
                <a:ea typeface="+mj-ea"/>
                <a:cs typeface="Calibri" panose="020F0502020204030204" pitchFamily="34" charset="0"/>
              </a:rPr>
              <a:t> us if something concerns you – PLEASE TELL US EARLY ON IF ANY CONCERNS/CHANGES WARRANTED.</a:t>
            </a: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pPr algn="ctr">
              <a:lnSpc>
                <a:spcPct val="85000"/>
              </a:lnSpc>
              <a:spcBef>
                <a:spcPct val="0"/>
              </a:spcBef>
            </a:pPr>
            <a:r>
              <a:rPr lang="en-GB" sz="2400" spc="-50" dirty="0">
                <a:solidFill>
                  <a:schemeClr val="bg1"/>
                </a:solidFill>
                <a:latin typeface="Calibri" panose="020F0502020204030204" pitchFamily="34" charset="0"/>
                <a:ea typeface="+mj-ea"/>
                <a:cs typeface="Calibri" panose="020F0502020204030204" pitchFamily="34" charset="0"/>
              </a:rPr>
              <a:t>Make the most of your learning experience  </a:t>
            </a:r>
            <a:r>
              <a:rPr lang="en-GB" sz="2400" spc="-50" dirty="0">
                <a:solidFill>
                  <a:schemeClr val="bg1"/>
                </a:solidFill>
                <a:latin typeface="Calibri" panose="020F0502020204030204" pitchFamily="34" charset="0"/>
                <a:ea typeface="+mj-ea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endParaRPr lang="en-GB" sz="2400" spc="-50" dirty="0">
              <a:solidFill>
                <a:schemeClr val="bg1"/>
              </a:solidFill>
              <a:latin typeface="Calibri" panose="020F0502020204030204" pitchFamily="34" charset="0"/>
              <a:ea typeface="+mj-ea"/>
              <a:cs typeface="Calibri" panose="020F0502020204030204" pitchFamily="34" charset="0"/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33048740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  </a:t>
            </a:r>
            <a:b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GB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    Attendance</a:t>
            </a:r>
            <a:r>
              <a:rPr lang="en-GB" dirty="0"/>
              <a:t>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6157" y="762000"/>
            <a:ext cx="8946443" cy="3962400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§"/>
            </a:pPr>
            <a:endParaRPr lang="en-GB" sz="2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endParaRPr lang="en-GB" sz="2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buFont typeface="Wingdings" panose="05000000000000000000" pitchFamily="2" charset="2"/>
              <a:buChar char="§"/>
            </a:pPr>
            <a:r>
              <a:rPr lang="en-GB" sz="2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Let the education centre know if you are going to be absent or are off sick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Let your team know when not attending timetabled teaching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GB" sz="2600" b="1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Register with a GP – see your handbook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20040461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50" name="Picture 6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3867" y="0"/>
            <a:ext cx="12192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19200" y="762000"/>
            <a:ext cx="9784080" cy="761999"/>
          </a:xfrm>
        </p:spPr>
        <p:txBody>
          <a:bodyPr>
            <a:normAutofit fontScale="90000"/>
          </a:bodyPr>
          <a:lstStyle/>
          <a:p>
            <a:r>
              <a:rPr lang="en-GB" b="1" dirty="0">
                <a:solidFill>
                  <a:schemeClr val="tx2">
                    <a:lumMod val="75000"/>
                  </a:schemeClr>
                </a:solidFill>
              </a:rPr>
              <a:t>Places to visit in Eastbourne and surrounding areas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762000"/>
            <a:ext cx="10789920" cy="5257800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§"/>
            </a:pPr>
            <a:endParaRPr lang="en-GB" sz="3200" b="1" dirty="0">
              <a:solidFill>
                <a:schemeClr val="bg2">
                  <a:lumMod val="10000"/>
                </a:schemeClr>
              </a:solidFill>
            </a:endParaRPr>
          </a:p>
          <a:p>
            <a:pPr>
              <a:buFont typeface="Wingdings" panose="05000000000000000000" pitchFamily="2" charset="2"/>
              <a:buChar char="§"/>
            </a:pPr>
            <a:endParaRPr lang="en-GB" sz="3200" b="1" dirty="0">
              <a:solidFill>
                <a:schemeClr val="bg2">
                  <a:lumMod val="10000"/>
                </a:schemeClr>
              </a:solidFill>
            </a:endParaRPr>
          </a:p>
          <a:p>
            <a:pPr>
              <a:buFont typeface="Wingdings" panose="05000000000000000000" pitchFamily="2" charset="2"/>
              <a:buChar char="§"/>
            </a:pPr>
            <a:endParaRPr lang="en-GB" sz="3200" b="1" dirty="0">
              <a:solidFill>
                <a:schemeClr val="bg2">
                  <a:lumMod val="10000"/>
                </a:schemeClr>
              </a:solidFill>
            </a:endParaRPr>
          </a:p>
          <a:p>
            <a:pPr marL="0" indent="0">
              <a:buNone/>
            </a:pPr>
            <a:r>
              <a:rPr lang="en-GB" sz="3200" b="1" dirty="0">
                <a:solidFill>
                  <a:schemeClr val="bg2">
                    <a:lumMod val="10000"/>
                  </a:schemeClr>
                </a:solidFill>
              </a:rPr>
              <a:t>Where to go and places to visit please go to </a:t>
            </a:r>
            <a:r>
              <a:rPr lang="en-GB" sz="3200" b="1" dirty="0">
                <a:solidFill>
                  <a:schemeClr val="accent1">
                    <a:lumMod val="75000"/>
                  </a:schemeClr>
                </a:solidFill>
                <a:hlinkClick r:id="rId3"/>
              </a:rPr>
              <a:t>www.visiteastbourne.com</a:t>
            </a:r>
            <a:r>
              <a:rPr lang="en-GB" sz="3200" b="1" dirty="0">
                <a:solidFill>
                  <a:schemeClr val="accent1">
                    <a:lumMod val="75000"/>
                  </a:schemeClr>
                </a:solidFill>
              </a:rPr>
              <a:t> </a:t>
            </a:r>
          </a:p>
          <a:p>
            <a:pPr>
              <a:buFont typeface="Wingdings" panose="05000000000000000000" pitchFamily="2" charset="2"/>
              <a:buChar char="§"/>
            </a:pP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1560966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CDB81A3B-8594-CE56-A9D8-B63A07B561FB}"/>
              </a:ext>
            </a:extLst>
          </p:cNvPr>
          <p:cNvSpPr txBox="1"/>
          <p:nvPr/>
        </p:nvSpPr>
        <p:spPr>
          <a:xfrm>
            <a:off x="2590800" y="1371600"/>
            <a:ext cx="5486400" cy="9848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4000" b="1" dirty="0">
                <a:solidFill>
                  <a:schemeClr val="bg1"/>
                </a:solidFill>
              </a:rPr>
              <a:t>Questions?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224775484"/>
      </p:ext>
    </p:extLst>
  </p:cSld>
  <p:clrMapOvr>
    <a:masterClrMapping/>
  </p:clrMapOvr>
</p:sld>
</file>

<file path=ppt/theme/theme1.xml><?xml version="1.0" encoding="utf-8"?>
<a:theme xmlns:a="http://schemas.openxmlformats.org/drawingml/2006/main" name="1_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Metadata/LabelInfo.xml><?xml version="1.0" encoding="utf-8"?>
<clbl:labelList xmlns:clbl="http://schemas.microsoft.com/office/2020/mipLabelMetadata">
  <clbl:label id="{37c354b2-85b0-47f5-b222-07b48d774ee3}" enabled="0" method="" siteId="{37c354b2-85b0-47f5-b222-07b48d774ee3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3733</TotalTime>
  <Words>1088</Words>
  <Application>Microsoft Office PowerPoint</Application>
  <PresentationFormat>Widescreen</PresentationFormat>
  <Paragraphs>241</Paragraphs>
  <Slides>20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9" baseType="lpstr">
      <vt:lpstr>Aptos</vt:lpstr>
      <vt:lpstr>Arial</vt:lpstr>
      <vt:lpstr>Calibri</vt:lpstr>
      <vt:lpstr>Helvetica Neue</vt:lpstr>
      <vt:lpstr>Lucida Sans</vt:lpstr>
      <vt:lpstr>Symbol</vt:lpstr>
      <vt:lpstr>Times New Roman</vt:lpstr>
      <vt:lpstr>Wingdings</vt:lpstr>
      <vt:lpstr>1_Office Theme</vt:lpstr>
      <vt:lpstr>PowerPoint Presentation</vt:lpstr>
      <vt:lpstr>           Medical Students’ Induction   </vt:lpstr>
      <vt:lpstr>PowerPoint Presentation</vt:lpstr>
      <vt:lpstr>  </vt:lpstr>
      <vt:lpstr>Structured Generic Teaching </vt:lpstr>
      <vt:lpstr>Medical Student Leads</vt:lpstr>
      <vt:lpstr>Educational and Pastoral Fellows </vt:lpstr>
      <vt:lpstr>Meeting your learning requirements: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   Pastoral Support</vt:lpstr>
      <vt:lpstr>       Library (Knowledge Services) </vt:lpstr>
      <vt:lpstr>ASK  and  TELL</vt:lpstr>
      <vt:lpstr>          Attendance </vt:lpstr>
      <vt:lpstr>Places to visit in Eastbourne and surrounding areas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Landon Hotels</dc:title>
  <dc:creator>Jessica Stratton</dc:creator>
  <cp:lastModifiedBy>GEOGHEGAN, Angela (EAST SUSSEX HEALTHCARE NHS TRUST)</cp:lastModifiedBy>
  <cp:revision>187</cp:revision>
  <cp:lastPrinted>2024-08-16T09:41:54Z</cp:lastPrinted>
  <dcterms:created xsi:type="dcterms:W3CDTF">2015-07-22T19:01:17Z</dcterms:created>
  <dcterms:modified xsi:type="dcterms:W3CDTF">2025-06-09T06:42:18Z</dcterms:modified>
</cp:coreProperties>
</file>