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72" r:id="rId7"/>
    <p:sldId id="273" r:id="rId8"/>
    <p:sldId id="265" r:id="rId9"/>
    <p:sldId id="270" r:id="rId10"/>
    <p:sldId id="263" r:id="rId11"/>
    <p:sldId id="266" r:id="rId12"/>
    <p:sldId id="268" r:id="rId13"/>
    <p:sldId id="262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1F"/>
    <a:srgbClr val="E9A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1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0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9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5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0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1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3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0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2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9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F41B-3A7C-42B1-A973-F9140728E0C9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hyperlink" Target="https://bestpractice.bmj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uptodate.com/contents/search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casereports.bmj.com/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s://www.anatom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hyperlink" Target="https://bestpractice.bmj.com/comorbidities" TargetMode="Externa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library.nhs.uk/eastsusse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hyperlink" Target="https://search.ebscohost.com/login.aspx?authtype=guest&amp;custid=ns018478&amp;groupid=main&amp;profile=hee_ed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-lfh.org.uk/" TargetMode="External"/><Relationship Id="rId2" Type="http://schemas.openxmlformats.org/officeDocument/2006/relationships/hyperlink" Target="https://www.e-lfh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forms.office.com/e/kEK9PCYqMt?origin=lprLin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sht.nhs.uk/service/knowledge-and-library-services/library-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my.openathens.net/" TargetMode="External"/><Relationship Id="rId7" Type="http://schemas.openxmlformats.org/officeDocument/2006/relationships/hyperlink" Target="https://my.openathens.net/app/research" TargetMode="External"/><Relationship Id="rId2" Type="http://schemas.openxmlformats.org/officeDocument/2006/relationships/hyperlink" Target="https://openathens.nice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library.nhs.uk/eastsussex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kss.koha-ptfs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ss.koha-ptfs.co.uk/cgi-bin/koha/opac-detail.pl?biblionumber=43211&amp;query_desc=mrcp%20facts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library.nhs.uk/eastsussex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my.openathen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earch.ebscohost.com/login.aspx?authtype=guest&amp;custid=ns018478&amp;groupid=main&amp;profile=hee_eds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owzine.com/libraries/2730/subjects" TargetMode="External"/><Relationship Id="rId2" Type="http://schemas.openxmlformats.org/officeDocument/2006/relationships/hyperlink" Target="https://library.nhs.uk/eastsuss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ibkeynoma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7-03-ESHT-logo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58" y="378469"/>
            <a:ext cx="245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4608" y="1763047"/>
            <a:ext cx="9448800" cy="121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Library services for 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students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79" y="3344303"/>
            <a:ext cx="600345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Utilise these resources to access clinical overviews, treatment options, differential diagnosis and much more: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rgbClr val="E9A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Clinical Decision Support Tools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:\Users\BurtonJ\AppData\Local\Microsoft\Windows\INetCache\Content.MSO\3A61D19E.tmp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2" b="34294"/>
          <a:stretch/>
        </p:blipFill>
        <p:spPr bwMode="auto">
          <a:xfrm>
            <a:off x="1054526" y="3659502"/>
            <a:ext cx="1328594" cy="557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hlinkClick r:id="rId4"/>
          </p:cNvPr>
          <p:cNvPicPr/>
          <p:nvPr/>
        </p:nvPicPr>
        <p:blipFill rotWithShape="1">
          <a:blip r:embed="rId5"/>
          <a:srcRect t="3149" b="3600"/>
          <a:stretch/>
        </p:blipFill>
        <p:spPr bwMode="auto">
          <a:xfrm>
            <a:off x="1054526" y="5315187"/>
            <a:ext cx="1328594" cy="488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663333" y="3654714"/>
            <a:ext cx="1369060" cy="1369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8627" y="3499305"/>
            <a:ext cx="331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Both clinical decision support tools have accompanying mobile apps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446" y="3521826"/>
            <a:ext cx="822688" cy="827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433" y="5119976"/>
            <a:ext cx="853242" cy="8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Anatomy TV </a:t>
            </a:r>
            <a:endParaRPr lang="en-GB" dirty="0"/>
          </a:p>
          <a:p>
            <a:pPr marL="0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BMJ Case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Reports 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(ask for our fellowship code to submit a case report)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Comorbidities Manager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on BMJ Best Practice</a:t>
            </a: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hlinkClick r:id="rId4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40274" y="4693831"/>
            <a:ext cx="2563495" cy="1666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242" y="1899057"/>
            <a:ext cx="3012343" cy="138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685" y="1979360"/>
            <a:ext cx="988021" cy="98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2460" y="4968608"/>
            <a:ext cx="1050031" cy="1031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4069" y="3623679"/>
            <a:ext cx="3381637" cy="57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7145" y="3368471"/>
            <a:ext cx="1018946" cy="10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3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Find links to the databases on the </a:t>
            </a:r>
            <a:r>
              <a:rPr lang="en-GB" dirty="0">
                <a:hlinkClick r:id="rId2"/>
              </a:rPr>
              <a:t>NHS Knowledge and Library Hub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Medline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 err="1">
                <a:latin typeface="Arial" panose="020B0604020202020204" pitchFamily="34" charset="0"/>
                <a:cs typeface="Arial" panose="020B0604020202020204" pitchFamily="34" charset="0"/>
              </a:rPr>
              <a:t>PsycINFO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In-depth searching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094" y="3000894"/>
            <a:ext cx="1917390" cy="25871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15" y="3549534"/>
            <a:ext cx="3451770" cy="1638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145578" y="4368910"/>
            <a:ext cx="789709" cy="109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01789" y="4696691"/>
            <a:ext cx="2759826" cy="39901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313" y="5326001"/>
            <a:ext cx="1118755" cy="11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/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Literature searches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Training sessions </a:t>
            </a:r>
            <a:r>
              <a:rPr lang="en-GB" dirty="0"/>
              <a:t>(can be either face-to-face or via Microsoft Teams)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GB" dirty="0"/>
              <a:t>e-learning modules on </a:t>
            </a:r>
            <a:r>
              <a:rPr lang="en-GB" dirty="0">
                <a:hlinkClick r:id="rId2"/>
              </a:rPr>
              <a:t>E-learning for Healthcare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Library services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314"/>
          <p:cNvSpPr txBox="1"/>
          <p:nvPr/>
        </p:nvSpPr>
        <p:spPr>
          <a:xfrm>
            <a:off x="980209" y="4842079"/>
            <a:ext cx="3068089" cy="1783166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9421" y="4935380"/>
            <a:ext cx="2969664" cy="159656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131079" y="5378335"/>
            <a:ext cx="1351395" cy="4550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9" name="Text Box 316"/>
          <p:cNvSpPr txBox="1"/>
          <p:nvPr/>
        </p:nvSpPr>
        <p:spPr>
          <a:xfrm>
            <a:off x="5531687" y="5028811"/>
            <a:ext cx="4510088" cy="1409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750"/>
              </a:spcAft>
            </a:pPr>
            <a:r>
              <a:rPr lang="en-GB" sz="2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Modules include:</a:t>
            </a:r>
          </a:p>
          <a:p>
            <a:pPr marL="171450" indent="-1714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critical appraisal</a:t>
            </a:r>
          </a:p>
          <a:p>
            <a:pPr marL="171450" indent="-1714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literature searching</a:t>
            </a:r>
            <a:r>
              <a:rPr lang="en-GB" sz="11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1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811" y="3987470"/>
            <a:ext cx="907696" cy="9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4608" y="507825"/>
            <a:ext cx="9448800" cy="121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 the library</a:t>
            </a:r>
            <a:endParaRPr lang="en-GB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97281" y="2464126"/>
            <a:ext cx="4930495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Join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online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or complete our registration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201F1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503" y="3860110"/>
            <a:ext cx="95239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Borrow up to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books for 4 weeks with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2 auto-renewals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Request journal 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Receive current awareness bulletins and Table of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Contents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Register for NHS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OpenAthens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or update your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apps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Access the physical spaces 24/7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01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100" dirty="0">
                <a:solidFill>
                  <a:srgbClr val="201F1E"/>
                </a:solidFill>
                <a:cs typeface="Calibri" panose="020F0502020204030204" pitchFamily="34" charset="0"/>
              </a:rPr>
              <a:t>    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08" y="2213814"/>
            <a:ext cx="3627131" cy="13275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10" y="2324956"/>
            <a:ext cx="1074200" cy="110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4608" y="507825"/>
            <a:ext cx="9448800" cy="121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568" y="2031752"/>
            <a:ext cx="3856880" cy="1804181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29630" y="4152984"/>
            <a:ext cx="10438755" cy="20774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Education Centre, Conquest Hospital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☎️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0300 131 5221  Ext: 770493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Education Centre, </a:t>
            </a:r>
            <a:r>
              <a:rPr kumimoji="0" lang="en-US" altLang="en-US" sz="2500" i="0" u="none" strike="noStrike" cap="none" normalizeH="0" baseline="0" dirty="0" err="1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Eastbourne</a:t>
            </a:r>
            <a:r>
              <a:rPr kumimoji="0" lang="en-US" altLang="en-US" sz="250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DGH</a:t>
            </a:r>
            <a:r>
              <a:rPr lang="en-US" altLang="en-US" sz="2500" dirty="0">
                <a:solidFill>
                  <a:srgbClr val="201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☎️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0300 131 4500  Ext: 770593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rgbClr val="00A4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A4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📧 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esht.libraryservices@nhs.net   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cs typeface="Calibri" panose="020F0502020204030204" pitchFamily="34" charset="0"/>
              </a:rPr>
              <a:t>        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201F1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3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8076" cy="634942"/>
          </a:xfrm>
        </p:spPr>
        <p:txBody>
          <a:bodyPr>
            <a:normAutofit/>
          </a:bodyPr>
          <a:lstStyle/>
          <a:p>
            <a:r>
              <a:rPr lang="en-GB" sz="2500">
                <a:latin typeface="Arial" panose="020B0604020202020204" pitchFamily="34" charset="0"/>
                <a:cs typeface="Arial" panose="020B0604020202020204" pitchFamily="34" charset="0"/>
              </a:rPr>
              <a:t>Conquest </a:t>
            </a:r>
            <a:r>
              <a:rPr lang="en-GB" sz="2500" smtClean="0">
                <a:latin typeface="Arial" panose="020B0604020202020204" pitchFamily="34" charset="0"/>
                <a:cs typeface="Arial" panose="020B0604020202020204" pitchFamily="34" charset="0"/>
              </a:rPr>
              <a:t>library  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GB" sz="47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locations and details</a:t>
            </a:r>
            <a:endParaRPr lang="en-GB" sz="4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85658" y="1787236"/>
            <a:ext cx="48380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Eastbourne DGH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345084"/>
            <a:ext cx="92122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Libraries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are situated in the Education Centres at both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Staffed Monday – Friday (8.30am – 5pm)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Use your trust ID badge to swipe in for </a:t>
            </a:r>
            <a:r>
              <a:rPr lang="en-GB" sz="2500">
                <a:latin typeface="Arial" panose="020B0604020202020204" pitchFamily="34" charset="0"/>
                <a:cs typeface="Arial" panose="020B0604020202020204" pitchFamily="34" charset="0"/>
              </a:rPr>
              <a:t>24/7 </a:t>
            </a:r>
            <a:r>
              <a:rPr lang="en-GB" sz="250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296" y="2406054"/>
            <a:ext cx="2475134" cy="1675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344" y="3599411"/>
            <a:ext cx="2457882" cy="1530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147" y="2406054"/>
            <a:ext cx="3738031" cy="27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/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Select NHS Wi-Fi 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Printers located near the library issue desks </a:t>
            </a:r>
          </a:p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  (print, scan or photocopy) 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Collect printing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by clicking on the ‘AD Login’ icon on the printer       (enter your PC username and password)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Useful information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511" y="1825625"/>
            <a:ext cx="2316867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>
            <a:norm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Register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for an NHS OpenAthens account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Access a range of online resources</a:t>
            </a: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MyAthens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to explore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OpenAthens 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440" y="1961802"/>
            <a:ext cx="1099837" cy="1106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820" y="5020970"/>
            <a:ext cx="1128304" cy="1155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45" y="3868261"/>
            <a:ext cx="3000039" cy="1471958"/>
          </a:xfrm>
          <a:prstGeom prst="rect">
            <a:avLst/>
          </a:prstGeom>
        </p:spPr>
      </p:pic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642" y="4102119"/>
            <a:ext cx="3930965" cy="22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5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19497"/>
            <a:ext cx="10533611" cy="3957465"/>
          </a:xfrm>
        </p:spPr>
        <p:txBody>
          <a:bodyPr/>
          <a:lstStyle/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Access: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physical and e-books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Search the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library catalogue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or the </a:t>
            </a:r>
          </a:p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NHS Knowledge and Library Hub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Library resources - books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38" y="4862945"/>
            <a:ext cx="3451770" cy="1638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724" y="1753083"/>
            <a:ext cx="2470366" cy="1749842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823" y="2430226"/>
            <a:ext cx="3553115" cy="1768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5281" y="3097304"/>
            <a:ext cx="1094211" cy="1100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5281" y="5417441"/>
            <a:ext cx="1118755" cy="11187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89520" y="4705004"/>
            <a:ext cx="1113905" cy="374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199" y="5203215"/>
            <a:ext cx="4157704" cy="12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19497"/>
            <a:ext cx="10533611" cy="3957465"/>
          </a:xfrm>
        </p:spPr>
        <p:txBody>
          <a:bodyPr/>
          <a:lstStyle/>
          <a:p>
            <a:pPr fontAlgn="base"/>
            <a:r>
              <a:rPr lang="en-GB" dirty="0"/>
              <a:t> 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Visit the 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NHS Knowledge and Library Hub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via </a:t>
            </a:r>
            <a:r>
              <a:rPr lang="en-GB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MyAthens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 or at </a:t>
            </a:r>
            <a:r>
              <a:rPr lang="en-GB" sz="25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https://library.nhs.uk/eastsussex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> </a:t>
            </a: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and Library Hub</a:t>
            </a:r>
            <a:endParaRPr lang="en-GB" sz="4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8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 descr="C:\Users\onyettm\AppData\Local\Microsoft\Windows\INetCache\Content.MSO\7D476870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006214"/>
            <a:ext cx="2745937" cy="246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57" y="4316407"/>
            <a:ext cx="3895421" cy="18605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5740860" y="3753938"/>
            <a:ext cx="1114097" cy="5301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2432" y="5118183"/>
            <a:ext cx="1118755" cy="1118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0662" y="5318379"/>
            <a:ext cx="1128304" cy="11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19497"/>
            <a:ext cx="10533611" cy="3957465"/>
          </a:xfrm>
        </p:spPr>
        <p:txBody>
          <a:bodyPr/>
          <a:lstStyle/>
          <a:p>
            <a:pPr fontAlgn="base"/>
            <a:r>
              <a:rPr lang="en-GB" dirty="0"/>
              <a:t> 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Searching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NHS Knowledge and Library Hub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> </a:t>
            </a: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and Library Hub</a:t>
            </a:r>
            <a:endParaRPr lang="en-GB" sz="4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8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Video of_ Knowledge and Library Hub_Dood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325" y="2957512"/>
            <a:ext cx="5724525" cy="3219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2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4164678"/>
          </a:xfrm>
        </p:spPr>
        <p:txBody>
          <a:bodyPr>
            <a:normAutofit fontScale="92500" lnSpcReduction="20000"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Search for articles in the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 Knowledge and Library Hub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Request full-text articles from the library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Browse and search for journals in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Browzine</a:t>
            </a:r>
            <a:r>
              <a:rPr lang="en-GB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Sign-up </a:t>
            </a:r>
            <a:r>
              <a:rPr lang="en-GB" sz="25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 Browzine account to add journals to your personal bookshelf, to </a:t>
            </a:r>
          </a:p>
          <a:p>
            <a:pPr marL="0" indent="0">
              <a:buNone/>
            </a:pPr>
            <a:r>
              <a:rPr lang="en-GB" sz="2500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GB" sz="25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 articles and to download the mobile app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Library resources - articles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16"/>
          <p:cNvSpPr txBox="1"/>
          <p:nvPr/>
        </p:nvSpPr>
        <p:spPr>
          <a:xfrm>
            <a:off x="955788" y="3569887"/>
            <a:ext cx="3667125" cy="1733550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67922" y="3633356"/>
            <a:ext cx="3442855" cy="1606611"/>
          </a:xfrm>
          <a:prstGeom prst="rect">
            <a:avLst/>
          </a:prstGeom>
        </p:spPr>
      </p:pic>
      <p:sp>
        <p:nvSpPr>
          <p:cNvPr id="9" name="Text Box 20"/>
          <p:cNvSpPr txBox="1"/>
          <p:nvPr/>
        </p:nvSpPr>
        <p:spPr>
          <a:xfrm>
            <a:off x="5972484" y="3629068"/>
            <a:ext cx="5437384" cy="9476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Find journals by </a:t>
            </a:r>
            <a:r>
              <a:rPr lang="en-GB" sz="25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subject, title or ISSN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5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n-GB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316" y="4363145"/>
            <a:ext cx="1042032" cy="104203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858700" y="3903949"/>
            <a:ext cx="10640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82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4784124" cy="4164678"/>
          </a:xfrm>
        </p:spPr>
        <p:txBody>
          <a:bodyPr>
            <a:norm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Provides instant, free access to research articles online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Works on journal sites and PubMed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Safe, secure access to journal content through the Library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Easy install: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libkeynomad.com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(choose East Sussex from list)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199" y="370702"/>
            <a:ext cx="9899823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LibKey Nomad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20"/>
          <p:cNvSpPr txBox="1"/>
          <p:nvPr/>
        </p:nvSpPr>
        <p:spPr>
          <a:xfrm>
            <a:off x="8686296" y="4233626"/>
            <a:ext cx="2953769" cy="9476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 more paywalls or creating publisher site accounts!</a:t>
            </a:r>
            <a:endPara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7225428" y="4145655"/>
            <a:ext cx="973704" cy="1048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02E778-866F-1201-CE46-609EDF83C9F1}"/>
              </a:ext>
            </a:extLst>
          </p:cNvPr>
          <p:cNvGrpSpPr>
            <a:grpSpLocks noChangeAspect="1"/>
          </p:cNvGrpSpPr>
          <p:nvPr/>
        </p:nvGrpSpPr>
        <p:grpSpPr>
          <a:xfrm>
            <a:off x="5390714" y="461064"/>
            <a:ext cx="635407" cy="959678"/>
            <a:chOff x="557624" y="420347"/>
            <a:chExt cx="1027240" cy="15994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556B4E-2888-4DAD-7AF6-8EDA909C4DEF}"/>
                </a:ext>
              </a:extLst>
            </p:cNvPr>
            <p:cNvSpPr>
              <a:spLocks/>
            </p:cNvSpPr>
            <p:nvPr/>
          </p:nvSpPr>
          <p:spPr>
            <a:xfrm>
              <a:off x="666145" y="849182"/>
              <a:ext cx="810198" cy="9809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059FE2-D204-2026-5FF6-DC9B00A36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624" y="420347"/>
              <a:ext cx="1027240" cy="159946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201288-4C6B-58BD-A4FF-1B2E6602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717" y="1471074"/>
            <a:ext cx="4275083" cy="2306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B225F-7F6D-3B6E-A947-21845A2CE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417" y="5197985"/>
            <a:ext cx="4699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</TotalTime>
  <Words>497</Words>
  <Application>Microsoft Office PowerPoint</Application>
  <PresentationFormat>Widescreen</PresentationFormat>
  <Paragraphs>123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Onyett Michelle (East Sussex Healthcare)</dc:creator>
  <cp:lastModifiedBy>ONYETT, Michelle (EAST SUSSEX HEALTHCARE NHS TRUST)</cp:lastModifiedBy>
  <cp:revision>125</cp:revision>
  <dcterms:created xsi:type="dcterms:W3CDTF">2023-07-27T08:29:14Z</dcterms:created>
  <dcterms:modified xsi:type="dcterms:W3CDTF">2025-03-24T15:15:17Z</dcterms:modified>
</cp:coreProperties>
</file>