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C_5A891874.xml" ContentType="application/vnd.ms-powerpoint.comments+xml"/>
  <Override PartName="/ppt/notesSlides/notesSlide1.xml" ContentType="application/vnd.openxmlformats-officedocument.presentationml.notesSlide+xml"/>
  <Override PartName="/ppt/comments/modernComment_112_40261F22.xml" ContentType="application/vnd.ms-powerpoint.comments+xml"/>
  <Override PartName="/ppt/comments/modernComment_110_BEFE7B54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1_92BC363B.xml" ContentType="application/vnd.ms-powerpoint.comments+xml"/>
  <Override PartName="/ppt/notesSlides/notesSlide4.xml" ContentType="application/vnd.openxmlformats-officedocument.presentationml.notesSlide+xml"/>
  <Override PartName="/ppt/comments/modernComment_116_8AF1E1EF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20"/>
  </p:notesMasterIdLst>
  <p:sldIdLst>
    <p:sldId id="256" r:id="rId5"/>
    <p:sldId id="268" r:id="rId6"/>
    <p:sldId id="274" r:id="rId7"/>
    <p:sldId id="272" r:id="rId8"/>
    <p:sldId id="275" r:id="rId9"/>
    <p:sldId id="257" r:id="rId10"/>
    <p:sldId id="258" r:id="rId11"/>
    <p:sldId id="278" r:id="rId12"/>
    <p:sldId id="259" r:id="rId13"/>
    <p:sldId id="260" r:id="rId14"/>
    <p:sldId id="262" r:id="rId15"/>
    <p:sldId id="273" r:id="rId16"/>
    <p:sldId id="277" r:id="rId17"/>
    <p:sldId id="279" r:id="rId18"/>
    <p:sldId id="269" r:id="rId19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0E3C13-277C-2B69-D5BF-EBE4B0083086}" name="NAHAS, Rannie (EAST SUSSEX HEALTHCARE NHS TRUST)" initials="NT" userId="S::rannienahas@nhs.net::13e8fa42-2a57-4201-964f-369857209f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7220B-70C4-DB0C-E485-828DE52D1EDE}" v="13" dt="2025-10-07T20:16:45.347"/>
    <p1510:client id="{A15413C5-9A11-1533-43D9-DCDF0461C6CF}" v="4" dt="2025-10-08T11:24:08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01_92BC36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C0DF51-8F40-4D58-B336-BBF0E930D567}" authorId="{740E3C13-277C-2B69-D5BF-EBE4B0083086}" created="2025-10-07T20:14:04.85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61808187" sldId="257"/>
      <ac:graphicFrameMk id="4" creationId="{98B1B92D-69FD-F3D1-23B1-85CF48507F5C}"/>
      <ac:tblMk/>
      <ac:tcMk rowId="1254156518" colId="2231421844"/>
      <ac:txMk cp="0" len="26">
        <ac:context len="27" hash="2378727208"/>
      </ac:txMk>
    </ac:txMkLst>
    <p188:pos x="2563090" y="1431636"/>
    <p188:txBody>
      <a:bodyPr/>
      <a:lstStyle/>
      <a:p>
        <a:r>
          <a:rPr lang="en-GB"/>
          <a:t>What is this date?</a:t>
        </a:r>
      </a:p>
    </p188:txBody>
  </p188:cm>
</p188:cmLst>
</file>

<file path=ppt/comments/modernComment_10C_5A8918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CCABBD-2111-408D-A107-CF03092D8472}" authorId="{740E3C13-277C-2B69-D5BF-EBE4B0083086}" created="2025-10-07T20:16:45.33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18934132" sldId="268"/>
      <ac:picMk id="5" creationId="{707D9007-1141-0B81-2764-FE993F50EB4D}"/>
    </ac:deMkLst>
    <p188:txBody>
      <a:bodyPr/>
      <a:lstStyle/>
      <a:p>
        <a:r>
          <a:rPr lang="en-GB"/>
          <a:t>This timetable may change depending on Care of the Elderly student allocations</a:t>
        </a:r>
      </a:p>
    </p188:txBody>
  </p188:cm>
</p188:cmLst>
</file>

<file path=ppt/comments/modernComment_110_BEFE7B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47CF22-245E-414D-B1AF-33A958569C29}" authorId="{740E3C13-277C-2B69-D5BF-EBE4B0083086}" created="2025-10-07T20:13:05.0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04348756" sldId="272"/>
      <ac:spMk id="2" creationId="{B5E390CB-69F2-0235-58C9-2AD28FC26CCA}"/>
      <ac:txMk cp="45" len="11">
        <ac:context len="58" hash="3171094813"/>
      </ac:txMk>
    </ac:txMkLst>
    <p188:pos x="9605818" y="346363"/>
    <p188:txBody>
      <a:bodyPr/>
      <a:lstStyle/>
      <a:p>
        <a:r>
          <a:rPr lang="en-GB"/>
          <a:t>let's remove the word 'mandatory' please</a:t>
        </a:r>
      </a:p>
    </p188:txBody>
  </p188:cm>
</p188:cmLst>
</file>

<file path=ppt/comments/modernComment_112_40261F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84AFA1-BEA0-4755-9FAD-1D6FB0AC36A1}" authorId="{740E3C13-277C-2B69-D5BF-EBE4B0083086}" created="2025-10-07T20:12:42.16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6240162" sldId="274"/>
      <ac:spMk id="3" creationId="{B405429B-3F34-8638-C775-BDC8E8D84D58}"/>
      <ac:txMk cp="69">
        <ac:context len="71" hash="132911551"/>
      </ac:txMk>
    </ac:txMkLst>
    <p188:pos x="2478424" y="2455333"/>
    <p188:txBody>
      <a:bodyPr/>
      <a:lstStyle/>
      <a:p>
        <a:r>
          <a:rPr lang="en-GB"/>
          <a:t>Wendy has retired so shall we remove this?</a:t>
        </a:r>
      </a:p>
    </p188:txBody>
  </p188:cm>
</p188:cmLst>
</file>

<file path=ppt/comments/modernComment_116_8AF1E1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57B35B-E0FF-4A62-8DE6-36FC70E95293}" authorId="{740E3C13-277C-2B69-D5BF-EBE4B0083086}" created="2025-10-07T20:15:18.53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31107823" sldId="278"/>
      <ac:graphicFrameMk id="8" creationId="{AF909875-CA64-8EE3-EFFD-23D751965D84}"/>
      <ac:tblMk/>
      <ac:tcMk rowId="3280502759" colId="743662787"/>
      <ac:txMk cp="0" len="3">
        <ac:context len="4" hash="3092806"/>
      </ac:txMk>
    </ac:txMkLst>
    <p188:pos x="6288424" y="1277696"/>
    <p188:txBody>
      <a:bodyPr/>
      <a:lstStyle/>
      <a:p>
        <a:r>
          <a:rPr lang="en-GB"/>
          <a:t>Anything to mention here?</a:t>
        </a:r>
      </a:p>
    </p188:txBody>
  </p188:cm>
  <p188:cm id="{942AA921-2047-43C2-96C2-B27F98EA2E7A}" authorId="{740E3C13-277C-2B69-D5BF-EBE4B0083086}" created="2025-10-07T20:15:35.8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31107823" sldId="278"/>
      <ac:graphicFrameMk id="4" creationId="{17714010-1873-5CB9-51C2-A769400353C5}"/>
      <ac:tblMk/>
      <ac:tcMk rowId="3280502759" colId="2793926965"/>
      <ac:txMk cp="0" len="3">
        <ac:context len="4" hash="3092806"/>
      </ac:txMk>
    </ac:txMkLst>
    <p188:pos x="7566121" y="1162242"/>
    <p188:txBody>
      <a:bodyPr/>
      <a:lstStyle/>
      <a:p>
        <a:r>
          <a:rPr lang="en-GB"/>
          <a:t>Do you need help with room bookings?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1812-88C1-415F-B1CA-55DA0D494BF2}" type="datetimeFigureOut"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6972-B77C-4268-A21B-A19FE1F300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Catherube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watsham</a:t>
            </a:r>
            <a:r>
              <a:rPr lang="en-US">
                <a:ea typeface="Calibri"/>
                <a:cs typeface="Calibri"/>
              </a:rPr>
              <a:t> – matron in outpatients 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Make a list of clinics, changes weekly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Chemotherapy – pevensey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Preacribing</a:t>
            </a:r>
            <a:r>
              <a:rPr lang="en-US">
                <a:ea typeface="Calibri"/>
                <a:cs typeface="Calibri"/>
              </a:rPr>
              <a:t> practice – more for guidelines and hands on, scenarios 8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Mock </a:t>
            </a:r>
            <a:r>
              <a:rPr lang="en-US" err="1"/>
              <a:t>osce</a:t>
            </a:r>
            <a:r>
              <a:rPr lang="en-US"/>
              <a:t> - Not a circuit!!!!!!!!!!!!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/>
              <a:t>Ask </a:t>
            </a:r>
            <a:r>
              <a:rPr lang="en-US" err="1"/>
              <a:t>angela</a:t>
            </a:r>
            <a:r>
              <a:rPr lang="en-US"/>
              <a:t> if can extend session – making it 3 hours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Delirium </a:t>
            </a:r>
          </a:p>
          <a:p>
            <a:r>
              <a:rPr lang="en-US">
                <a:ea typeface="Calibri"/>
                <a:cs typeface="Calibri"/>
              </a:rPr>
              <a:t>COPD exacerbation</a:t>
            </a:r>
          </a:p>
          <a:p>
            <a:r>
              <a:rPr lang="en-US">
                <a:ea typeface="Calibri"/>
                <a:cs typeface="Calibri"/>
              </a:rPr>
              <a:t>HHS/DKA</a:t>
            </a:r>
          </a:p>
          <a:p>
            <a:r>
              <a:rPr lang="en-US">
                <a:ea typeface="Calibri"/>
                <a:cs typeface="Calibri"/>
              </a:rPr>
              <a:t>GCA – Headache </a:t>
            </a:r>
          </a:p>
          <a:p>
            <a:r>
              <a:rPr lang="en-US">
                <a:ea typeface="Calibri"/>
                <a:cs typeface="Calibri"/>
              </a:rPr>
              <a:t>*make scenarios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Change date to 12/9 for block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RESUS – e-mail </a:t>
            </a:r>
            <a:r>
              <a:rPr lang="en-US" err="1">
                <a:ea typeface="Calibri"/>
                <a:cs typeface="Calibri"/>
              </a:rPr>
              <a:t>steve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rochester</a:t>
            </a:r>
            <a:r>
              <a:rPr lang="en-US">
                <a:ea typeface="Calibri"/>
                <a:cs typeface="Calibri"/>
              </a:rPr>
              <a:t> regarding content covered for these sessions. Just to explain to students what will be covered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maybe add guidance to what expect and what we want to hear from them (there is a list Angela might have: points asked on the day to students </a:t>
            </a:r>
          </a:p>
          <a:p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Add a slide to sign post what to do in case (bullying/harassment/in appropriate comments) - there a chart at the freedom to speak guardian you can </a:t>
            </a:r>
            <a:r>
              <a:rPr lang="en-US" err="1"/>
              <a:t>justuse</a:t>
            </a:r>
            <a:r>
              <a:rPr lang="en-US"/>
              <a:t>.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5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Put an extra slide about industrial action – sessions likely to be cancelled and </a:t>
            </a:r>
            <a:r>
              <a:rPr lang="en-US" err="1">
                <a:ea typeface="Calibri"/>
                <a:cs typeface="Calibri"/>
              </a:rPr>
              <a:t>rescheuled</a:t>
            </a:r>
            <a:r>
              <a:rPr lang="en-US">
                <a:ea typeface="Calibri"/>
                <a:cs typeface="Calibri"/>
              </a:rPr>
              <a:t> – you'll be notified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Make </a:t>
            </a:r>
            <a:r>
              <a:rPr lang="en-US" err="1">
                <a:ea typeface="Calibri"/>
                <a:cs typeface="Calibri"/>
              </a:rPr>
              <a:t>lession</a:t>
            </a:r>
            <a:r>
              <a:rPr lang="en-US">
                <a:ea typeface="Calibri"/>
                <a:cs typeface="Calibri"/>
              </a:rPr>
              <a:t> plan? Basically listing objectives  (e-mail dawn regarding lesson plan template, discussed with dr </a:t>
            </a:r>
            <a:r>
              <a:rPr lang="en-US" err="1">
                <a:ea typeface="Calibri"/>
                <a:cs typeface="Calibri"/>
              </a:rPr>
              <a:t>rannie</a:t>
            </a:r>
            <a:r>
              <a:rPr lang="en-US">
                <a:ea typeface="Calibri"/>
                <a:cs typeface="Calibri"/>
              </a:rPr>
              <a:t>) </a:t>
            </a:r>
          </a:p>
          <a:p>
            <a:r>
              <a:rPr lang="en-US">
                <a:ea typeface="Calibri"/>
                <a:cs typeface="Calibri"/>
              </a:rPr>
              <a:t>Make an extra slide – what do you want covered – would you attend ABG interpretation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https://forms.office.com/e/s1iYT3bR0g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3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A63D-AC71-384F-2C5F-CF4C4CA0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74222-149A-8E68-C7DE-38569819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4A38-DAB4-96C2-46C0-DB08CF8E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A67E7-5D4E-5C19-6584-96217E45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413A-7E56-11AC-2816-D19A674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2C49-3BF6-F55D-8C85-EACA4ABD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1FD60-2EFC-8683-7482-7B08E13F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3781B-4FF5-08A5-502A-CDB083DC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DD4B-3E73-4D2A-B3CC-D0254088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83C82-8673-5942-1AFD-F43321B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4FB01-1ABD-4C5A-1F1B-B93C308F4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2EBEE-DCA4-C33A-0430-67F20CE98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7472-682C-3FF0-DCE5-55C781A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D903-E10C-E43C-56FD-560B02B6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E6037-356C-7C11-E8E5-45BD7CCE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3D85-42B2-EF22-61C7-9F10B5D2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A1AD-2748-24E1-1583-454ED81F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03CA3-38B0-69CA-AADE-6153D1BA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F222-F724-4628-C697-5D2321C6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9ED3B-0214-8C34-5FE9-79B02DCC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950F-5EAB-1DE7-A10C-2335B47C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134D0-90DA-2322-6F37-0489BEEE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BB2B-160E-7321-687B-95EE5FCE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14A5-563C-6277-AC5D-55E5E3FF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9CCB-B895-1A10-97E2-44147521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6C86-41A4-ADC2-BD6D-2F622739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F626-47D9-1E15-F521-A9E2CB260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4D70B-ACF3-9724-4E71-B44BE4C1E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3B646-7B3F-E246-06DA-E7E54E3C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2C380-4C86-2200-FC7E-46B95227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07C69-A553-CDF5-8F11-C9C47883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0B61-2A89-A81A-6FC0-71C0149C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DC6EF-817E-F311-0514-DAEDDF9D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08484-A3BD-F782-4521-ED876D592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301DA-AB4D-3F3B-85AF-2DE1CBAD4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8BF64-FE51-B911-6FCA-ED8318359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AEFC1-F1AE-A890-14DD-29BC9051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A7BC7-4FCB-3DF9-1043-4F42BCA3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8E5BE-16A0-DDF5-53AE-200780BB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596C-30EC-5FA7-35A2-D676F229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9D50D-2CD4-B228-071D-16F779DE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F7AC1-C162-D46A-A87D-1596462F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5E00E-F045-D353-2CE1-16ED8857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2AAA6-3AC5-7A2A-4AA7-6B336887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30277-CEAD-0B0D-F3FA-91AB5DB8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E7A50-4717-8C19-31A9-0DFFF66C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CDEA-FB61-C2DC-F1F2-F786337B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889B-1389-8B00-C0CD-D3A26580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4262D-FDAF-060D-A17F-5C0D129B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A7C7D-6F07-9140-0538-F3E0E616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124BE-DEC4-546F-183A-96DDFC02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8D1FF-1672-21D6-7EE4-1F9B33DA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E73E-764D-E56F-AB24-8A89040E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A499D-7282-C2D5-B607-8376F6B1E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3C4C7-2B81-7805-CAFE-A84DEF8B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9A3B-ABB0-C2BB-FC67-83CB33FC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0D711-CA89-B2DC-BB3E-DD4E523C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2E2F-F12F-4E42-3504-24793000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37EA8-E8A2-E47F-2F4A-8C3C7D67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3D890-7669-3754-0819-32204BF53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A60B1-ADE7-C18C-4F87-486F769A4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E2A4-893A-3C19-F430-FED07927E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E2FC4-48D9-3806-0A41-7561C52F6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.rochester@nhs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C_5A89187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40261F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therine.watsham@nhs.net" TargetMode="Externa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BEFE7B5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92BC363B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8AF1E1EF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09271-F549-C0D6-E354-480D8E60F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127304" cy="3553870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KCL Y5 LTC Programme Block 7</a:t>
            </a:r>
            <a:endParaRPr lang="en-150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B7522-799C-EEEB-7778-FBD2F6674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4576112" cy="19274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1900"/>
              <a:t>Dr Kashmira Jeeva</a:t>
            </a:r>
          </a:p>
          <a:p>
            <a:pPr algn="l"/>
            <a:r>
              <a:rPr lang="en-GB" sz="1900"/>
              <a:t>Educational Fellow, KCL LTC Lead</a:t>
            </a:r>
          </a:p>
          <a:p>
            <a:pPr algn="l"/>
            <a:r>
              <a:rPr lang="en-GB" sz="1900"/>
              <a:t>Kashmira.jeeva1@nhs.net</a:t>
            </a:r>
          </a:p>
          <a:p>
            <a:pPr algn="l"/>
            <a:endParaRPr lang="en-GB" sz="1900"/>
          </a:p>
          <a:p>
            <a:pPr algn="l"/>
            <a:r>
              <a:rPr lang="en-GB" sz="1900"/>
              <a:t>Consultant Block lead: Dr Rannie Nahas</a:t>
            </a:r>
          </a:p>
          <a:p>
            <a:pPr algn="l"/>
            <a:r>
              <a:rPr lang="en-GB" sz="1900">
                <a:ea typeface="+mn-lt"/>
                <a:cs typeface="+mn-lt"/>
              </a:rPr>
              <a:t>rannienahas@nhs.net</a:t>
            </a:r>
            <a:endParaRPr lang="en-GB"/>
          </a:p>
          <a:p>
            <a:pPr algn="l"/>
            <a:endParaRPr lang="en-GB" sz="1900"/>
          </a:p>
          <a:p>
            <a:pPr algn="l"/>
            <a:endParaRPr lang="en-GB" sz="19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202DD7-D839-781C-63A9-CF91AC14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2" r="290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8626-41A2-F7F9-2BB8-6FC1441F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Resus training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C4BB-955B-E474-24E6-589E0458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23/1/25 1-2pm with Steve Rochester, RESUS Training Room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3"/>
              </a:rPr>
              <a:t>s.rochester@nhs.net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9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6611-C187-2A0A-0EA8-4DDC4D8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Weekly catch-up sessions with Dr  John </a:t>
            </a:r>
            <a:r>
              <a:rPr lang="en-GB" sz="3600" err="1"/>
              <a:t>Somarib</a:t>
            </a:r>
            <a:endParaRPr lang="en-150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C2FC-D65F-74E6-0D4A-2F61E29F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Each Thursday  lunch time – usually MSTEAMS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1563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3974-4A97-4952-B5E6-29C42EB9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SBA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50EA-F56D-ED48-CE79-92DA275A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Material has been emailed, so you can study self-guided. If you’ve any questions, get back to me. </a:t>
            </a:r>
          </a:p>
        </p:txBody>
      </p:sp>
    </p:spTree>
    <p:extLst>
      <p:ext uri="{BB962C8B-B14F-4D97-AF65-F5344CB8AC3E}">
        <p14:creationId xmlns:p14="http://schemas.microsoft.com/office/powerpoint/2010/main" val="220598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CF38-A5DB-C253-E8BF-3811A892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Industrial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BA50-1F78-FFA1-76DA-9434FAE65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Any teaching is expected to be cancelled/ rescheduled.</a:t>
            </a:r>
            <a:endParaRPr lang="en-US"/>
          </a:p>
          <a:p>
            <a:r>
              <a:rPr lang="en-GB"/>
              <a:t>You will be notified from the Education team. 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6B4D-B12E-98A7-059C-168A8C27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7" y="496504"/>
            <a:ext cx="11041117" cy="1325563"/>
          </a:xfrm>
        </p:spPr>
        <p:txBody>
          <a:bodyPr/>
          <a:lstStyle/>
          <a:p>
            <a:r>
              <a:rPr lang="en-US" sz="4000">
                <a:solidFill>
                  <a:srgbClr val="0B0C0C"/>
                </a:solidFill>
                <a:latin typeface="Aptos Display"/>
                <a:ea typeface="Open Sans"/>
                <a:cs typeface="Open Sans"/>
              </a:rPr>
              <a:t>If you experience bullying, harassment or inappropriate comments</a:t>
            </a:r>
            <a:endParaRPr lang="en-US" sz="4000"/>
          </a:p>
          <a:p>
            <a:endParaRPr lang="en-US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62472-FF20-537D-8A24-58CB86C2F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00" b="-400"/>
          <a:stretch>
            <a:fillRect/>
          </a:stretch>
        </p:blipFill>
        <p:spPr>
          <a:xfrm>
            <a:off x="6096000" y="1017428"/>
            <a:ext cx="6096000" cy="3274444"/>
          </a:xfrm>
          <a:prstGeom prst="rect">
            <a:avLst/>
          </a:prstGeom>
        </p:spPr>
      </p:pic>
      <p:pic>
        <p:nvPicPr>
          <p:cNvPr id="5" name="Picture 4" descr="A green and white box with text&#10;&#10;AI-generated content may be incorrect.">
            <a:extLst>
              <a:ext uri="{FF2B5EF4-FFF2-40B4-BE49-F238E27FC236}">
                <a16:creationId xmlns:a16="http://schemas.microsoft.com/office/drawing/2014/main" id="{AEE0062D-0ABA-611F-806B-5453B70C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684" y="4686463"/>
            <a:ext cx="5548149" cy="1544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F4168-9D85-1A45-6C97-A6BACEB545B3}"/>
              </a:ext>
            </a:extLst>
          </p:cNvPr>
          <p:cNvSpPr txBox="1"/>
          <p:nvPr/>
        </p:nvSpPr>
        <p:spPr>
          <a:xfrm>
            <a:off x="643758" y="2798378"/>
            <a:ext cx="536027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Speak to someone you trust – you are not alone</a:t>
            </a:r>
          </a:p>
          <a:p>
            <a:endParaRPr lang="en-GB" sz="2400" b="1"/>
          </a:p>
          <a:p>
            <a:pPr marL="285750" indent="-285750">
              <a:buFont typeface="Calibri"/>
              <a:buChar char="-"/>
            </a:pPr>
            <a:r>
              <a:rPr lang="en-GB" sz="2000"/>
              <a:t>Speak to me or other fellows</a:t>
            </a:r>
          </a:p>
          <a:p>
            <a:pPr marL="285750" indent="-285750">
              <a:buFont typeface="Calibri"/>
              <a:buChar char="-"/>
            </a:pPr>
            <a:r>
              <a:rPr lang="en-GB" sz="2000"/>
              <a:t>Supervisors</a:t>
            </a:r>
          </a:p>
          <a:p>
            <a:pPr marL="285750" indent="-285750">
              <a:buFont typeface="Calibri"/>
              <a:buChar char="-"/>
            </a:pPr>
            <a:r>
              <a:rPr lang="en-GB" sz="2000"/>
              <a:t>Freedom to Speak up Guardian</a:t>
            </a:r>
          </a:p>
        </p:txBody>
      </p:sp>
    </p:spTree>
    <p:extLst>
      <p:ext uri="{BB962C8B-B14F-4D97-AF65-F5344CB8AC3E}">
        <p14:creationId xmlns:p14="http://schemas.microsoft.com/office/powerpoint/2010/main" val="246100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9317-922F-2859-4E76-949A0A91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459280"/>
            <a:ext cx="10515600" cy="4351338"/>
          </a:xfrm>
        </p:spPr>
        <p:txBody>
          <a:bodyPr/>
          <a:lstStyle/>
          <a:p>
            <a:r>
              <a:rPr lang="en-GB"/>
              <a:t>Enjoy your placement at EDGH!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  <a:p>
            <a:endParaRPr lang="en-1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157BF-F5C4-F536-18C1-9C54A06DDEE4}"/>
              </a:ext>
            </a:extLst>
          </p:cNvPr>
          <p:cNvSpPr txBox="1"/>
          <p:nvPr/>
        </p:nvSpPr>
        <p:spPr>
          <a:xfrm>
            <a:off x="538655" y="1300655"/>
            <a:ext cx="55836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Do complete this form! </a:t>
            </a:r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A4848AF4-5F08-461B-B93A-4F3AC97BF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290" y="1560872"/>
            <a:ext cx="5125064" cy="50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2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D9007-1141-0B81-2764-FE993F50E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0" y="805353"/>
            <a:ext cx="10620375" cy="50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41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7844-CF06-F03B-ED91-00A78223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5" y="231442"/>
            <a:ext cx="10648950" cy="957262"/>
          </a:xfrm>
        </p:spPr>
        <p:txBody>
          <a:bodyPr>
            <a:normAutofit fontScale="90000"/>
          </a:bodyPr>
          <a:lstStyle/>
          <a:p>
            <a:r>
              <a:rPr lang="en-GB" sz="3200" b="1" u="sng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Workplace based Monitored Sign offs (Mandatory) </a:t>
            </a:r>
            <a:br>
              <a:rPr lang="en-GB" sz="3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EFAC27-9A42-81AD-15EB-9AA80B40F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10932"/>
              </p:ext>
            </p:extLst>
          </p:nvPr>
        </p:nvGraphicFramePr>
        <p:xfrm>
          <a:off x="243100" y="769584"/>
          <a:ext cx="9896475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629" imgH="4495697" progId="Excel.Sheet.12">
                  <p:embed/>
                </p:oleObj>
              </mc:Choice>
              <mc:Fallback>
                <p:oleObj name="Worksheet" r:id="rId4" imgW="8610629" imgH="449569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EFAC27-9A42-81AD-15EB-9AA80B40F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100" y="769584"/>
                        <a:ext cx="9896475" cy="506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05429B-3F34-8638-C775-BDC8E8D84D58}"/>
              </a:ext>
            </a:extLst>
          </p:cNvPr>
          <p:cNvSpPr txBox="1"/>
          <p:nvPr/>
        </p:nvSpPr>
        <p:spPr>
          <a:xfrm>
            <a:off x="9090526" y="3997157"/>
            <a:ext cx="3101473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latin typeface="Aptos Display"/>
            </a:endParaRPr>
          </a:p>
          <a:p>
            <a:r>
              <a:rPr lang="en-GB" dirty="0">
                <a:latin typeface="Aptos Display"/>
                <a:cs typeface="Arial"/>
              </a:rPr>
              <a:t>Catherine </a:t>
            </a:r>
            <a:r>
              <a:rPr lang="en-GB" dirty="0" err="1">
                <a:latin typeface="Aptos Display"/>
                <a:cs typeface="Arial"/>
              </a:rPr>
              <a:t>Watsham</a:t>
            </a:r>
            <a:endParaRPr lang="en-GB" dirty="0">
              <a:latin typeface="Aptos Display"/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GB" dirty="0">
                <a:latin typeface="Aptos Display"/>
                <a:cs typeface="Arial"/>
              </a:rPr>
              <a:t>Matron in Outpatients </a:t>
            </a:r>
          </a:p>
          <a:p>
            <a:r>
              <a:rPr lang="en-GB" dirty="0">
                <a:latin typeface="Aptos Display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catherine.watsham@nhs.net</a:t>
            </a:r>
            <a:endParaRPr lang="en-GB" dirty="0">
              <a:latin typeface="Aptos Display"/>
              <a:ea typeface="+mn-lt"/>
              <a:cs typeface="+mn-lt"/>
            </a:endParaRPr>
          </a:p>
          <a:p>
            <a:endParaRPr lang="en-GB">
              <a:latin typeface="Aptos Display"/>
            </a:endParaRPr>
          </a:p>
          <a:p>
            <a:endParaRPr lang="en-GB" dirty="0">
              <a:latin typeface="Aptos Display"/>
              <a:ea typeface="Calibri"/>
              <a:cs typeface="Calibri"/>
            </a:endParaRPr>
          </a:p>
          <a:p>
            <a:endParaRPr lang="en-GB">
              <a:latin typeface="Aptos Display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2401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90CB-69F2-0235-58C9-2AD28FC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Classroom/ Lecture based </a:t>
            </a:r>
            <a:r>
              <a:rPr lang="en-GB" sz="2800" b="1" u="sng">
                <a:solidFill>
                  <a:srgbClr val="FF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Monitored Sign offs </a:t>
            </a:r>
            <a:r>
              <a:rPr lang="en-GB" sz="2800" b="1" u="sng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(</a:t>
            </a:r>
            <a:r>
              <a:rPr lang="en-GB" sz="2800" b="1" u="sng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Mandatory</a:t>
            </a:r>
            <a:r>
              <a:rPr lang="en-GB" sz="2800" b="1" u="sng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)</a:t>
            </a:r>
            <a:b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4161-ED97-A293-80D2-AD744853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chronic diseases 1:</a:t>
            </a:r>
            <a:r>
              <a:rPr lang="en-GB" sz="1800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  COPD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chronic diseases 2 :</a:t>
            </a:r>
            <a:r>
              <a:rPr lang="en-GB" sz="1800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  Parkinson's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Prescribing</a:t>
            </a:r>
            <a:r>
              <a:rPr lang="en-GB" sz="1800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(Rwan Adi)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Palliative care in long term/End stage diseases 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487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77A8-38F6-A53C-9D32-AC7D247E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DFA-CB11-9DF5-25E7-6278B9F4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A01FB0-9D56-5BF5-D432-34B33FFD7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27884"/>
              </p:ext>
            </p:extLst>
          </p:nvPr>
        </p:nvGraphicFramePr>
        <p:xfrm>
          <a:off x="928838" y="1831955"/>
          <a:ext cx="9683716" cy="302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8500">
                  <a:extLst>
                    <a:ext uri="{9D8B030D-6E8A-4147-A177-3AD203B41FA5}">
                      <a16:colId xmlns:a16="http://schemas.microsoft.com/office/drawing/2014/main" val="1083833780"/>
                    </a:ext>
                  </a:extLst>
                </a:gridCol>
                <a:gridCol w="4525216">
                  <a:extLst>
                    <a:ext uri="{9D8B030D-6E8A-4147-A177-3AD203B41FA5}">
                      <a16:colId xmlns:a16="http://schemas.microsoft.com/office/drawing/2014/main" val="1608504682"/>
                    </a:ext>
                  </a:extLst>
                </a:gridCol>
              </a:tblGrid>
              <a:tr h="9590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dirty="0">
                          <a:latin typeface="Aptos"/>
                        </a:rPr>
                        <a:t>Dr Kashmira Jeeva  </a:t>
                      </a:r>
                      <a:r>
                        <a:rPr lang="en-GB" sz="1800" b="1" dirty="0">
                          <a:highlight>
                            <a:srgbClr val="FFFFFF"/>
                          </a:highlight>
                          <a:latin typeface="Aptos"/>
                        </a:rPr>
                        <a:t>(</a:t>
                      </a:r>
                      <a:r>
                        <a:rPr lang="en-GB" sz="1800" b="1" err="1">
                          <a:highlight>
                            <a:srgbClr val="FFFFFF"/>
                          </a:highlight>
                          <a:latin typeface="Aptos"/>
                        </a:rPr>
                        <a:t>Litlington</a:t>
                      </a:r>
                      <a:r>
                        <a:rPr lang="en-GB" sz="1800" b="1" dirty="0">
                          <a:highlight>
                            <a:srgbClr val="FFFFFF"/>
                          </a:highlight>
                          <a:latin typeface="Aptos"/>
                        </a:rPr>
                        <a:t> ward)</a:t>
                      </a:r>
                      <a:endParaRPr lang="en-US" sz="1800">
                        <a:latin typeface="Aptos"/>
                      </a:endParaRPr>
                    </a:p>
                    <a:p>
                      <a:pPr lvl="0">
                        <a:buNone/>
                      </a:pPr>
                      <a:endParaRPr lang="en-GB" sz="180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dirty="0">
                          <a:latin typeface="Aptos"/>
                        </a:rPr>
                        <a:t>Kashmira.jeeva1@nhs.net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FAIZA AMJID</a:t>
                      </a: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MANAL ASHRAF</a:t>
                      </a:r>
                      <a:br>
                        <a:rPr lang="en-US" sz="1800" dirty="0">
                          <a:latin typeface="Aptos"/>
                        </a:rPr>
                      </a:b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SYED UZAIR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63709"/>
                  </a:ext>
                </a:extLst>
              </a:tr>
              <a:tr h="1030666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ptos"/>
                        </a:rPr>
                        <a:t>Dr Ami Davies (</a:t>
                      </a:r>
                      <a:r>
                        <a:rPr lang="en-GB" sz="1800" b="1" err="1">
                          <a:latin typeface="Aptos"/>
                        </a:rPr>
                        <a:t>Glynde</a:t>
                      </a:r>
                      <a:r>
                        <a:rPr lang="en-GB" sz="1800" b="1" dirty="0">
                          <a:latin typeface="Aptos"/>
                        </a:rPr>
                        <a:t> ward)</a:t>
                      </a:r>
                    </a:p>
                    <a:p>
                      <a:pPr lvl="0">
                        <a:buNone/>
                      </a:pPr>
                      <a:endParaRPr lang="en-GB" sz="180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ami.davies1@nhs.net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KERRI-LOUISE COLLUM</a:t>
                      </a:r>
                      <a:br>
                        <a:rPr lang="en-US" sz="1800" dirty="0">
                          <a:latin typeface="Aptos"/>
                        </a:rPr>
                      </a:b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TAE IBRAHIM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11782"/>
                  </a:ext>
                </a:extLst>
              </a:tr>
              <a:tr h="1030666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ptos"/>
                        </a:rPr>
                        <a:t>Dr Ayesha Sarwar (Berwick ward)</a:t>
                      </a:r>
                    </a:p>
                    <a:p>
                      <a:pPr lvl="0">
                        <a:buNone/>
                      </a:pPr>
                      <a:endParaRPr lang="en-GB" sz="180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ayesha.sarwar@nhs.net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CALLUM OWEN</a:t>
                      </a: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NATALIE PARKINSON-MEARNS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7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3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D0C4-BC28-4B78-D789-DCF39863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383"/>
            <a:ext cx="10515600" cy="1325563"/>
          </a:xfrm>
        </p:spPr>
        <p:txBody>
          <a:bodyPr/>
          <a:lstStyle/>
          <a:p>
            <a:r>
              <a:rPr lang="en-GB"/>
              <a:t>Weekly Tutorials	</a:t>
            </a:r>
            <a:endParaRPr lang="en-15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B1B92D-69FD-F3D1-23B1-85CF48507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081492"/>
              </p:ext>
            </p:extLst>
          </p:nvPr>
        </p:nvGraphicFramePr>
        <p:xfrm>
          <a:off x="454741" y="1437967"/>
          <a:ext cx="11465644" cy="5057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652">
                  <a:extLst>
                    <a:ext uri="{9D8B030D-6E8A-4147-A177-3AD203B41FA5}">
                      <a16:colId xmlns:a16="http://schemas.microsoft.com/office/drawing/2014/main" val="2231421844"/>
                    </a:ext>
                  </a:extLst>
                </a:gridCol>
                <a:gridCol w="2028152">
                  <a:extLst>
                    <a:ext uri="{9D8B030D-6E8A-4147-A177-3AD203B41FA5}">
                      <a16:colId xmlns:a16="http://schemas.microsoft.com/office/drawing/2014/main" val="131203044"/>
                    </a:ext>
                  </a:extLst>
                </a:gridCol>
                <a:gridCol w="2406840">
                  <a:extLst>
                    <a:ext uri="{9D8B030D-6E8A-4147-A177-3AD203B41FA5}">
                      <a16:colId xmlns:a16="http://schemas.microsoft.com/office/drawing/2014/main" val="3870340722"/>
                    </a:ext>
                  </a:extLst>
                </a:gridCol>
              </a:tblGrid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23/10/2025 Frailty         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 Dr Manali Sankhe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1400 DH TR2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07308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u="none" strike="noStrike" dirty="0">
                          <a:effectLst/>
                        </a:rPr>
                        <a:t>14/10/25</a:t>
                      </a:r>
                      <a:r>
                        <a:rPr lang="en-GB" sz="1800" b="1" u="none" strike="noStrike" dirty="0">
                          <a:effectLst/>
                        </a:rPr>
                        <a:t> Prescribing *</a:t>
                      </a:r>
                      <a:endParaRPr lang="en-GB" sz="1800" u="none" strike="noStrike" dirty="0">
                        <a:effectLst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Rwan Adi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10.30-11.30 Lecture Theatre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1311"/>
                  </a:ext>
                </a:extLst>
              </a:tr>
              <a:tr h="483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/2025 Prescribing Practice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Rannie Nahas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3-4pm John Cook 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56518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18/11/2025 </a:t>
                      </a:r>
                      <a:r>
                        <a:rPr lang="en-GB" sz="1800" b="1" u="none" strike="noStrike" dirty="0">
                          <a:effectLst/>
                        </a:rPr>
                        <a:t>Parkinson's * 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Rannie Nahas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1530- 1630 Sara Hampson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63947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4/12/2025 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Palliative Care in Long Term/ End Stage Diseases * </a:t>
                      </a:r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Ella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3-4pm Clinical Skills Room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31011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13/11/2025 </a:t>
                      </a:r>
                      <a:r>
                        <a:rPr lang="en-GB" sz="1800" b="1" u="none" strike="noStrike" dirty="0">
                          <a:effectLst/>
                        </a:rPr>
                        <a:t>COPD *          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Mariam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4-5pm Clinical Skills Room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578"/>
                  </a:ext>
                </a:extLst>
              </a:tr>
              <a:tr h="483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28/10/2025 Diabetes Mellitus         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James Corner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3-4pm Seminar Room 3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00772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6/11/2025 Rheumatoid Arthritis</a:t>
                      </a:r>
                      <a:endParaRPr lang="en-GB" sz="1800" b="1" u="none" strike="noStrike" dirty="0">
                        <a:effectLst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Kashmira Jeeva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3pm - 4pm Seminar Room 3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05788"/>
                  </a:ext>
                </a:extLst>
              </a:tr>
              <a:tr h="5824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* Mandatory session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4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081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B0D-B629-B217-9A6E-F316880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Bedside teaching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3B09-DC3F-C803-F88A-D1514A5E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8" y="1449106"/>
            <a:ext cx="10515600" cy="4748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dirty="0">
                <a:latin typeface="Arial"/>
                <a:cs typeface="Arial"/>
              </a:rPr>
              <a:t>   Once a week, PM session </a:t>
            </a:r>
            <a:endParaRPr lang="en-US" dirty="0"/>
          </a:p>
          <a:p>
            <a:pPr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0A06-6E7B-116A-72AC-6114B03F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436"/>
            <a:ext cx="10515600" cy="1325563"/>
          </a:xfrm>
        </p:spPr>
        <p:txBody>
          <a:bodyPr/>
          <a:lstStyle/>
          <a:p>
            <a:r>
              <a:rPr lang="en-US"/>
              <a:t>Mock OSCEs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14010-1873-5CB9-51C2-A76940035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45395"/>
              </p:ext>
            </p:extLst>
          </p:nvPr>
        </p:nvGraphicFramePr>
        <p:xfrm>
          <a:off x="838200" y="1560336"/>
          <a:ext cx="7678050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864">
                  <a:extLst>
                    <a:ext uri="{9D8B030D-6E8A-4147-A177-3AD203B41FA5}">
                      <a16:colId xmlns:a16="http://schemas.microsoft.com/office/drawing/2014/main" val="3492627111"/>
                    </a:ext>
                  </a:extLst>
                </a:gridCol>
                <a:gridCol w="3874806">
                  <a:extLst>
                    <a:ext uri="{9D8B030D-6E8A-4147-A177-3AD203B41FA5}">
                      <a16:colId xmlns:a16="http://schemas.microsoft.com/office/drawing/2014/main" val="2813017236"/>
                    </a:ext>
                  </a:extLst>
                </a:gridCol>
                <a:gridCol w="1281690">
                  <a:extLst>
                    <a:ext uri="{9D8B030D-6E8A-4147-A177-3AD203B41FA5}">
                      <a16:colId xmlns:a16="http://schemas.microsoft.com/office/drawing/2014/main" val="743662787"/>
                    </a:ext>
                  </a:extLst>
                </a:gridCol>
                <a:gridCol w="1281690">
                  <a:extLst>
                    <a:ext uri="{9D8B030D-6E8A-4147-A177-3AD203B41FA5}">
                      <a16:colId xmlns:a16="http://schemas.microsoft.com/office/drawing/2014/main" val="2793926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27/10/25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Chronic Fatigue Syndrome or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ptos Display"/>
                        </a:rPr>
                        <a:t>Myalgic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 Encephalomyelitis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Kash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dirty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9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10/11/25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Multiple myeloma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Kash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dirty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24/11/25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Occupational lung disease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Clarissa (FY2)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dirty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275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E42A836-2514-A9B2-C291-993C716885AC}"/>
              </a:ext>
            </a:extLst>
          </p:cNvPr>
          <p:cNvSpPr txBox="1">
            <a:spLocks/>
          </p:cNvSpPr>
          <p:nvPr/>
        </p:nvSpPr>
        <p:spPr>
          <a:xfrm>
            <a:off x="984956" y="3877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CBDs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F909875-CA64-8EE3-EFFD-23D751965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357715"/>
              </p:ext>
            </p:extLst>
          </p:nvPr>
        </p:nvGraphicFramePr>
        <p:xfrm>
          <a:off x="838200" y="4416425"/>
          <a:ext cx="6396358" cy="1439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288">
                  <a:extLst>
                    <a:ext uri="{9D8B030D-6E8A-4147-A177-3AD203B41FA5}">
                      <a16:colId xmlns:a16="http://schemas.microsoft.com/office/drawing/2014/main" val="3492627111"/>
                    </a:ext>
                  </a:extLst>
                </a:gridCol>
                <a:gridCol w="3939381">
                  <a:extLst>
                    <a:ext uri="{9D8B030D-6E8A-4147-A177-3AD203B41FA5}">
                      <a16:colId xmlns:a16="http://schemas.microsoft.com/office/drawing/2014/main" val="2813017236"/>
                    </a:ext>
                  </a:extLst>
                </a:gridCol>
                <a:gridCol w="1281689">
                  <a:extLst>
                    <a:ext uri="{9D8B030D-6E8A-4147-A177-3AD203B41FA5}">
                      <a16:colId xmlns:a16="http://schemas.microsoft.com/office/drawing/2014/main" val="743662787"/>
                    </a:ext>
                  </a:extLst>
                </a:gridCol>
              </a:tblGrid>
              <a:tr h="697423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3/11/25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9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17/11/25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27/11/25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078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7335-CF89-1EA4-2F80-1B81C6FB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Simulation session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F90E-18EE-75DA-4B22-A33BE0B4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pPr>
              <a:buNone/>
            </a:pPr>
            <a:r>
              <a:rPr lang="en-GB" dirty="0"/>
              <a:t>7/11/25 LTC SIM -  SIM room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dirty="0"/>
              <a:t>Purely for learning, no assessment!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1118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127EFFBDCA74C838D8E81F50986B2" ma:contentTypeVersion="5" ma:contentTypeDescription="Create a new document." ma:contentTypeScope="" ma:versionID="52e69bcb5e7650ad98d31df81d5e0afe">
  <xsd:schema xmlns:xsd="http://www.w3.org/2001/XMLSchema" xmlns:xs="http://www.w3.org/2001/XMLSchema" xmlns:p="http://schemas.microsoft.com/office/2006/metadata/properties" xmlns:ns2="ccc1f49b-6a9b-4b51-96c7-d7aa64f6932a" targetNamespace="http://schemas.microsoft.com/office/2006/metadata/properties" ma:root="true" ma:fieldsID="24f3a0c2e768611e2a6e6115ef5f2d6c" ns2:_="">
    <xsd:import namespace="ccc1f49b-6a9b-4b51-96c7-d7aa64f69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date_x002f_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1f49b-6a9b-4b51-96c7-d7aa64f69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_x002f_time" ma:index="12" nillable="true" ma:displayName="date/time" ma:format="DateOnly" ma:internalName="date_x002f_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f_time xmlns="ccc1f49b-6a9b-4b51-96c7-d7aa64f6932a" xsi:nil="true"/>
  </documentManagement>
</p:properties>
</file>

<file path=customXml/itemProps1.xml><?xml version="1.0" encoding="utf-8"?>
<ds:datastoreItem xmlns:ds="http://schemas.openxmlformats.org/officeDocument/2006/customXml" ds:itemID="{49683F33-2E70-4089-AB9D-3411B0A58F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B9F4B-05FA-45B6-9F88-82A75C78B2D5}">
  <ds:schemaRefs>
    <ds:schemaRef ds:uri="ccc1f49b-6a9b-4b51-96c7-d7aa64f693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EEC72F-186A-4BBF-9FB2-EC07DD86FE49}">
  <ds:schemaRefs>
    <ds:schemaRef ds:uri="ccc1f49b-6a9b-4b51-96c7-d7aa64f6932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670</Words>
  <Application>Microsoft Office PowerPoint</Application>
  <PresentationFormat>Widescreen</PresentationFormat>
  <Paragraphs>146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Aptos Narrow</vt:lpstr>
      <vt:lpstr>Arial</vt:lpstr>
      <vt:lpstr>Calibri</vt:lpstr>
      <vt:lpstr>Calibri,Sans-Serif</vt:lpstr>
      <vt:lpstr>Times New Roman</vt:lpstr>
      <vt:lpstr>Wingdings</vt:lpstr>
      <vt:lpstr>Office Theme</vt:lpstr>
      <vt:lpstr>Worksheet</vt:lpstr>
      <vt:lpstr>KCL Y5 LTC Programme Block 7</vt:lpstr>
      <vt:lpstr>PowerPoint Presentation</vt:lpstr>
      <vt:lpstr>Workplace based Monitored Sign offs (Mandatory)  </vt:lpstr>
      <vt:lpstr>Classroom/ Lecture based Monitored Sign offs (Mandatory) </vt:lpstr>
      <vt:lpstr>Patient case presentation </vt:lpstr>
      <vt:lpstr>Weekly Tutorials </vt:lpstr>
      <vt:lpstr>Bedside teaching</vt:lpstr>
      <vt:lpstr>Mock OSCEs</vt:lpstr>
      <vt:lpstr>Simulation session</vt:lpstr>
      <vt:lpstr>Resus training</vt:lpstr>
      <vt:lpstr>Weekly catch-up sessions with Dr  John Somarib</vt:lpstr>
      <vt:lpstr>SBA Questions</vt:lpstr>
      <vt:lpstr>Industrial Action</vt:lpstr>
      <vt:lpstr>If you experience bullying, harassment or inappropriate comments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Shabih Zahra</dc:creator>
  <cp:lastModifiedBy>GEOGHEGAN, Angela (EAST SUSSEX HEALTHCARE NHS TRUST)</cp:lastModifiedBy>
  <cp:revision>102</cp:revision>
  <cp:lastPrinted>2025-05-16T11:31:40Z</cp:lastPrinted>
  <dcterms:created xsi:type="dcterms:W3CDTF">2025-05-13T15:27:11Z</dcterms:created>
  <dcterms:modified xsi:type="dcterms:W3CDTF">2025-10-08T11:25:38Z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0x01010044C127EFFBDCA74C838D8E81F50986B2</vt:lpwstr>
  </property>
</Properties>
</file>