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1"/>
  </p:sldMasterIdLst>
  <p:notesMasterIdLst>
    <p:notesMasterId r:id="rId22"/>
  </p:notesMasterIdLst>
  <p:handoutMasterIdLst>
    <p:handoutMasterId r:id="rId23"/>
  </p:handoutMasterIdLst>
  <p:sldIdLst>
    <p:sldId id="257" r:id="rId2"/>
    <p:sldId id="294" r:id="rId3"/>
    <p:sldId id="299" r:id="rId4"/>
    <p:sldId id="278" r:id="rId5"/>
    <p:sldId id="296" r:id="rId6"/>
    <p:sldId id="301" r:id="rId7"/>
    <p:sldId id="306" r:id="rId8"/>
    <p:sldId id="311" r:id="rId9"/>
    <p:sldId id="317" r:id="rId10"/>
    <p:sldId id="318" r:id="rId11"/>
    <p:sldId id="315" r:id="rId12"/>
    <p:sldId id="316" r:id="rId13"/>
    <p:sldId id="319" r:id="rId14"/>
    <p:sldId id="313" r:id="rId15"/>
    <p:sldId id="303" r:id="rId16"/>
    <p:sldId id="295" r:id="rId17"/>
    <p:sldId id="305" r:id="rId18"/>
    <p:sldId id="298" r:id="rId19"/>
    <p:sldId id="297" r:id="rId20"/>
    <p:sldId id="312" r:id="rId21"/>
  </p:sldIdLst>
  <p:sldSz cx="12192000" cy="6858000"/>
  <p:notesSz cx="9774238" cy="6724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20463E5-F4FC-524F-8841-DF4B78615311}">
          <p14:sldIdLst>
            <p14:sldId id="257"/>
            <p14:sldId id="294"/>
            <p14:sldId id="299"/>
            <p14:sldId id="278"/>
            <p14:sldId id="296"/>
            <p14:sldId id="301"/>
            <p14:sldId id="306"/>
            <p14:sldId id="311"/>
            <p14:sldId id="317"/>
            <p14:sldId id="318"/>
            <p14:sldId id="315"/>
            <p14:sldId id="316"/>
            <p14:sldId id="319"/>
            <p14:sldId id="313"/>
            <p14:sldId id="303"/>
            <p14:sldId id="295"/>
            <p14:sldId id="305"/>
            <p14:sldId id="298"/>
            <p14:sldId id="297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988"/>
    <a:srgbClr val="F6E5D0"/>
    <a:srgbClr val="5C5859"/>
    <a:srgbClr val="979892"/>
    <a:srgbClr val="989895"/>
    <a:srgbClr val="F3EBA2"/>
    <a:srgbClr val="5E2D8C"/>
    <a:srgbClr val="CD6C4D"/>
    <a:srgbClr val="0F3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/>
    <p:restoredTop sz="95070"/>
  </p:normalViewPr>
  <p:slideViewPr>
    <p:cSldViewPr snapToObjects="1">
      <p:cViewPr varScale="1">
        <p:scale>
          <a:sx n="100" d="100"/>
          <a:sy n="100" d="100"/>
        </p:scale>
        <p:origin x="2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7172A555-CCFA-41A9-B5FD-1FE1B55CC67A}" type="datetimeFigureOut">
              <a:rPr lang="en-GB" smtClean="0"/>
              <a:t>13/10/2025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36B68D36-C5A3-4758-9B09-F6C27E36F1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889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6474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1B2D9F92-FFA9-D244-BCF5-97EE79A54DDF}" type="datetimeFigureOut">
              <a:rPr lang="en-US" smtClean="0"/>
              <a:t>10/13/2025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0200" y="839788"/>
            <a:ext cx="4033838" cy="22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89" tIns="45094" rIns="90189" bIns="450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424" y="3236238"/>
            <a:ext cx="7819390" cy="2647832"/>
          </a:xfrm>
          <a:prstGeom prst="rect">
            <a:avLst/>
          </a:prstGeom>
        </p:spPr>
        <p:txBody>
          <a:bodyPr vert="horz" lIns="90189" tIns="45094" rIns="90189" bIns="45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6474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C3734930-EC73-4046-9461-4FB0CB8222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1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0200" y="839788"/>
            <a:ext cx="4033838" cy="2270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84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0092-39CE-494E-89B0-A395278D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37F18-FA53-0348-A5D1-CE69BB4C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9354-1095-FC42-9EB5-5DFE72CF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66F3-11E7-8245-88D6-0DDE2211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5E85-E437-EE4C-B326-B2B98A59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92888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60A3-05A7-4B92-8ECE-5330B2395997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0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9FFFE-F060-4889-AEF8-A2AD99407D7C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7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1C0A83-1198-4DC9-B700-E1EC52E8D2E9}" type="datetime1">
              <a:rPr lang="en-US" smtClean="0"/>
              <a:t>10/13/2025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5ED1E7CC-EE23-4E45-96EC-6E4B5EBE8BF2}" type="datetime1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00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244096AC-FD8C-4A48-BD6D-29F1DAC21BE2}" type="datetime1">
              <a:rPr lang="en-US" smtClean="0">
                <a:solidFill>
                  <a:prstClr val="black"/>
                </a:solidFill>
              </a:rPr>
              <a:pPr/>
              <a:t>10/13/2025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2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several images&#10;&#10;Description automatically generated">
            <a:extLst>
              <a:ext uri="{FF2B5EF4-FFF2-40B4-BE49-F238E27FC236}">
                <a16:creationId xmlns:a16="http://schemas.microsoft.com/office/drawing/2014/main" id="{735EB3CE-E9B5-A0F8-CCA7-C14ED1D10B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709" r:id="rId4"/>
    <p:sldLayoutId id="2147483708" r:id="rId5"/>
    <p:sldLayoutId id="2147483808" r:id="rId6"/>
    <p:sldLayoutId id="2147483809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esht.libraryservices@nhs.net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eastbourne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rhianedwards@nhs.net" TargetMode="External"/><Relationship Id="rId7" Type="http://schemas.openxmlformats.org/officeDocument/2006/relationships/hyperlink" Target="mailto:thereza.christopherson1@nhs.net" TargetMode="External"/><Relationship Id="rId2" Type="http://schemas.openxmlformats.org/officeDocument/2006/relationships/hyperlink" Target="mailto:johnsomarib@nhs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annienahas@nhs.net" TargetMode="External"/><Relationship Id="rId5" Type="http://schemas.openxmlformats.org/officeDocument/2006/relationships/hyperlink" Target="mailto:yesar.el-dhuwaib@nhs.net" TargetMode="External"/><Relationship Id="rId4" Type="http://schemas.openxmlformats.org/officeDocument/2006/relationships/hyperlink" Target="mailto:stefano.berliti@nhs.net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catherine.watsham@nhs.ne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3BBE46-D032-F83F-602B-C0DF2AB60B97}"/>
              </a:ext>
            </a:extLst>
          </p:cNvPr>
          <p:cNvSpPr/>
          <p:nvPr/>
        </p:nvSpPr>
        <p:spPr>
          <a:xfrm>
            <a:off x="1219200" y="914400"/>
            <a:ext cx="6705600" cy="2209800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Welcome to Eastbourne District General Hospital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KCL Year 5 Medical Students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baseline="30000" dirty="0"/>
              <a:t>13th</a:t>
            </a:r>
            <a:r>
              <a:rPr lang="en-GB" sz="2400" b="1" dirty="0"/>
              <a:t> Oct 2025</a:t>
            </a:r>
          </a:p>
        </p:txBody>
      </p:sp>
    </p:spTree>
    <p:extLst>
      <p:ext uri="{BB962C8B-B14F-4D97-AF65-F5344CB8AC3E}">
        <p14:creationId xmlns:p14="http://schemas.microsoft.com/office/powerpoint/2010/main" val="334827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3D2F-CDB4-969E-B784-B205AE256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96466D-D5F1-2E47-1A3C-3307BC10BD92}"/>
              </a:ext>
            </a:extLst>
          </p:cNvPr>
          <p:cNvSpPr txBox="1"/>
          <p:nvPr/>
        </p:nvSpPr>
        <p:spPr>
          <a:xfrm>
            <a:off x="685800" y="381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Changes/Tips in Acute Care Block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48F31-2A42-0847-5EB7-B1848F18A52A}"/>
              </a:ext>
            </a:extLst>
          </p:cNvPr>
          <p:cNvSpPr txBox="1"/>
          <p:nvPr/>
        </p:nvSpPr>
        <p:spPr>
          <a:xfrm>
            <a:off x="1066800" y="842665"/>
            <a:ext cx="8839200" cy="586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Mandatory Sign Offs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Acute General Surgery – Transport to CQ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Trauma &amp; Orthopaedics </a:t>
            </a:r>
            <a:r>
              <a:rPr lang="en-GB" dirty="0">
                <a:solidFill>
                  <a:schemeClr val="bg1"/>
                </a:solidFill>
              </a:rPr>
              <a:t>– Transport to CQ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Simulation in ACB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Use the Live Timetable / </a:t>
            </a:r>
            <a:r>
              <a:rPr lang="en-GB" dirty="0" err="1">
                <a:solidFill>
                  <a:schemeClr val="bg1"/>
                </a:solidFill>
              </a:rPr>
              <a:t>Whatsapp</a:t>
            </a:r>
            <a:r>
              <a:rPr lang="en-GB" dirty="0">
                <a:solidFill>
                  <a:schemeClr val="bg1"/>
                </a:solidFill>
              </a:rPr>
              <a:t> Group – Evolving.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Escalate Concerns Early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Wednesday Mornings Centralised Teaching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New </a:t>
            </a:r>
            <a:r>
              <a:rPr lang="en-GB" dirty="0" err="1">
                <a:solidFill>
                  <a:schemeClr val="bg1"/>
                </a:solidFill>
              </a:rPr>
              <a:t>Accomodation</a:t>
            </a:r>
            <a:r>
              <a:rPr lang="en-GB" dirty="0">
                <a:solidFill>
                  <a:schemeClr val="bg1"/>
                </a:solidFill>
              </a:rPr>
              <a:t> / </a:t>
            </a:r>
            <a:r>
              <a:rPr lang="en-GB" dirty="0" err="1">
                <a:solidFill>
                  <a:schemeClr val="bg1"/>
                </a:solidFill>
              </a:rPr>
              <a:t>Wifi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3x CBDs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OSCE Sessions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Complete Reflective Logs/Assessments throughout Block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1x SBA Session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Weekly Thursday Afternoon Catch Up with Faculty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Crash Bleep Experience</a:t>
            </a:r>
          </a:p>
        </p:txBody>
      </p:sp>
    </p:spTree>
    <p:extLst>
      <p:ext uri="{BB962C8B-B14F-4D97-AF65-F5344CB8AC3E}">
        <p14:creationId xmlns:p14="http://schemas.microsoft.com/office/powerpoint/2010/main" val="4101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51265"/>
              </p:ext>
            </p:extLst>
          </p:nvPr>
        </p:nvGraphicFramePr>
        <p:xfrm>
          <a:off x="533400" y="1104466"/>
          <a:ext cx="10896600" cy="567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9110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9327490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90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Conquest SAU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0800 – Conquest Surgical Library in Surgical Consultants Office Corridor (Opposite Endoscopy Entrance)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645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Conquest T&amp;O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4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0800 – Trauma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 Room (in Corridor Opposite Benson and Everton Wards) at CQ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67241"/>
                  </a:ext>
                </a:extLst>
              </a:tr>
              <a:tr h="97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>
                          <a:effectLst/>
                        </a:rPr>
                        <a:t>Urology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0800 - Handover at Urology Investigation Suite Seminar Room (Level 3 Purple Zone) Wards – Friston &amp; Hailsham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  <a:tr h="97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ITU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Anaesthetic Seminar Room (in Anaesthetic Department – Level 3 Purple Zone)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1522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>
                          <a:effectLst/>
                        </a:rPr>
                        <a:t>ENT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0800 - Handover in ENT office (first Door on Left in Friston Ward- Level 3 Purple Zone)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Wards – Friston &amp; Hailsham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645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AMU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0845 – AMU MDT Room (within AMU)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Start of Block/Handover Location for Acute Care Block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14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738581"/>
              </p:ext>
            </p:extLst>
          </p:nvPr>
        </p:nvGraphicFramePr>
        <p:xfrm>
          <a:off x="381000" y="1295400"/>
          <a:ext cx="10972800" cy="4338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4108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7868692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Attend Medical Ward Round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signed off during your AMU Block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527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 Pharmacy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Any Prescribing Teaching. Prescribing Teaching scheduled 14</a:t>
                      </a:r>
                      <a:r>
                        <a:rPr lang="en-GB" sz="1800" kern="100" baseline="30000" dirty="0">
                          <a:effectLst/>
                        </a:rPr>
                        <a:t>th</a:t>
                      </a:r>
                      <a:r>
                        <a:rPr lang="en-GB" sz="1800" kern="100" dirty="0">
                          <a:effectLst/>
                        </a:rPr>
                        <a:t> October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  <a:tr h="49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 SDEC Shift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SDEC Shift (attached to AMU)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37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Theatres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any CEPOD/Trauma Theatre List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334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Joint Assessment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Joint Assessment Teaching – 24</a:t>
                      </a:r>
                      <a:r>
                        <a:rPr lang="en-GB" sz="1800" kern="100" baseline="30000" dirty="0">
                          <a:effectLst/>
                        </a:rPr>
                        <a:t>th</a:t>
                      </a:r>
                      <a:r>
                        <a:rPr lang="en-GB" sz="1800" kern="100" dirty="0">
                          <a:effectLst/>
                        </a:rPr>
                        <a:t> Nov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  <a:tr h="536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Acute Care Block Simulation Day – 24</a:t>
                      </a:r>
                      <a:r>
                        <a:rPr lang="en-GB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October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7151169"/>
                  </a:ext>
                </a:extLst>
              </a:tr>
              <a:tr h="69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Shadow Medical Take Team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 done during AMU Block – day or night shift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4865939"/>
                  </a:ext>
                </a:extLst>
              </a:tr>
              <a:tr h="69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 Surgical Patient on Surgical Take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Clerk an Acute Surgical Patient in SAU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226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Mandatory Signs off for ACB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4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3C35-173B-3281-36F1-88119144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9F4ED5-51CC-3478-7B89-9E354F23A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70756"/>
              </p:ext>
            </p:extLst>
          </p:nvPr>
        </p:nvGraphicFramePr>
        <p:xfrm>
          <a:off x="685800" y="1219200"/>
          <a:ext cx="8229600" cy="3149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324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6411276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147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Conquest T&amp;O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Trauma Ward Round </a:t>
                      </a: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Trauma Meeting Room 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Clinics &amp; </a:t>
                      </a: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Fracture Clinics </a:t>
                      </a: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 in Clinic Area (Opposite Radiology in CQ)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Orthopaedic Theatres are 3,4,5 and 8. Please introduce yourselves early in the morning to the surgical team.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412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Breast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Sangle</a:t>
                      </a:r>
                      <a:r>
                        <a:rPr lang="en-GB" sz="1400" kern="100" dirty="0">
                          <a:effectLst/>
                        </a:rPr>
                        <a:t> Breast Clinic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412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ENT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Rapid Access Clinic –  Morning (Area C OPD – Everyday)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Ward Round Friston Ward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62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General Surgery EDGH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Al-Robaie</a:t>
                      </a:r>
                      <a:r>
                        <a:rPr lang="en-GB" sz="1400" kern="100" dirty="0">
                          <a:effectLst/>
                        </a:rPr>
                        <a:t> Clinic Monday PM EDGH (Colorectal)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Al-Robaie</a:t>
                      </a:r>
                      <a:r>
                        <a:rPr lang="en-GB" sz="1400" kern="100" dirty="0">
                          <a:effectLst/>
                        </a:rPr>
                        <a:t> Clinic Tuesday AM Conquest (General)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518F2C-2ABA-C8EC-FA16-DA6A4CC107DC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Recommended Educational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Opportunities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KCL Medical Students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31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94916"/>
              </p:ext>
            </p:extLst>
          </p:nvPr>
        </p:nvGraphicFramePr>
        <p:xfrm>
          <a:off x="685800" y="1219200"/>
          <a:ext cx="8229600" cy="4171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324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6411276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147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Conquest Surgery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 Ward Round – Richard Ticehurst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CEPOD Theatre 7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Surgical Theatres 1 &amp; 2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 Ambulatory Clinic (SACC)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Gardener Ward (Ward Round Elective Patients)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Endoscopy Unit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2467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Urology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Handover at Urology Investigation Suite Seminar Room at 0800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Ward Round at Friston Ward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CT Led Ambulatory Clinic in Friston Daily 0900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Quraishi Urology Investigation Suite Laser Clinic Thursday AM (Start 0825 sharp to be present and introduce to staff)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Quraishi Stone Clinic Friday AM (MKQ office, 1</a:t>
                      </a:r>
                      <a:r>
                        <a:rPr lang="en-GB" sz="1400" kern="100" baseline="30000" dirty="0">
                          <a:effectLst/>
                        </a:rPr>
                        <a:t>st</a:t>
                      </a:r>
                      <a:r>
                        <a:rPr lang="en-GB" sz="1400" kern="100" dirty="0">
                          <a:effectLst/>
                        </a:rPr>
                        <a:t> Friday of Month in Main OPD)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Spiteri Kidney Clinic Monday AM. Main OPD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Spiteri Kidney Clinic Wednesday Area E OPD. (Basement)</a:t>
                      </a:r>
                    </a:p>
                    <a:p>
                      <a:pPr marL="285750" marR="0" lvl="0" indent="-285750" algn="l" defTabSz="91444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kern="100" dirty="0">
                          <a:effectLst/>
                        </a:rPr>
                        <a:t>Mr Calleja Clinic  - Date/Times to be confirmed.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Recommended Educational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Opportunities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KCL Medical Students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3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 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Support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06437"/>
            <a:ext cx="4419600" cy="4841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Fellows: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 Wilkinson and Paul Gosling 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student handbook for extensive list </a:t>
            </a:r>
          </a:p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sources of support</a:t>
            </a:r>
          </a:p>
        </p:txBody>
      </p:sp>
      <p:pic>
        <p:nvPicPr>
          <p:cNvPr id="2050" name="Picture 2" descr="https://www.esht.nhs.uk/medical-education/wp-content/uploads/2021/02/JolieWilkin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42582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914900" y="2876050"/>
            <a:ext cx="1752600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Library (Knowledge Services)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9707880" cy="3733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The library is open Monday to Friday 8.30am to 5.00pm. Outside these hours users can access both libraries using their Trust swipe card for 24 hour access.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If you need to contact library  please email them on: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esht.libraryservices@nhs.net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PCs are accessible in the library 24/7 using your Sussex username and password.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200" dirty="0"/>
          </a:p>
        </p:txBody>
      </p:sp>
      <p:sp>
        <p:nvSpPr>
          <p:cNvPr id="6" name="AutoShape 5" descr="Free Free Library Clipart, Download Free Clip Art, Free Clip Art ...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61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90800" y="302275"/>
            <a:ext cx="7315200" cy="713522"/>
          </a:xfrm>
        </p:spPr>
        <p:txBody>
          <a:bodyPr>
            <a:norm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</a:rPr>
              <a:t>ASK  and  TELL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27821"/>
            <a:ext cx="5175740" cy="339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8797" y="566204"/>
            <a:ext cx="3656203" cy="633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ASK 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 questions !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TELL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us if something concerns you – PLEASE TELL US EARLY ON IF ANY CONCERNS/CHANGES WARRANTED.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Make the most of your learning experience  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48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Attendance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57" y="762000"/>
            <a:ext cx="8946443" cy="3962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the education centre know if you are going to be absent or are off sick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your team know when not attending timetabled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with a GP – see your handbook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40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9784080" cy="7619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Places to visit in Eastbourne and surrounding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762000"/>
            <a:ext cx="1078992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Where to go and places to visit please go to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www.visiteastbourne.com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609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12003"/>
            <a:ext cx="8001000" cy="85639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Students’ Induction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24000"/>
            <a:ext cx="6324600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John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Somarib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(KCL Sub Dean)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Mohammed Kamil Quraishi (KCL Acute Care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Rannie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Nahas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(KCL LTC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Undergraduate Administrator – Angela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Geoghegan</a:t>
            </a:r>
            <a:endParaRPr lang="en-GB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Fellows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Fellow - Paul Gosling Tour of the hospital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endParaRPr lang="en-GB" sz="44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https://www.esht.nhs.uk/medical-education/wp-content/uploads/2021/03/SIM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29000"/>
            <a:ext cx="4495800" cy="32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38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B81A3B-8594-CE56-A9D8-B63A07B561FB}"/>
              </a:ext>
            </a:extLst>
          </p:cNvPr>
          <p:cNvSpPr txBox="1"/>
          <p:nvPr/>
        </p:nvSpPr>
        <p:spPr>
          <a:xfrm>
            <a:off x="2590800" y="1371600"/>
            <a:ext cx="548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77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GB" sz="2400" b="1" dirty="0"/>
          </a:p>
          <a:p>
            <a:endParaRPr lang="en-GB" sz="2400" b="1" dirty="0"/>
          </a:p>
        </p:txBody>
      </p:sp>
      <p:pic>
        <p:nvPicPr>
          <p:cNvPr id="10" name="Picture 9" descr="A doctor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5AEC14D-14FB-974A-80A4-E81AEA66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6" name="AutoShape 6" descr="Download Free png Welcome Hand Shake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FC99ABD-0920-F2AF-2BDD-2B696CD53EC0}"/>
              </a:ext>
            </a:extLst>
          </p:cNvPr>
          <p:cNvSpPr txBox="1">
            <a:spLocks/>
          </p:cNvSpPr>
          <p:nvPr/>
        </p:nvSpPr>
        <p:spPr>
          <a:xfrm>
            <a:off x="5334000" y="457200"/>
            <a:ext cx="3886200" cy="3124200"/>
          </a:xfr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</a:rPr>
              <a:t>We aim to give you a fantastic learning experience at ESHT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</a:rPr>
              <a:t>which will be enjoyable and help boost your confidence in a medical profession</a:t>
            </a:r>
          </a:p>
        </p:txBody>
      </p:sp>
    </p:spTree>
    <p:extLst>
      <p:ext uri="{BB962C8B-B14F-4D97-AF65-F5344CB8AC3E}">
        <p14:creationId xmlns:p14="http://schemas.microsoft.com/office/powerpoint/2010/main" val="295995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cluttered&#10;&#10;Description automatically generated">
            <a:extLst>
              <a:ext uri="{FF2B5EF4-FFF2-40B4-BE49-F238E27FC236}">
                <a16:creationId xmlns:a16="http://schemas.microsoft.com/office/drawing/2014/main" id="{FB19D0F0-74C0-A743-86AB-A6A23C63A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3" r="37129"/>
          <a:stretch/>
        </p:blipFill>
        <p:spPr>
          <a:xfrm rot="5400000">
            <a:off x="2486146" y="-3009900"/>
            <a:ext cx="7239000" cy="12192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0"/>
              </a:spcAft>
              <a:tabLst>
                <a:tab pos="2852420" algn="ctr"/>
              </a:tabLst>
            </a:pPr>
            <a:endParaRPr lang="en-US" sz="4000" b="1" dirty="0"/>
          </a:p>
          <a:p>
            <a:pPr algn="ctr">
              <a:spcAft>
                <a:spcPts val="0"/>
              </a:spcAft>
              <a:tabLst>
                <a:tab pos="2852420" algn="ctr"/>
              </a:tabLst>
            </a:pPr>
            <a:r>
              <a:rPr lang="en-US" sz="4000" b="1" dirty="0">
                <a:effectLst/>
              </a:rPr>
              <a:t>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A815BECB-9076-4A01-AB5E-AC100BA8A0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2362200"/>
            <a:ext cx="4023310" cy="399393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922988"/>
                </a:solidFill>
              </a:rPr>
              <a:t>There will be a range of delivery styles: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SIM: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bedside teaching: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classroom teaching: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 skills teaching;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review sessions;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Clinics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Tutorials/CBDs</a:t>
            </a:r>
          </a:p>
        </p:txBody>
      </p:sp>
    </p:spTree>
    <p:extLst>
      <p:ext uri="{BB962C8B-B14F-4D97-AF65-F5344CB8AC3E}">
        <p14:creationId xmlns:p14="http://schemas.microsoft.com/office/powerpoint/2010/main" val="123096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850416"/>
            <a:ext cx="5410200" cy="55494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Structured Generic Teaching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76400"/>
            <a:ext cx="5867400" cy="3776243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Schwartz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Theatres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Ward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Simulation/ skills lab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Resus and acute care teaching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 doctor-led teaching  (Tues &amp; Thurs)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Catch up sessions (Thursday afternoon)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Specific Teaching including Educational Fellows and Block Leads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/>
          </a:p>
          <a:p>
            <a:pPr marL="0" indent="0">
              <a:buNone/>
            </a:pPr>
            <a:r>
              <a:rPr lang="en-GB" sz="11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6918"/>
          <a:stretch/>
        </p:blipFill>
        <p:spPr bwMode="auto">
          <a:xfrm>
            <a:off x="332362" y="609600"/>
            <a:ext cx="3733800" cy="51569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en-GB" sz="5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9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95"/>
          </a:xfrm>
        </p:spPr>
        <p:txBody>
          <a:bodyPr>
            <a:normAutofit/>
          </a:bodyPr>
          <a:lstStyle/>
          <a:p>
            <a:r>
              <a:rPr lang="en-GB" sz="4300" b="1" dirty="0">
                <a:solidFill>
                  <a:schemeClr val="bg1"/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3312751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759603"/>
              </p:ext>
            </p:extLst>
          </p:nvPr>
        </p:nvGraphicFramePr>
        <p:xfrm>
          <a:off x="533400" y="1258850"/>
          <a:ext cx="8001000" cy="3865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6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Role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Eastbourne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Conquest Hospital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KCL Sub Dean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John Somarib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2"/>
                        </a:rPr>
                        <a:t>johnsomarib@nhs.net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Dr Chris Scanlon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4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KCL Acute Care Block Lead: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Mohammed Quraishi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3"/>
                        </a:rPr>
                        <a:t>Mohammed.quraishi1@nhs.net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S </a:t>
                      </a:r>
                      <a:r>
                        <a:rPr lang="en-GB" sz="1800" dirty="0" err="1">
                          <a:effectLst/>
                        </a:rPr>
                        <a:t>Berliti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4"/>
                        </a:rPr>
                        <a:t>stefano.berliti@nhs.net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Mr Y El-</a:t>
                      </a:r>
                      <a:r>
                        <a:rPr lang="en-GB" sz="1800" dirty="0" err="1">
                          <a:effectLst/>
                        </a:rPr>
                        <a:t>Dhuawaib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5"/>
                        </a:rPr>
                        <a:t>yesar.el-dhuwaib@nhs.net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6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KCL LTC Block Lead: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Dr R </a:t>
                      </a:r>
                      <a:r>
                        <a:rPr lang="en-GB" sz="1800" dirty="0" err="1">
                          <a:effectLst/>
                        </a:rPr>
                        <a:t>Nahas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rannienahas@nhs.net</a:t>
                      </a:r>
                      <a:r>
                        <a:rPr lang="en-GB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Dr T </a:t>
                      </a:r>
                      <a:r>
                        <a:rPr lang="en-GB" sz="1800" dirty="0" err="1">
                          <a:effectLst/>
                        </a:rPr>
                        <a:t>Christopherson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u="sng" dirty="0">
                          <a:effectLst/>
                          <a:hlinkClick r:id="rId7"/>
                        </a:rPr>
                        <a:t>thereza.christopherson1@nhs.net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1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630306"/>
            <a:ext cx="10515600" cy="6366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your learning requirements: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11048999" cy="452859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and supported working environment for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consultants, trainees, nursing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fellows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RESUS and SIM team  (</a:t>
            </a:r>
            <a:r>
              <a:rPr lang="en-GB" sz="19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manequins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pre-booked for students’ own practice)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peer group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voicing your educational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Logbooks / mandatory sign-offs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24/7 Library</a:t>
            </a: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Outpatient Clinics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contact Catherine </a:t>
            </a:r>
            <a:r>
              <a:rPr lang="en-GB" sz="19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Watsham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(Matron) on  </a:t>
            </a:r>
            <a:r>
              <a:rPr lang="en-GB" sz="18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catherine.watsham@nhs.net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88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65549-D165-25E4-DF1F-BB1114E029C8}"/>
              </a:ext>
            </a:extLst>
          </p:cNvPr>
          <p:cNvSpPr txBox="1"/>
          <p:nvPr/>
        </p:nvSpPr>
        <p:spPr>
          <a:xfrm>
            <a:off x="685800" y="381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Acute Care Block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10E1B-BAAF-3616-ACCC-683D7DB8D6A6}"/>
              </a:ext>
            </a:extLst>
          </p:cNvPr>
          <p:cNvSpPr txBox="1"/>
          <p:nvPr/>
        </p:nvSpPr>
        <p:spPr>
          <a:xfrm>
            <a:off x="381000" y="827425"/>
            <a:ext cx="88392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753-5E93-B702-8A37-C1CBC1A9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25" t="39730" r="28635" b="22222"/>
          <a:stretch/>
        </p:blipFill>
        <p:spPr>
          <a:xfrm>
            <a:off x="455418" y="1655042"/>
            <a:ext cx="5505995" cy="2023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FA9B18-402A-06EF-EE02-B7F155CC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11848"/>
            <a:ext cx="3452814" cy="253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:: Royal Eastbourne Golf Club">
            <a:extLst>
              <a:ext uri="{FF2B5EF4-FFF2-40B4-BE49-F238E27FC236}">
                <a16:creationId xmlns:a16="http://schemas.microsoft.com/office/drawing/2014/main" id="{398F0E08-F64A-9029-0A21-D5095A08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01" y="4311848"/>
            <a:ext cx="4953000" cy="25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egate Equestrian Centre">
            <a:extLst>
              <a:ext uri="{FF2B5EF4-FFF2-40B4-BE49-F238E27FC236}">
                <a16:creationId xmlns:a16="http://schemas.microsoft.com/office/drawing/2014/main" id="{041764EB-EAAC-1DB6-E8BE-22C41F421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13" y="1647053"/>
            <a:ext cx="3068201" cy="20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loring Beachy Head | Sussex Exclusive">
            <a:extLst>
              <a:ext uri="{FF2B5EF4-FFF2-40B4-BE49-F238E27FC236}">
                <a16:creationId xmlns:a16="http://schemas.microsoft.com/office/drawing/2014/main" id="{77F3517F-A9D5-9BFA-DF9F-FEC7859D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74" y="1647053"/>
            <a:ext cx="3180199" cy="20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yaking &amp; paddle boarding - Seven Sisters">
            <a:extLst>
              <a:ext uri="{FF2B5EF4-FFF2-40B4-BE49-F238E27FC236}">
                <a16:creationId xmlns:a16="http://schemas.microsoft.com/office/drawing/2014/main" id="{823BE443-6CA1-907F-B721-48BDDF9C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73" y="4310471"/>
            <a:ext cx="3810000" cy="25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VIEW: Airbourne, Eastbourne International Airshow 2022">
            <a:extLst>
              <a:ext uri="{FF2B5EF4-FFF2-40B4-BE49-F238E27FC236}">
                <a16:creationId xmlns:a16="http://schemas.microsoft.com/office/drawing/2014/main" id="{31B42E54-2648-0A3A-203D-643260BC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0261"/>
          <a:stretch>
            <a:fillRect/>
          </a:stretch>
        </p:blipFill>
        <p:spPr bwMode="auto">
          <a:xfrm>
            <a:off x="0" y="1655042"/>
            <a:ext cx="3679576" cy="20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8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2ABD-E991-96A1-A7CE-9CFE1BD4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6E053-1D73-DC71-6EA7-34FA2ED54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5" t="34445" r="38125" b="24444"/>
          <a:stretch>
            <a:fillRect/>
          </a:stretch>
        </p:blipFill>
        <p:spPr>
          <a:xfrm>
            <a:off x="381000" y="609600"/>
            <a:ext cx="106762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849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3774</TotalTime>
  <Words>1032</Words>
  <Application>Microsoft Office PowerPoint</Application>
  <PresentationFormat>Widescreen</PresentationFormat>
  <Paragraphs>211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Aptos</vt:lpstr>
      <vt:lpstr>Arial</vt:lpstr>
      <vt:lpstr>Calibri</vt:lpstr>
      <vt:lpstr>Helvetica Neue</vt:lpstr>
      <vt:lpstr>Lucida Sans</vt:lpstr>
      <vt:lpstr>Symbol</vt:lpstr>
      <vt:lpstr>Times New Roman</vt:lpstr>
      <vt:lpstr>Wingdings</vt:lpstr>
      <vt:lpstr>1_Office Theme</vt:lpstr>
      <vt:lpstr>PowerPoint Presentation</vt:lpstr>
      <vt:lpstr>           Medical Students’ Induction   </vt:lpstr>
      <vt:lpstr>PowerPoint Presentation</vt:lpstr>
      <vt:lpstr>  </vt:lpstr>
      <vt:lpstr>Structured Generic Teaching </vt:lpstr>
      <vt:lpstr>Medical Student Leads</vt:lpstr>
      <vt:lpstr>Meeting your learning requirements: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Pastoral Support</vt:lpstr>
      <vt:lpstr>       Library (Knowledge Services) </vt:lpstr>
      <vt:lpstr>ASK  and  TELL</vt:lpstr>
      <vt:lpstr>          Attendance </vt:lpstr>
      <vt:lpstr>Places to visit in Eastbourne and surrounding areas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Landon Hotels</dc:title>
  <dc:creator>Jessica Stratton</dc:creator>
  <cp:lastModifiedBy>GEOGHEGAN, Angela (EAST SUSSEX HEALTHCARE NHS TRUST)</cp:lastModifiedBy>
  <cp:revision>189</cp:revision>
  <cp:lastPrinted>2024-08-16T09:41:54Z</cp:lastPrinted>
  <dcterms:created xsi:type="dcterms:W3CDTF">2015-07-22T19:01:17Z</dcterms:created>
  <dcterms:modified xsi:type="dcterms:W3CDTF">2025-10-13T06:49:44Z</dcterms:modified>
</cp:coreProperties>
</file>