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8" r:id="rId4"/>
    <p:sldMasterId id="2147483699" r:id="rId5"/>
    <p:sldMasterId id="2147483705" r:id="rId6"/>
  </p:sldMasterIdLst>
  <p:notesMasterIdLst>
    <p:notesMasterId r:id="rId25"/>
  </p:notesMasterIdLst>
  <p:sldIdLst>
    <p:sldId id="332" r:id="rId7"/>
    <p:sldId id="268" r:id="rId8"/>
    <p:sldId id="329" r:id="rId9"/>
    <p:sldId id="324" r:id="rId10"/>
    <p:sldId id="318" r:id="rId11"/>
    <p:sldId id="256" r:id="rId12"/>
    <p:sldId id="330" r:id="rId13"/>
    <p:sldId id="266" r:id="rId14"/>
    <p:sldId id="326" r:id="rId15"/>
    <p:sldId id="312" r:id="rId16"/>
    <p:sldId id="294" r:id="rId17"/>
    <p:sldId id="305" r:id="rId18"/>
    <p:sldId id="320" r:id="rId19"/>
    <p:sldId id="321" r:id="rId20"/>
    <p:sldId id="269" r:id="rId21"/>
    <p:sldId id="327" r:id="rId22"/>
    <p:sldId id="322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BB411-8414-4BE9-8DDA-94DBBF0B88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9EDA669-F7B8-4325-B608-DDD2ABF745A3}">
      <dgm:prSet/>
      <dgm:spPr/>
      <dgm:t>
        <a:bodyPr/>
        <a:lstStyle/>
        <a:p>
          <a:pPr>
            <a:defRPr cap="all"/>
          </a:pPr>
          <a:r>
            <a:rPr lang="en-GB" dirty="0"/>
            <a:t>Pledge 2025-26: RECRUIT </a:t>
          </a:r>
          <a:r>
            <a:rPr lang="en-GB" b="1" dirty="0"/>
            <a:t>850</a:t>
          </a:r>
          <a:r>
            <a:rPr lang="en-GB" dirty="0"/>
            <a:t> Patients</a:t>
          </a:r>
          <a:endParaRPr lang="en-US" dirty="0"/>
        </a:p>
      </dgm:t>
    </dgm:pt>
    <dgm:pt modelId="{E2B4EB2B-1721-4DAD-859D-32908BD46462}" type="parTrans" cxnId="{69109476-B0E4-4020-A849-350B1581380A}">
      <dgm:prSet/>
      <dgm:spPr/>
      <dgm:t>
        <a:bodyPr/>
        <a:lstStyle/>
        <a:p>
          <a:endParaRPr lang="en-US"/>
        </a:p>
      </dgm:t>
    </dgm:pt>
    <dgm:pt modelId="{C1C61E9F-0CD1-4CB6-8D16-E4450A89CD01}" type="sibTrans" cxnId="{69109476-B0E4-4020-A849-350B1581380A}">
      <dgm:prSet/>
      <dgm:spPr/>
      <dgm:t>
        <a:bodyPr/>
        <a:lstStyle/>
        <a:p>
          <a:endParaRPr lang="en-US"/>
        </a:p>
      </dgm:t>
    </dgm:pt>
    <dgm:pt modelId="{22A76D9A-5AE2-4A8C-962A-E95EC60DD4F6}">
      <dgm:prSet/>
      <dgm:spPr/>
      <dgm:t>
        <a:bodyPr/>
        <a:lstStyle/>
        <a:p>
          <a:pPr>
            <a:defRPr cap="all"/>
          </a:pPr>
          <a:r>
            <a:rPr lang="en-GB" dirty="0"/>
            <a:t>Recruitment to date: 4033</a:t>
          </a:r>
          <a:endParaRPr lang="en-US" b="1" dirty="0"/>
        </a:p>
      </dgm:t>
    </dgm:pt>
    <dgm:pt modelId="{0C6E5CF9-7363-4C2E-A469-5265554D9249}" type="parTrans" cxnId="{E47CC53D-4760-4609-80B8-8383E2E82AA0}">
      <dgm:prSet/>
      <dgm:spPr/>
      <dgm:t>
        <a:bodyPr/>
        <a:lstStyle/>
        <a:p>
          <a:endParaRPr lang="en-US"/>
        </a:p>
      </dgm:t>
    </dgm:pt>
    <dgm:pt modelId="{E1D0F5C6-E617-4EE8-A8AB-842236B54F7A}" type="sibTrans" cxnId="{E47CC53D-4760-4609-80B8-8383E2E82AA0}">
      <dgm:prSet/>
      <dgm:spPr/>
      <dgm:t>
        <a:bodyPr/>
        <a:lstStyle/>
        <a:p>
          <a:endParaRPr lang="en-US"/>
        </a:p>
      </dgm:t>
    </dgm:pt>
    <dgm:pt modelId="{A0C4CE89-9A2E-4142-B4B9-CE88C6626E5C}">
      <dgm:prSet/>
      <dgm:spPr/>
      <dgm:t>
        <a:bodyPr/>
        <a:lstStyle/>
        <a:p>
          <a:pPr>
            <a:defRPr cap="all"/>
          </a:pPr>
          <a:r>
            <a:rPr lang="en-GB" dirty="0"/>
            <a:t>Trials Open since April 2025: </a:t>
          </a:r>
          <a:r>
            <a:rPr lang="en-GB" b="1" dirty="0"/>
            <a:t>59</a:t>
          </a:r>
          <a:endParaRPr lang="en-US" b="1" dirty="0"/>
        </a:p>
      </dgm:t>
    </dgm:pt>
    <dgm:pt modelId="{CA3648A0-CAEA-4863-A1F2-089BDF4F04C9}" type="parTrans" cxnId="{2BAC0A46-8F1C-4458-BECA-63213807A79C}">
      <dgm:prSet/>
      <dgm:spPr/>
      <dgm:t>
        <a:bodyPr/>
        <a:lstStyle/>
        <a:p>
          <a:endParaRPr lang="en-US"/>
        </a:p>
      </dgm:t>
    </dgm:pt>
    <dgm:pt modelId="{D18BB67B-F7C4-42AC-8C0E-32ED6AB26D1A}" type="sibTrans" cxnId="{2BAC0A46-8F1C-4458-BECA-63213807A79C}">
      <dgm:prSet/>
      <dgm:spPr/>
      <dgm:t>
        <a:bodyPr/>
        <a:lstStyle/>
        <a:p>
          <a:endParaRPr lang="en-US"/>
        </a:p>
      </dgm:t>
    </dgm:pt>
    <dgm:pt modelId="{EB3F6325-6667-425C-B2E9-6C8715289743}" type="pres">
      <dgm:prSet presAssocID="{0E3BB411-8414-4BE9-8DDA-94DBBF0B88BD}" presName="root" presStyleCnt="0">
        <dgm:presLayoutVars>
          <dgm:dir/>
          <dgm:resizeHandles val="exact"/>
        </dgm:presLayoutVars>
      </dgm:prSet>
      <dgm:spPr/>
    </dgm:pt>
    <dgm:pt modelId="{5558070E-7A31-4169-BCA1-FD588FBE788A}" type="pres">
      <dgm:prSet presAssocID="{B9EDA669-F7B8-4325-B608-DDD2ABF745A3}" presName="compNode" presStyleCnt="0"/>
      <dgm:spPr/>
    </dgm:pt>
    <dgm:pt modelId="{2597A4FC-4215-44BA-85E6-30945EC07A91}" type="pres">
      <dgm:prSet presAssocID="{B9EDA669-F7B8-4325-B608-DDD2ABF745A3}" presName="iconBgRect" presStyleLbl="bgShp" presStyleIdx="0" presStyleCnt="3"/>
      <dgm:spPr/>
    </dgm:pt>
    <dgm:pt modelId="{98B0E02F-9EE7-4CB1-9F32-F5E8CF89D990}" type="pres">
      <dgm:prSet presAssocID="{B9EDA669-F7B8-4325-B608-DDD2ABF745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4560EA8F-C8F5-4320-A099-A66F6A6557CC}" type="pres">
      <dgm:prSet presAssocID="{B9EDA669-F7B8-4325-B608-DDD2ABF745A3}" presName="spaceRect" presStyleCnt="0"/>
      <dgm:spPr/>
    </dgm:pt>
    <dgm:pt modelId="{7CC3D86C-E927-4CEF-A42F-DA89750F1BE3}" type="pres">
      <dgm:prSet presAssocID="{B9EDA669-F7B8-4325-B608-DDD2ABF745A3}" presName="textRect" presStyleLbl="revTx" presStyleIdx="0" presStyleCnt="3">
        <dgm:presLayoutVars>
          <dgm:chMax val="1"/>
          <dgm:chPref val="1"/>
        </dgm:presLayoutVars>
      </dgm:prSet>
      <dgm:spPr/>
    </dgm:pt>
    <dgm:pt modelId="{3E0F4938-BC3C-41FB-A20C-1B97EF4431D8}" type="pres">
      <dgm:prSet presAssocID="{C1C61E9F-0CD1-4CB6-8D16-E4450A89CD01}" presName="sibTrans" presStyleCnt="0"/>
      <dgm:spPr/>
    </dgm:pt>
    <dgm:pt modelId="{3D2A66EE-E329-4719-B34B-3A52EC65FEAB}" type="pres">
      <dgm:prSet presAssocID="{22A76D9A-5AE2-4A8C-962A-E95EC60DD4F6}" presName="compNode" presStyleCnt="0"/>
      <dgm:spPr/>
    </dgm:pt>
    <dgm:pt modelId="{AD6B2F2E-CED3-49DE-9B5A-C0325FE28715}" type="pres">
      <dgm:prSet presAssocID="{22A76D9A-5AE2-4A8C-962A-E95EC60DD4F6}" presName="iconBgRect" presStyleLbl="bgShp" presStyleIdx="1" presStyleCnt="3"/>
      <dgm:spPr/>
    </dgm:pt>
    <dgm:pt modelId="{59B21D49-4448-4176-84F5-D06E063795CA}" type="pres">
      <dgm:prSet presAssocID="{22A76D9A-5AE2-4A8C-962A-E95EC60DD4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6CF93E3-578E-468A-AD5C-A7EAB10F2A92}" type="pres">
      <dgm:prSet presAssocID="{22A76D9A-5AE2-4A8C-962A-E95EC60DD4F6}" presName="spaceRect" presStyleCnt="0"/>
      <dgm:spPr/>
    </dgm:pt>
    <dgm:pt modelId="{2F974859-004F-4088-80E0-CD4B8F58A00A}" type="pres">
      <dgm:prSet presAssocID="{22A76D9A-5AE2-4A8C-962A-E95EC60DD4F6}" presName="textRect" presStyleLbl="revTx" presStyleIdx="1" presStyleCnt="3">
        <dgm:presLayoutVars>
          <dgm:chMax val="1"/>
          <dgm:chPref val="1"/>
        </dgm:presLayoutVars>
      </dgm:prSet>
      <dgm:spPr/>
    </dgm:pt>
    <dgm:pt modelId="{03DE7AA8-FC3F-4F0E-A1AF-40F4E73360BA}" type="pres">
      <dgm:prSet presAssocID="{E1D0F5C6-E617-4EE8-A8AB-842236B54F7A}" presName="sibTrans" presStyleCnt="0"/>
      <dgm:spPr/>
    </dgm:pt>
    <dgm:pt modelId="{0146FCFE-CCA1-4DCC-97BF-914A20B4FC8E}" type="pres">
      <dgm:prSet presAssocID="{A0C4CE89-9A2E-4142-B4B9-CE88C6626E5C}" presName="compNode" presStyleCnt="0"/>
      <dgm:spPr/>
    </dgm:pt>
    <dgm:pt modelId="{AAD79992-BDA9-4859-9E14-6BB3CF1E1CCF}" type="pres">
      <dgm:prSet presAssocID="{A0C4CE89-9A2E-4142-B4B9-CE88C6626E5C}" presName="iconBgRect" presStyleLbl="bgShp" presStyleIdx="2" presStyleCnt="3"/>
      <dgm:spPr/>
    </dgm:pt>
    <dgm:pt modelId="{51C8941D-3E4B-4D13-92A7-4951DBD82F3D}" type="pres">
      <dgm:prSet presAssocID="{A0C4CE89-9A2E-4142-B4B9-CE88C6626E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32DC03B-4064-4431-B19D-196226F2CA71}" type="pres">
      <dgm:prSet presAssocID="{A0C4CE89-9A2E-4142-B4B9-CE88C6626E5C}" presName="spaceRect" presStyleCnt="0"/>
      <dgm:spPr/>
    </dgm:pt>
    <dgm:pt modelId="{69B6312D-9E6D-4100-9885-7449C062C895}" type="pres">
      <dgm:prSet presAssocID="{A0C4CE89-9A2E-4142-B4B9-CE88C6626E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47CC53D-4760-4609-80B8-8383E2E82AA0}" srcId="{0E3BB411-8414-4BE9-8DDA-94DBBF0B88BD}" destId="{22A76D9A-5AE2-4A8C-962A-E95EC60DD4F6}" srcOrd="1" destOrd="0" parTransId="{0C6E5CF9-7363-4C2E-A469-5265554D9249}" sibTransId="{E1D0F5C6-E617-4EE8-A8AB-842236B54F7A}"/>
    <dgm:cxn modelId="{2BAC0A46-8F1C-4458-BECA-63213807A79C}" srcId="{0E3BB411-8414-4BE9-8DDA-94DBBF0B88BD}" destId="{A0C4CE89-9A2E-4142-B4B9-CE88C6626E5C}" srcOrd="2" destOrd="0" parTransId="{CA3648A0-CAEA-4863-A1F2-089BDF4F04C9}" sibTransId="{D18BB67B-F7C4-42AC-8C0E-32ED6AB26D1A}"/>
    <dgm:cxn modelId="{69109476-B0E4-4020-A849-350B1581380A}" srcId="{0E3BB411-8414-4BE9-8DDA-94DBBF0B88BD}" destId="{B9EDA669-F7B8-4325-B608-DDD2ABF745A3}" srcOrd="0" destOrd="0" parTransId="{E2B4EB2B-1721-4DAD-859D-32908BD46462}" sibTransId="{C1C61E9F-0CD1-4CB6-8D16-E4450A89CD01}"/>
    <dgm:cxn modelId="{B6C299A4-F0E4-4594-8988-35DB6B11F8A2}" type="presOf" srcId="{22A76D9A-5AE2-4A8C-962A-E95EC60DD4F6}" destId="{2F974859-004F-4088-80E0-CD4B8F58A00A}" srcOrd="0" destOrd="0" presId="urn:microsoft.com/office/officeart/2018/5/layout/IconCircleLabelList"/>
    <dgm:cxn modelId="{10CB9EC7-BEF9-4F9D-878E-104988EEA146}" type="presOf" srcId="{0E3BB411-8414-4BE9-8DDA-94DBBF0B88BD}" destId="{EB3F6325-6667-425C-B2E9-6C8715289743}" srcOrd="0" destOrd="0" presId="urn:microsoft.com/office/officeart/2018/5/layout/IconCircleLabelList"/>
    <dgm:cxn modelId="{F49784E4-EAAE-41A6-AEA5-DD7A30075684}" type="presOf" srcId="{A0C4CE89-9A2E-4142-B4B9-CE88C6626E5C}" destId="{69B6312D-9E6D-4100-9885-7449C062C895}" srcOrd="0" destOrd="0" presId="urn:microsoft.com/office/officeart/2018/5/layout/IconCircleLabelList"/>
    <dgm:cxn modelId="{5C1556F7-CBCD-4FA1-A45D-38EB0466A66A}" type="presOf" srcId="{B9EDA669-F7B8-4325-B608-DDD2ABF745A3}" destId="{7CC3D86C-E927-4CEF-A42F-DA89750F1BE3}" srcOrd="0" destOrd="0" presId="urn:microsoft.com/office/officeart/2018/5/layout/IconCircleLabelList"/>
    <dgm:cxn modelId="{F0200D51-8BC2-4EB6-B4D5-293AD05DE6C7}" type="presParOf" srcId="{EB3F6325-6667-425C-B2E9-6C8715289743}" destId="{5558070E-7A31-4169-BCA1-FD588FBE788A}" srcOrd="0" destOrd="0" presId="urn:microsoft.com/office/officeart/2018/5/layout/IconCircleLabelList"/>
    <dgm:cxn modelId="{F59855FD-9D37-44C5-BE17-04C56CFB8278}" type="presParOf" srcId="{5558070E-7A31-4169-BCA1-FD588FBE788A}" destId="{2597A4FC-4215-44BA-85E6-30945EC07A91}" srcOrd="0" destOrd="0" presId="urn:microsoft.com/office/officeart/2018/5/layout/IconCircleLabelList"/>
    <dgm:cxn modelId="{6313701D-2064-4C44-8A50-BC6BED59C350}" type="presParOf" srcId="{5558070E-7A31-4169-BCA1-FD588FBE788A}" destId="{98B0E02F-9EE7-4CB1-9F32-F5E8CF89D990}" srcOrd="1" destOrd="0" presId="urn:microsoft.com/office/officeart/2018/5/layout/IconCircleLabelList"/>
    <dgm:cxn modelId="{72403237-C73C-4D1C-BBC4-945E421CB45F}" type="presParOf" srcId="{5558070E-7A31-4169-BCA1-FD588FBE788A}" destId="{4560EA8F-C8F5-4320-A099-A66F6A6557CC}" srcOrd="2" destOrd="0" presId="urn:microsoft.com/office/officeart/2018/5/layout/IconCircleLabelList"/>
    <dgm:cxn modelId="{523A2E4B-44C5-491E-9B0A-37894B66FB63}" type="presParOf" srcId="{5558070E-7A31-4169-BCA1-FD588FBE788A}" destId="{7CC3D86C-E927-4CEF-A42F-DA89750F1BE3}" srcOrd="3" destOrd="0" presId="urn:microsoft.com/office/officeart/2018/5/layout/IconCircleLabelList"/>
    <dgm:cxn modelId="{B701BE9A-EF96-44E4-857C-AEEADB090F91}" type="presParOf" srcId="{EB3F6325-6667-425C-B2E9-6C8715289743}" destId="{3E0F4938-BC3C-41FB-A20C-1B97EF4431D8}" srcOrd="1" destOrd="0" presId="urn:microsoft.com/office/officeart/2018/5/layout/IconCircleLabelList"/>
    <dgm:cxn modelId="{23EAAAE6-2A24-4BC9-9F88-5F5913A6A426}" type="presParOf" srcId="{EB3F6325-6667-425C-B2E9-6C8715289743}" destId="{3D2A66EE-E329-4719-B34B-3A52EC65FEAB}" srcOrd="2" destOrd="0" presId="urn:microsoft.com/office/officeart/2018/5/layout/IconCircleLabelList"/>
    <dgm:cxn modelId="{74E96187-018F-432E-BF42-8FC2BA1D6FB3}" type="presParOf" srcId="{3D2A66EE-E329-4719-B34B-3A52EC65FEAB}" destId="{AD6B2F2E-CED3-49DE-9B5A-C0325FE28715}" srcOrd="0" destOrd="0" presId="urn:microsoft.com/office/officeart/2018/5/layout/IconCircleLabelList"/>
    <dgm:cxn modelId="{9EAE43E9-9C4B-42ED-A8FE-8432C0E5A224}" type="presParOf" srcId="{3D2A66EE-E329-4719-B34B-3A52EC65FEAB}" destId="{59B21D49-4448-4176-84F5-D06E063795CA}" srcOrd="1" destOrd="0" presId="urn:microsoft.com/office/officeart/2018/5/layout/IconCircleLabelList"/>
    <dgm:cxn modelId="{D5692AC7-52AF-480D-A3D6-012F34ED6F9C}" type="presParOf" srcId="{3D2A66EE-E329-4719-B34B-3A52EC65FEAB}" destId="{16CF93E3-578E-468A-AD5C-A7EAB10F2A92}" srcOrd="2" destOrd="0" presId="urn:microsoft.com/office/officeart/2018/5/layout/IconCircleLabelList"/>
    <dgm:cxn modelId="{DADEB76E-0C42-473E-9CC5-0E82F4A22D64}" type="presParOf" srcId="{3D2A66EE-E329-4719-B34B-3A52EC65FEAB}" destId="{2F974859-004F-4088-80E0-CD4B8F58A00A}" srcOrd="3" destOrd="0" presId="urn:microsoft.com/office/officeart/2018/5/layout/IconCircleLabelList"/>
    <dgm:cxn modelId="{99C4BA5D-9BA1-4B17-BC2C-E15A01A026D7}" type="presParOf" srcId="{EB3F6325-6667-425C-B2E9-6C8715289743}" destId="{03DE7AA8-FC3F-4F0E-A1AF-40F4E73360BA}" srcOrd="3" destOrd="0" presId="urn:microsoft.com/office/officeart/2018/5/layout/IconCircleLabelList"/>
    <dgm:cxn modelId="{978D7798-E073-4EA2-978E-FD9EBD6BF127}" type="presParOf" srcId="{EB3F6325-6667-425C-B2E9-6C8715289743}" destId="{0146FCFE-CCA1-4DCC-97BF-914A20B4FC8E}" srcOrd="4" destOrd="0" presId="urn:microsoft.com/office/officeart/2018/5/layout/IconCircleLabelList"/>
    <dgm:cxn modelId="{7A47EF39-2FE3-4BD3-BE4B-CE9FFBD2B9BA}" type="presParOf" srcId="{0146FCFE-CCA1-4DCC-97BF-914A20B4FC8E}" destId="{AAD79992-BDA9-4859-9E14-6BB3CF1E1CCF}" srcOrd="0" destOrd="0" presId="urn:microsoft.com/office/officeart/2018/5/layout/IconCircleLabelList"/>
    <dgm:cxn modelId="{685ADC32-8CD4-4F03-8D4C-F130825B07CB}" type="presParOf" srcId="{0146FCFE-CCA1-4DCC-97BF-914A20B4FC8E}" destId="{51C8941D-3E4B-4D13-92A7-4951DBD82F3D}" srcOrd="1" destOrd="0" presId="urn:microsoft.com/office/officeart/2018/5/layout/IconCircleLabelList"/>
    <dgm:cxn modelId="{83A8A3AF-CEE6-4332-98E3-0A3925E90E94}" type="presParOf" srcId="{0146FCFE-CCA1-4DCC-97BF-914A20B4FC8E}" destId="{032DC03B-4064-4431-B19D-196226F2CA71}" srcOrd="2" destOrd="0" presId="urn:microsoft.com/office/officeart/2018/5/layout/IconCircleLabelList"/>
    <dgm:cxn modelId="{E33E84FC-CB7C-4EE7-B1F7-453026D5315D}" type="presParOf" srcId="{0146FCFE-CCA1-4DCC-97BF-914A20B4FC8E}" destId="{69B6312D-9E6D-4100-9885-7449C062C8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D9FE0-666B-4438-A527-53E6801C8B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4710F-FF42-4D82-AE46-5853604605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ESHT Home Grown Research – Is my project research?</a:t>
          </a:r>
          <a:endParaRPr lang="en-US"/>
        </a:p>
      </dgm:t>
    </dgm:pt>
    <dgm:pt modelId="{59F601CD-CCAC-4BFC-AD32-E2771823A427}" type="parTrans" cxnId="{13568E1A-69F6-4C1F-937E-AD5400B192C9}">
      <dgm:prSet/>
      <dgm:spPr/>
      <dgm:t>
        <a:bodyPr/>
        <a:lstStyle/>
        <a:p>
          <a:endParaRPr lang="en-US"/>
        </a:p>
      </dgm:t>
    </dgm:pt>
    <dgm:pt modelId="{29A7954E-95AE-4357-911C-4FFCF9956C4F}" type="sibTrans" cxnId="{13568E1A-69F6-4C1F-937E-AD5400B192C9}">
      <dgm:prSet/>
      <dgm:spPr/>
      <dgm:t>
        <a:bodyPr/>
        <a:lstStyle/>
        <a:p>
          <a:endParaRPr lang="en-US"/>
        </a:p>
      </dgm:t>
    </dgm:pt>
    <dgm:pt modelId="{5FB8ACBD-C70B-4625-A5DF-858CFA1614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Research projects attempt to derive generalisable or transferable new knowledge to answer questions with scientifically sound methods. </a:t>
          </a:r>
          <a:endParaRPr lang="en-US"/>
        </a:p>
      </dgm:t>
    </dgm:pt>
    <dgm:pt modelId="{76EF2A31-F62E-4A1E-8FFA-CFCA072528FF}" type="parTrans" cxnId="{6A751F7D-AE24-4786-964D-E86B90B755FD}">
      <dgm:prSet/>
      <dgm:spPr/>
      <dgm:t>
        <a:bodyPr/>
        <a:lstStyle/>
        <a:p>
          <a:endParaRPr lang="en-US"/>
        </a:p>
      </dgm:t>
    </dgm:pt>
    <dgm:pt modelId="{94BF66DE-9BAE-492D-A073-072957762822}" type="sibTrans" cxnId="{6A751F7D-AE24-4786-964D-E86B90B755FD}">
      <dgm:prSet/>
      <dgm:spPr/>
      <dgm:t>
        <a:bodyPr/>
        <a:lstStyle/>
        <a:p>
          <a:endParaRPr lang="en-US"/>
        </a:p>
      </dgm:t>
    </dgm:pt>
    <dgm:pt modelId="{EEBD9214-6CB2-4F79-8516-76F712DA81E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This includes studies that aim to generate hypotheses as well as those that aim to test them, in addition to simply descriptive studies.</a:t>
          </a:r>
          <a:endParaRPr lang="en-US"/>
        </a:p>
      </dgm:t>
    </dgm:pt>
    <dgm:pt modelId="{B349C090-E5DB-49D5-AE3C-AE4DE7A01B86}" type="parTrans" cxnId="{C60A00C0-7869-47B3-A872-545DE3BD27D0}">
      <dgm:prSet/>
      <dgm:spPr/>
      <dgm:t>
        <a:bodyPr/>
        <a:lstStyle/>
        <a:p>
          <a:endParaRPr lang="en-US"/>
        </a:p>
      </dgm:t>
    </dgm:pt>
    <dgm:pt modelId="{9D351B94-8EE3-4ABC-AFC0-B14F6C3AAF3D}" type="sibTrans" cxnId="{C60A00C0-7869-47B3-A872-545DE3BD27D0}">
      <dgm:prSet/>
      <dgm:spPr/>
      <dgm:t>
        <a:bodyPr/>
        <a:lstStyle/>
        <a:p>
          <a:endParaRPr lang="en-US"/>
        </a:p>
      </dgm:t>
    </dgm:pt>
    <dgm:pt modelId="{40A695C7-A635-4B11-842B-92D43C57605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Please note that our Research Governance will only review and assess those projects classified as Research by the HRA decision tool.</a:t>
          </a:r>
          <a:endParaRPr lang="en-US" dirty="0"/>
        </a:p>
      </dgm:t>
    </dgm:pt>
    <dgm:pt modelId="{687CFC87-271A-4FE2-A873-0DE4218D0D0A}" type="parTrans" cxnId="{09B25D2F-0E55-49BF-AE88-12114E54E685}">
      <dgm:prSet/>
      <dgm:spPr/>
      <dgm:t>
        <a:bodyPr/>
        <a:lstStyle/>
        <a:p>
          <a:endParaRPr lang="en-US"/>
        </a:p>
      </dgm:t>
    </dgm:pt>
    <dgm:pt modelId="{CDC2838F-6E8F-46CC-AA38-C89DA250FC25}" type="sibTrans" cxnId="{09B25D2F-0E55-49BF-AE88-12114E54E685}">
      <dgm:prSet/>
      <dgm:spPr/>
      <dgm:t>
        <a:bodyPr/>
        <a:lstStyle/>
        <a:p>
          <a:endParaRPr lang="en-US"/>
        </a:p>
      </dgm:t>
    </dgm:pt>
    <dgm:pt modelId="{9AC89F6C-C941-4460-92CD-14D2D8D28509}" type="pres">
      <dgm:prSet presAssocID="{A9AD9FE0-666B-4438-A527-53E6801C8B11}" presName="root" presStyleCnt="0">
        <dgm:presLayoutVars>
          <dgm:dir/>
          <dgm:resizeHandles val="exact"/>
        </dgm:presLayoutVars>
      </dgm:prSet>
      <dgm:spPr/>
    </dgm:pt>
    <dgm:pt modelId="{6D9A8D58-A8E2-4553-94A2-6FFAA8E78634}" type="pres">
      <dgm:prSet presAssocID="{C324710F-FF42-4D82-AE46-58536046055F}" presName="compNode" presStyleCnt="0"/>
      <dgm:spPr/>
    </dgm:pt>
    <dgm:pt modelId="{3D0FEF69-6050-4780-8BE4-EE1F964A58D1}" type="pres">
      <dgm:prSet presAssocID="{C324710F-FF42-4D82-AE46-58536046055F}" presName="bgRect" presStyleLbl="bgShp" presStyleIdx="0" presStyleCnt="4"/>
      <dgm:spPr/>
    </dgm:pt>
    <dgm:pt modelId="{E6459BBD-D852-423E-AC3E-1F8A0726CD6A}" type="pres">
      <dgm:prSet presAssocID="{C324710F-FF42-4D82-AE46-5853604605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95AFA681-C62C-47A4-BB14-03E8E8B19DC0}" type="pres">
      <dgm:prSet presAssocID="{C324710F-FF42-4D82-AE46-58536046055F}" presName="spaceRect" presStyleCnt="0"/>
      <dgm:spPr/>
    </dgm:pt>
    <dgm:pt modelId="{6AEACFB8-16CE-48F5-A63C-D0AA5B86FE24}" type="pres">
      <dgm:prSet presAssocID="{C324710F-FF42-4D82-AE46-58536046055F}" presName="parTx" presStyleLbl="revTx" presStyleIdx="0" presStyleCnt="4">
        <dgm:presLayoutVars>
          <dgm:chMax val="0"/>
          <dgm:chPref val="0"/>
        </dgm:presLayoutVars>
      </dgm:prSet>
      <dgm:spPr/>
    </dgm:pt>
    <dgm:pt modelId="{207F159B-D58D-40AF-8B16-6BA47B7B7B2F}" type="pres">
      <dgm:prSet presAssocID="{29A7954E-95AE-4357-911C-4FFCF9956C4F}" presName="sibTrans" presStyleCnt="0"/>
      <dgm:spPr/>
    </dgm:pt>
    <dgm:pt modelId="{16AA40FF-A5F2-4169-B0FA-650C6E42D318}" type="pres">
      <dgm:prSet presAssocID="{5FB8ACBD-C70B-4625-A5DF-858CFA1614BF}" presName="compNode" presStyleCnt="0"/>
      <dgm:spPr/>
    </dgm:pt>
    <dgm:pt modelId="{73AC5F30-6B75-4886-873E-68E1D357685D}" type="pres">
      <dgm:prSet presAssocID="{5FB8ACBD-C70B-4625-A5DF-858CFA1614BF}" presName="bgRect" presStyleLbl="bgShp" presStyleIdx="1" presStyleCnt="4"/>
      <dgm:spPr/>
    </dgm:pt>
    <dgm:pt modelId="{6BC5929C-0C35-4DF5-8ACF-189A8387077D}" type="pres">
      <dgm:prSet presAssocID="{5FB8ACBD-C70B-4625-A5DF-858CFA1614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DBA2C3B-96FC-49B4-9990-FB5D9603C09F}" type="pres">
      <dgm:prSet presAssocID="{5FB8ACBD-C70B-4625-A5DF-858CFA1614BF}" presName="spaceRect" presStyleCnt="0"/>
      <dgm:spPr/>
    </dgm:pt>
    <dgm:pt modelId="{D5820F28-EB22-462A-B3CD-6A1967100111}" type="pres">
      <dgm:prSet presAssocID="{5FB8ACBD-C70B-4625-A5DF-858CFA1614BF}" presName="parTx" presStyleLbl="revTx" presStyleIdx="1" presStyleCnt="4">
        <dgm:presLayoutVars>
          <dgm:chMax val="0"/>
          <dgm:chPref val="0"/>
        </dgm:presLayoutVars>
      </dgm:prSet>
      <dgm:spPr/>
    </dgm:pt>
    <dgm:pt modelId="{D8A19D74-0C59-41F4-B27C-D94E126326BC}" type="pres">
      <dgm:prSet presAssocID="{94BF66DE-9BAE-492D-A073-072957762822}" presName="sibTrans" presStyleCnt="0"/>
      <dgm:spPr/>
    </dgm:pt>
    <dgm:pt modelId="{7AA3F21A-0594-46E6-A744-8C1F660413E6}" type="pres">
      <dgm:prSet presAssocID="{EEBD9214-6CB2-4F79-8516-76F712DA81E6}" presName="compNode" presStyleCnt="0"/>
      <dgm:spPr/>
    </dgm:pt>
    <dgm:pt modelId="{CF6E5022-EDCB-4242-BF65-96C863B344BB}" type="pres">
      <dgm:prSet presAssocID="{EEBD9214-6CB2-4F79-8516-76F712DA81E6}" presName="bgRect" presStyleLbl="bgShp" presStyleIdx="2" presStyleCnt="4"/>
      <dgm:spPr/>
    </dgm:pt>
    <dgm:pt modelId="{8A8D2C32-5958-453A-BCA8-0237270688AB}" type="pres">
      <dgm:prSet presAssocID="{EEBD9214-6CB2-4F79-8516-76F712DA81E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94639BB-F5FC-4AE0-BC3B-B8D89248DFB7}" type="pres">
      <dgm:prSet presAssocID="{EEBD9214-6CB2-4F79-8516-76F712DA81E6}" presName="spaceRect" presStyleCnt="0"/>
      <dgm:spPr/>
    </dgm:pt>
    <dgm:pt modelId="{BF7FD137-5B2B-4EDC-B168-48D4F70204DA}" type="pres">
      <dgm:prSet presAssocID="{EEBD9214-6CB2-4F79-8516-76F712DA81E6}" presName="parTx" presStyleLbl="revTx" presStyleIdx="2" presStyleCnt="4">
        <dgm:presLayoutVars>
          <dgm:chMax val="0"/>
          <dgm:chPref val="0"/>
        </dgm:presLayoutVars>
      </dgm:prSet>
      <dgm:spPr/>
    </dgm:pt>
    <dgm:pt modelId="{BEE3DCD5-B239-4220-8879-23CF5FEC6241}" type="pres">
      <dgm:prSet presAssocID="{9D351B94-8EE3-4ABC-AFC0-B14F6C3AAF3D}" presName="sibTrans" presStyleCnt="0"/>
      <dgm:spPr/>
    </dgm:pt>
    <dgm:pt modelId="{9ED639C7-AF5F-4BE4-971C-EF19A9ADD080}" type="pres">
      <dgm:prSet presAssocID="{40A695C7-A635-4B11-842B-92D43C576053}" presName="compNode" presStyleCnt="0"/>
      <dgm:spPr/>
    </dgm:pt>
    <dgm:pt modelId="{0A41FCE0-5B2E-4615-AEBD-1F9CC6057060}" type="pres">
      <dgm:prSet presAssocID="{40A695C7-A635-4B11-842B-92D43C576053}" presName="bgRect" presStyleLbl="bgShp" presStyleIdx="3" presStyleCnt="4"/>
      <dgm:spPr/>
    </dgm:pt>
    <dgm:pt modelId="{DAD59919-E1D7-40E1-8A49-74863C7C07D1}" type="pres">
      <dgm:prSet presAssocID="{40A695C7-A635-4B11-842B-92D43C5760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2DAB476-14C3-4AC7-BA26-CD878C4752B2}" type="pres">
      <dgm:prSet presAssocID="{40A695C7-A635-4B11-842B-92D43C576053}" presName="spaceRect" presStyleCnt="0"/>
      <dgm:spPr/>
    </dgm:pt>
    <dgm:pt modelId="{625E3EBF-580A-489F-8DDA-2443C13A576D}" type="pres">
      <dgm:prSet presAssocID="{40A695C7-A635-4B11-842B-92D43C57605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627630D-D040-428D-81E7-CEEC6DA349A3}" type="presOf" srcId="{40A695C7-A635-4B11-842B-92D43C576053}" destId="{625E3EBF-580A-489F-8DDA-2443C13A576D}" srcOrd="0" destOrd="0" presId="urn:microsoft.com/office/officeart/2018/2/layout/IconVerticalSolidList"/>
    <dgm:cxn modelId="{13568E1A-69F6-4C1F-937E-AD5400B192C9}" srcId="{A9AD9FE0-666B-4438-A527-53E6801C8B11}" destId="{C324710F-FF42-4D82-AE46-58536046055F}" srcOrd="0" destOrd="0" parTransId="{59F601CD-CCAC-4BFC-AD32-E2771823A427}" sibTransId="{29A7954E-95AE-4357-911C-4FFCF9956C4F}"/>
    <dgm:cxn modelId="{09B25D2F-0E55-49BF-AE88-12114E54E685}" srcId="{A9AD9FE0-666B-4438-A527-53E6801C8B11}" destId="{40A695C7-A635-4B11-842B-92D43C576053}" srcOrd="3" destOrd="0" parTransId="{687CFC87-271A-4FE2-A873-0DE4218D0D0A}" sibTransId="{CDC2838F-6E8F-46CC-AA38-C89DA250FC25}"/>
    <dgm:cxn modelId="{FEF3047D-6357-4703-AF39-D1D8B0102B1F}" type="presOf" srcId="{5FB8ACBD-C70B-4625-A5DF-858CFA1614BF}" destId="{D5820F28-EB22-462A-B3CD-6A1967100111}" srcOrd="0" destOrd="0" presId="urn:microsoft.com/office/officeart/2018/2/layout/IconVerticalSolidList"/>
    <dgm:cxn modelId="{6A751F7D-AE24-4786-964D-E86B90B755FD}" srcId="{A9AD9FE0-666B-4438-A527-53E6801C8B11}" destId="{5FB8ACBD-C70B-4625-A5DF-858CFA1614BF}" srcOrd="1" destOrd="0" parTransId="{76EF2A31-F62E-4A1E-8FFA-CFCA072528FF}" sibTransId="{94BF66DE-9BAE-492D-A073-072957762822}"/>
    <dgm:cxn modelId="{F375E997-1EE9-4A75-8189-64FA1F8EA9A9}" type="presOf" srcId="{EEBD9214-6CB2-4F79-8516-76F712DA81E6}" destId="{BF7FD137-5B2B-4EDC-B168-48D4F70204DA}" srcOrd="0" destOrd="0" presId="urn:microsoft.com/office/officeart/2018/2/layout/IconVerticalSolidList"/>
    <dgm:cxn modelId="{1B968F9A-1849-48AF-85FB-F8E394F6AE26}" type="presOf" srcId="{A9AD9FE0-666B-4438-A527-53E6801C8B11}" destId="{9AC89F6C-C941-4460-92CD-14D2D8D28509}" srcOrd="0" destOrd="0" presId="urn:microsoft.com/office/officeart/2018/2/layout/IconVerticalSolidList"/>
    <dgm:cxn modelId="{C60A00C0-7869-47B3-A872-545DE3BD27D0}" srcId="{A9AD9FE0-666B-4438-A527-53E6801C8B11}" destId="{EEBD9214-6CB2-4F79-8516-76F712DA81E6}" srcOrd="2" destOrd="0" parTransId="{B349C090-E5DB-49D5-AE3C-AE4DE7A01B86}" sibTransId="{9D351B94-8EE3-4ABC-AFC0-B14F6C3AAF3D}"/>
    <dgm:cxn modelId="{8F0337E0-A861-45AA-A7BC-5EF77F90FA0E}" type="presOf" srcId="{C324710F-FF42-4D82-AE46-58536046055F}" destId="{6AEACFB8-16CE-48F5-A63C-D0AA5B86FE24}" srcOrd="0" destOrd="0" presId="urn:microsoft.com/office/officeart/2018/2/layout/IconVerticalSolidList"/>
    <dgm:cxn modelId="{B64ECCDB-C8BA-4157-BFB6-8A2CBD0F2DBB}" type="presParOf" srcId="{9AC89F6C-C941-4460-92CD-14D2D8D28509}" destId="{6D9A8D58-A8E2-4553-94A2-6FFAA8E78634}" srcOrd="0" destOrd="0" presId="urn:microsoft.com/office/officeart/2018/2/layout/IconVerticalSolidList"/>
    <dgm:cxn modelId="{75CD349C-4387-4E57-B6FC-BB7DA8ACE5BF}" type="presParOf" srcId="{6D9A8D58-A8E2-4553-94A2-6FFAA8E78634}" destId="{3D0FEF69-6050-4780-8BE4-EE1F964A58D1}" srcOrd="0" destOrd="0" presId="urn:microsoft.com/office/officeart/2018/2/layout/IconVerticalSolidList"/>
    <dgm:cxn modelId="{F9B53D78-6FBC-410A-B616-A99661723DEF}" type="presParOf" srcId="{6D9A8D58-A8E2-4553-94A2-6FFAA8E78634}" destId="{E6459BBD-D852-423E-AC3E-1F8A0726CD6A}" srcOrd="1" destOrd="0" presId="urn:microsoft.com/office/officeart/2018/2/layout/IconVerticalSolidList"/>
    <dgm:cxn modelId="{A8B8E2A7-64A6-4588-A50F-F10D86421254}" type="presParOf" srcId="{6D9A8D58-A8E2-4553-94A2-6FFAA8E78634}" destId="{95AFA681-C62C-47A4-BB14-03E8E8B19DC0}" srcOrd="2" destOrd="0" presId="urn:microsoft.com/office/officeart/2018/2/layout/IconVerticalSolidList"/>
    <dgm:cxn modelId="{4C376F4E-3124-477B-822D-673A6AEC3B78}" type="presParOf" srcId="{6D9A8D58-A8E2-4553-94A2-6FFAA8E78634}" destId="{6AEACFB8-16CE-48F5-A63C-D0AA5B86FE24}" srcOrd="3" destOrd="0" presId="urn:microsoft.com/office/officeart/2018/2/layout/IconVerticalSolidList"/>
    <dgm:cxn modelId="{C987E0A5-BA83-4CDA-BE06-63B722D1FA27}" type="presParOf" srcId="{9AC89F6C-C941-4460-92CD-14D2D8D28509}" destId="{207F159B-D58D-40AF-8B16-6BA47B7B7B2F}" srcOrd="1" destOrd="0" presId="urn:microsoft.com/office/officeart/2018/2/layout/IconVerticalSolidList"/>
    <dgm:cxn modelId="{B3B95BB1-F22E-4ECE-A53F-E50ED9E88218}" type="presParOf" srcId="{9AC89F6C-C941-4460-92CD-14D2D8D28509}" destId="{16AA40FF-A5F2-4169-B0FA-650C6E42D318}" srcOrd="2" destOrd="0" presId="urn:microsoft.com/office/officeart/2018/2/layout/IconVerticalSolidList"/>
    <dgm:cxn modelId="{5F7B877C-CD8F-47DE-9A7D-DD9FADC5A474}" type="presParOf" srcId="{16AA40FF-A5F2-4169-B0FA-650C6E42D318}" destId="{73AC5F30-6B75-4886-873E-68E1D357685D}" srcOrd="0" destOrd="0" presId="urn:microsoft.com/office/officeart/2018/2/layout/IconVerticalSolidList"/>
    <dgm:cxn modelId="{22E0A2F9-B8CD-4A1A-8A51-D1721846537A}" type="presParOf" srcId="{16AA40FF-A5F2-4169-B0FA-650C6E42D318}" destId="{6BC5929C-0C35-4DF5-8ACF-189A8387077D}" srcOrd="1" destOrd="0" presId="urn:microsoft.com/office/officeart/2018/2/layout/IconVerticalSolidList"/>
    <dgm:cxn modelId="{587817CF-EB03-4B23-9524-EB9709939177}" type="presParOf" srcId="{16AA40FF-A5F2-4169-B0FA-650C6E42D318}" destId="{0DBA2C3B-96FC-49B4-9990-FB5D9603C09F}" srcOrd="2" destOrd="0" presId="urn:microsoft.com/office/officeart/2018/2/layout/IconVerticalSolidList"/>
    <dgm:cxn modelId="{DC9DB7EC-D50C-4DA8-87E9-CE50899EDAF2}" type="presParOf" srcId="{16AA40FF-A5F2-4169-B0FA-650C6E42D318}" destId="{D5820F28-EB22-462A-B3CD-6A1967100111}" srcOrd="3" destOrd="0" presId="urn:microsoft.com/office/officeart/2018/2/layout/IconVerticalSolidList"/>
    <dgm:cxn modelId="{7A13756E-DCBD-4A1E-B880-E13E3134241D}" type="presParOf" srcId="{9AC89F6C-C941-4460-92CD-14D2D8D28509}" destId="{D8A19D74-0C59-41F4-B27C-D94E126326BC}" srcOrd="3" destOrd="0" presId="urn:microsoft.com/office/officeart/2018/2/layout/IconVerticalSolidList"/>
    <dgm:cxn modelId="{75EDC689-BBB5-4182-AEAE-7CA3AD2EF8DF}" type="presParOf" srcId="{9AC89F6C-C941-4460-92CD-14D2D8D28509}" destId="{7AA3F21A-0594-46E6-A744-8C1F660413E6}" srcOrd="4" destOrd="0" presId="urn:microsoft.com/office/officeart/2018/2/layout/IconVerticalSolidList"/>
    <dgm:cxn modelId="{C11C193E-AC84-4F98-9644-6DD8AA76F18A}" type="presParOf" srcId="{7AA3F21A-0594-46E6-A744-8C1F660413E6}" destId="{CF6E5022-EDCB-4242-BF65-96C863B344BB}" srcOrd="0" destOrd="0" presId="urn:microsoft.com/office/officeart/2018/2/layout/IconVerticalSolidList"/>
    <dgm:cxn modelId="{811CFD9A-5938-4335-B760-5B0E573A29A9}" type="presParOf" srcId="{7AA3F21A-0594-46E6-A744-8C1F660413E6}" destId="{8A8D2C32-5958-453A-BCA8-0237270688AB}" srcOrd="1" destOrd="0" presId="urn:microsoft.com/office/officeart/2018/2/layout/IconVerticalSolidList"/>
    <dgm:cxn modelId="{A90E7143-206D-4C5B-89DE-A5ED0466E6DF}" type="presParOf" srcId="{7AA3F21A-0594-46E6-A744-8C1F660413E6}" destId="{094639BB-F5FC-4AE0-BC3B-B8D89248DFB7}" srcOrd="2" destOrd="0" presId="urn:microsoft.com/office/officeart/2018/2/layout/IconVerticalSolidList"/>
    <dgm:cxn modelId="{99C6EDAF-3929-40BF-918F-47ED3BBF2671}" type="presParOf" srcId="{7AA3F21A-0594-46E6-A744-8C1F660413E6}" destId="{BF7FD137-5B2B-4EDC-B168-48D4F70204DA}" srcOrd="3" destOrd="0" presId="urn:microsoft.com/office/officeart/2018/2/layout/IconVerticalSolidList"/>
    <dgm:cxn modelId="{FDBC638E-672D-49C8-B77C-91B9D9F4BE86}" type="presParOf" srcId="{9AC89F6C-C941-4460-92CD-14D2D8D28509}" destId="{BEE3DCD5-B239-4220-8879-23CF5FEC6241}" srcOrd="5" destOrd="0" presId="urn:microsoft.com/office/officeart/2018/2/layout/IconVerticalSolidList"/>
    <dgm:cxn modelId="{529BC593-7DA7-4A12-98D1-C5C56D264922}" type="presParOf" srcId="{9AC89F6C-C941-4460-92CD-14D2D8D28509}" destId="{9ED639C7-AF5F-4BE4-971C-EF19A9ADD080}" srcOrd="6" destOrd="0" presId="urn:microsoft.com/office/officeart/2018/2/layout/IconVerticalSolidList"/>
    <dgm:cxn modelId="{01E81524-A9C9-44D8-85E7-8F01836F3800}" type="presParOf" srcId="{9ED639C7-AF5F-4BE4-971C-EF19A9ADD080}" destId="{0A41FCE0-5B2E-4615-AEBD-1F9CC6057060}" srcOrd="0" destOrd="0" presId="urn:microsoft.com/office/officeart/2018/2/layout/IconVerticalSolidList"/>
    <dgm:cxn modelId="{F3788FCF-042B-472C-80B2-5D42C306CDE6}" type="presParOf" srcId="{9ED639C7-AF5F-4BE4-971C-EF19A9ADD080}" destId="{DAD59919-E1D7-40E1-8A49-74863C7C07D1}" srcOrd="1" destOrd="0" presId="urn:microsoft.com/office/officeart/2018/2/layout/IconVerticalSolidList"/>
    <dgm:cxn modelId="{6F466A71-1E4D-40CF-AF3B-B6E96F9C3B7B}" type="presParOf" srcId="{9ED639C7-AF5F-4BE4-971C-EF19A9ADD080}" destId="{42DAB476-14C3-4AC7-BA26-CD878C4752B2}" srcOrd="2" destOrd="0" presId="urn:microsoft.com/office/officeart/2018/2/layout/IconVerticalSolidList"/>
    <dgm:cxn modelId="{28AFAF8E-A227-4FC3-A7D9-787205096066}" type="presParOf" srcId="{9ED639C7-AF5F-4BE4-971C-EF19A9ADD080}" destId="{625E3EBF-580A-489F-8DDA-2443C13A57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7A4FC-4215-44BA-85E6-30945EC07A91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E02F-9EE7-4CB1-9F32-F5E8CF89D990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3D86C-E927-4CEF-A42F-DA89750F1BE3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Pledge 2025-26: RECRUIT </a:t>
          </a:r>
          <a:r>
            <a:rPr lang="en-GB" sz="2500" b="1" kern="1200" dirty="0"/>
            <a:t>850</a:t>
          </a:r>
          <a:r>
            <a:rPr lang="en-GB" sz="2500" kern="1200" dirty="0"/>
            <a:t> Patients</a:t>
          </a:r>
          <a:endParaRPr lang="en-US" sz="2500" kern="1200" dirty="0"/>
        </a:p>
      </dsp:txBody>
      <dsp:txXfrm>
        <a:off x="93445" y="3018902"/>
        <a:ext cx="3206250" cy="720000"/>
      </dsp:txXfrm>
    </dsp:sp>
    <dsp:sp modelId="{AD6B2F2E-CED3-49DE-9B5A-C0325FE28715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21D49-4448-4176-84F5-D06E063795CA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74859-004F-4088-80E0-CD4B8F58A00A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Recruitment to date: 4033</a:t>
          </a:r>
          <a:endParaRPr lang="en-US" sz="2500" b="1" kern="1200" dirty="0"/>
        </a:p>
      </dsp:txBody>
      <dsp:txXfrm>
        <a:off x="3860789" y="3018902"/>
        <a:ext cx="3206250" cy="720000"/>
      </dsp:txXfrm>
    </dsp:sp>
    <dsp:sp modelId="{AAD79992-BDA9-4859-9E14-6BB3CF1E1CCF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8941D-3E4B-4D13-92A7-4951DBD82F3D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6312D-9E6D-4100-9885-7449C062C895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Trials Open since April 2025: </a:t>
          </a:r>
          <a:r>
            <a:rPr lang="en-GB" sz="2500" b="1" kern="1200" dirty="0"/>
            <a:t>59</a:t>
          </a:r>
          <a:endParaRPr lang="en-US" sz="2500" b="1" kern="1200" dirty="0"/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FEF69-6050-4780-8BE4-EE1F964A58D1}">
      <dsp:nvSpPr>
        <dsp:cNvPr id="0" name=""/>
        <dsp:cNvSpPr/>
      </dsp:nvSpPr>
      <dsp:spPr>
        <a:xfrm>
          <a:off x="0" y="1532"/>
          <a:ext cx="10453255" cy="776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59BBD-D852-423E-AC3E-1F8A0726CD6A}">
      <dsp:nvSpPr>
        <dsp:cNvPr id="0" name=""/>
        <dsp:cNvSpPr/>
      </dsp:nvSpPr>
      <dsp:spPr>
        <a:xfrm>
          <a:off x="235010" y="176334"/>
          <a:ext cx="427292" cy="427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ACFB8-16CE-48F5-A63C-D0AA5B86FE24}">
      <dsp:nvSpPr>
        <dsp:cNvPr id="0" name=""/>
        <dsp:cNvSpPr/>
      </dsp:nvSpPr>
      <dsp:spPr>
        <a:xfrm>
          <a:off x="897314" y="1532"/>
          <a:ext cx="9555940" cy="7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21" tIns="82221" rIns="82221" bIns="822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ESHT Home Grown Research – Is my project research?</a:t>
          </a:r>
          <a:endParaRPr lang="en-US" sz="1900" kern="1200"/>
        </a:p>
      </dsp:txBody>
      <dsp:txXfrm>
        <a:off x="897314" y="1532"/>
        <a:ext cx="9555940" cy="776895"/>
      </dsp:txXfrm>
    </dsp:sp>
    <dsp:sp modelId="{73AC5F30-6B75-4886-873E-68E1D357685D}">
      <dsp:nvSpPr>
        <dsp:cNvPr id="0" name=""/>
        <dsp:cNvSpPr/>
      </dsp:nvSpPr>
      <dsp:spPr>
        <a:xfrm>
          <a:off x="0" y="972652"/>
          <a:ext cx="10453255" cy="776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5929C-0C35-4DF5-8ACF-189A8387077D}">
      <dsp:nvSpPr>
        <dsp:cNvPr id="0" name=""/>
        <dsp:cNvSpPr/>
      </dsp:nvSpPr>
      <dsp:spPr>
        <a:xfrm>
          <a:off x="235010" y="1147453"/>
          <a:ext cx="427292" cy="427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20F28-EB22-462A-B3CD-6A1967100111}">
      <dsp:nvSpPr>
        <dsp:cNvPr id="0" name=""/>
        <dsp:cNvSpPr/>
      </dsp:nvSpPr>
      <dsp:spPr>
        <a:xfrm>
          <a:off x="897314" y="972652"/>
          <a:ext cx="9555940" cy="7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21" tIns="82221" rIns="82221" bIns="822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Research projects attempt to derive generalisable or transferable new knowledge to answer questions with scientifically sound methods. </a:t>
          </a:r>
          <a:endParaRPr lang="en-US" sz="1900" kern="1200"/>
        </a:p>
      </dsp:txBody>
      <dsp:txXfrm>
        <a:off x="897314" y="972652"/>
        <a:ext cx="9555940" cy="776895"/>
      </dsp:txXfrm>
    </dsp:sp>
    <dsp:sp modelId="{CF6E5022-EDCB-4242-BF65-96C863B344BB}">
      <dsp:nvSpPr>
        <dsp:cNvPr id="0" name=""/>
        <dsp:cNvSpPr/>
      </dsp:nvSpPr>
      <dsp:spPr>
        <a:xfrm>
          <a:off x="0" y="1943771"/>
          <a:ext cx="10453255" cy="776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D2C32-5958-453A-BCA8-0237270688AB}">
      <dsp:nvSpPr>
        <dsp:cNvPr id="0" name=""/>
        <dsp:cNvSpPr/>
      </dsp:nvSpPr>
      <dsp:spPr>
        <a:xfrm>
          <a:off x="235010" y="2118572"/>
          <a:ext cx="427292" cy="427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D137-5B2B-4EDC-B168-48D4F70204DA}">
      <dsp:nvSpPr>
        <dsp:cNvPr id="0" name=""/>
        <dsp:cNvSpPr/>
      </dsp:nvSpPr>
      <dsp:spPr>
        <a:xfrm>
          <a:off x="897314" y="1943771"/>
          <a:ext cx="9555940" cy="7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21" tIns="82221" rIns="82221" bIns="822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This includes studies that aim to generate hypotheses as well as those that aim to test them, in addition to simply descriptive studies.</a:t>
          </a:r>
          <a:endParaRPr lang="en-US" sz="1900" kern="1200"/>
        </a:p>
      </dsp:txBody>
      <dsp:txXfrm>
        <a:off x="897314" y="1943771"/>
        <a:ext cx="9555940" cy="776895"/>
      </dsp:txXfrm>
    </dsp:sp>
    <dsp:sp modelId="{0A41FCE0-5B2E-4615-AEBD-1F9CC6057060}">
      <dsp:nvSpPr>
        <dsp:cNvPr id="0" name=""/>
        <dsp:cNvSpPr/>
      </dsp:nvSpPr>
      <dsp:spPr>
        <a:xfrm>
          <a:off x="0" y="2914890"/>
          <a:ext cx="10453255" cy="776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59919-E1D7-40E1-8A49-74863C7C07D1}">
      <dsp:nvSpPr>
        <dsp:cNvPr id="0" name=""/>
        <dsp:cNvSpPr/>
      </dsp:nvSpPr>
      <dsp:spPr>
        <a:xfrm>
          <a:off x="235010" y="3089692"/>
          <a:ext cx="427292" cy="427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E3EBF-580A-489F-8DDA-2443C13A576D}">
      <dsp:nvSpPr>
        <dsp:cNvPr id="0" name=""/>
        <dsp:cNvSpPr/>
      </dsp:nvSpPr>
      <dsp:spPr>
        <a:xfrm>
          <a:off x="897314" y="2914890"/>
          <a:ext cx="9555940" cy="7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21" tIns="82221" rIns="82221" bIns="8222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Please note that our Research Governance will only review and assess those projects classified as Research by the HRA decision tool.</a:t>
          </a:r>
          <a:endParaRPr lang="en-US" sz="1900" kern="1200" dirty="0"/>
        </a:p>
      </dsp:txBody>
      <dsp:txXfrm>
        <a:off x="897314" y="2914890"/>
        <a:ext cx="9555940" cy="77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1794-E5FF-4EEF-BD97-A5B03EBECADC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13858-73FD-46F4-8770-47E501CE9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13858-73FD-46F4-8770-47E501CE9B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0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6C9BE1-0BA5-4F46-8E06-3863065568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4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C6768-E868-4911-BC98-6A06AA2E4D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5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3954-DCD7-2EB5-BD08-1EE7D486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6933B-9D7B-FEF5-1E25-DF6E6E597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0D6F-9DA7-4264-5BB1-3C1E83A8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98F73-C887-C0E9-ADF3-B9F75AE6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8496-BEF0-E4BF-5C8E-9E69CB61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0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D480-E001-ED07-6C8F-3F2CC3CB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C4FE3-7387-7731-F88A-AB2AF10F9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BA69-36E1-E12A-DED5-84E93103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EF0FF-A5F8-1D22-397E-B22769AD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D5BE-1595-8C09-811A-92EA00D8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3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3150D-BCF0-A183-9C35-29D98EA8E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6F1C6-34D8-77A6-DE46-8621CE100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339B-CFE0-B82B-C9B4-19D16420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C345-8013-A76D-AE1A-C5924612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83EF-0D93-A4D8-DBC6-56B90650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0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418" y="6381751"/>
            <a:ext cx="10943167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D33470-F0B7-4060-8414-C674BBE9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772816"/>
            <a:ext cx="10363200" cy="14700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79AC882-CD28-4E31-8409-CC9ADDE736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644900"/>
            <a:ext cx="10363200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/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16004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B4719E4-1AAA-45D0-B2D3-0A9065F5798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76250"/>
            <a:ext cx="8785225" cy="7921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BA3BFB-69CB-4ED8-8F4D-A7D40FF67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412875"/>
            <a:ext cx="10944225" cy="44640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r photo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B970B-E795-46CE-888C-D75E91FB54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418" y="6381751"/>
            <a:ext cx="10943167" cy="3397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E300DFD-0DAD-4A2E-A328-C4F26C1512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888" y="1628800"/>
            <a:ext cx="5472112" cy="41764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9768FD0-9975-4B0B-BF2C-4D1536116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3" y="1628775"/>
            <a:ext cx="5256212" cy="4176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E9890A4-3F91-4549-B11D-54AB4546A3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76250"/>
            <a:ext cx="8785225" cy="7921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0868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B970B-E795-46CE-888C-D75E91FB54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418" y="6381751"/>
            <a:ext cx="10943167" cy="3397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9768FD0-9975-4B0B-BF2C-4D1536116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3" y="1628775"/>
            <a:ext cx="5256212" cy="4176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E9890A4-3F91-4549-B11D-54AB4546A3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76250"/>
            <a:ext cx="8785225" cy="7921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45449B1A-9901-49C0-BEA8-781554C6D7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888" y="1628775"/>
            <a:ext cx="5472112" cy="41767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37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87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D75B-A877-7066-4E83-E29BDA6CA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5396A-BBF7-7E49-B960-30DC0D6BF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FA83-921B-CF83-7F7D-D760155E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C210-2841-54A7-0AD0-E6084ADF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4B6E-465C-A17B-77F7-00E2DCE7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2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C471-3CD7-81CE-47BC-05D26A6C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2A97-024A-47EB-59D4-AF67438BC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96F1-16E5-BA01-4A6F-324BB305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1F893-4582-9E0B-FA73-0E469B2E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ECB39-AE33-B90F-1EDB-D4FA730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7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E7C8-3262-9AFB-EC24-A9AC877F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190A7-C5BA-81B4-43C7-8021BDE6E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3EB50-58CA-41D4-B9B2-E5849A1E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2D370-2924-AF7D-356C-8B98AF8D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A942-75B6-9E01-D934-AD4D1398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A686-B1B5-D2F0-D870-B81BE511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E0DC-B8BA-F60B-2E49-B7E99F8D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C652-3CA1-649F-D0E6-6B812F30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AECC1-DCED-E065-6A42-ED0A44CE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19D82-D2C4-CD17-DFC2-68E95712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2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0F03-7558-AB83-2AF9-F563C858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E21E-3CB9-8DCD-3480-053A5612B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82C93-7B1D-3F5A-1A4E-652E396B3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3B26C-611E-3734-4A8F-09F92DF4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F07D-C406-65EE-2764-4C108369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12503-914E-BC9F-8DF8-C23DD1CF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8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F69C-1D4F-1838-B8C3-0553C293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F6F68-F4DA-0CCA-8649-19CD63B85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C74D1-780E-8800-8971-645FF98C8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5A170-2100-99B4-355B-8734B22A8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80CAD-2B0B-E167-0668-32AC270B6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BCD84-9962-4439-4A73-4E41C43F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E91F4-21D9-3CEA-7228-36C17562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7FDED3-4C1D-3908-F2B2-D19AE6A3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0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8E4A-18C2-B4F4-11DD-A6740BC0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A85E6-96FC-CCE2-EE7D-95071ECC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C8C4D-24B1-090C-20D0-CB0BB885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1AD4F-8AA9-2A49-B9A3-8159FEF7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1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D1D5C-06DE-878F-DF82-047BCD00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573D3-DAF8-BE0B-5485-0447C9E8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7CD30-A87B-3AFB-75AC-466BD5DC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8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B66C-7B4D-A833-1D0E-D3040051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CEA2-62BD-313F-C285-CE784B60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91089-1B66-01CA-7032-209CC6ED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8093F-30B3-590A-56BB-8571AA2A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6D9E5-BBBA-AE2C-8684-3AD26DB9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14015-914E-55C0-0992-71E9A1A1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7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B4AF-EB2A-260A-26CE-18BCE7FF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6435A-DFEA-EF70-A73C-60E06E0A0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08940-6F49-467F-8283-D9A9A8B67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DEFEF-2698-C0D5-9A4C-47336A68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83805-F2FC-0801-DAB4-16C95C11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A4A44-ED7A-C65B-658C-0C05E7FB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59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C5D3-276A-80C6-2B37-E2E8106A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23254-BBDF-4D1C-52A4-C699549D7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9D72E-55FB-FBEB-88AC-869633D6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054-46EB-9313-7CFC-8A1BAAF1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F525-521A-8C86-1A6D-7F4AA1A0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27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5C0C5-DEB9-323E-8899-6B7ECE3C4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4D0CD-F490-BF46-2F0F-B72939765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DA1BE-C2E7-DA18-9F3B-3B3A7D75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F973C-34BB-0D15-95B0-4881AB07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9225-11F3-746D-EE4E-965D16E1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0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6B16F-C029-5835-FA41-D454F21EF076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7B74-968A-295F-CA1F-07DC55E0350F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8B80388B-03E0-35F0-C6D7-2F79627BDA94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2B4E2860-899E-D6C0-2ABF-DDFF20B63C29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08F6D4-ED42-D314-15F3-529A6FE4D711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41B1665-EA4A-668B-BB6D-C562C463265D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CAC4B80-1F44-EE39-02E7-1FD8CA0A612B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14" name="Freeform 21">
            <a:extLst>
              <a:ext uri="{FF2B5EF4-FFF2-40B4-BE49-F238E27FC236}">
                <a16:creationId xmlns:a16="http://schemas.microsoft.com/office/drawing/2014/main" id="{74CBFA3B-6474-A71C-2F8E-82D7797AC040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CC57CD09-4692-D26B-BA95-14F0E1C8105A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225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EAC3F69-D935-E1B8-728E-34C5C299F497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53DCA1E2-B726-97F0-CBCF-9D2C5DA8EF7E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8587C86-E54C-939F-608D-27F25D8F737B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B25606-D419-34BB-1473-BB42CE1806F3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BEC53C0-01D7-F6F1-58B2-3DBBA4C45805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D531E6-5BA9-BD26-C275-7F8325221769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72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09E2-9B63-CC45-CCB9-A0F42E3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9D87D-2971-83C7-6E1E-E37B600D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E42C7-FC0E-59BB-59B3-19FDE6BF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5483-29FA-2E2A-221F-1C7C8C33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99747-AFD1-8A11-1AF7-0F72EE97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42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3AED-C84D-A7BC-8BD0-B2A111F31B6F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CCCCA8D-A11C-6C28-F0A8-014AF00B3FB5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395DC55-98E9-EF96-2914-6B610AA71EC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476D40C7-F4A8-E440-3446-F74363C6ED6E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2697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922287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531544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033671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859362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48163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611802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954001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79295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73675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1FDC-F018-822F-A957-EDF381AA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10FE-B076-367F-E886-70B81107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9CB82-B04B-0219-D392-8B04F37FC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A03BD-9A94-C75F-1CCD-02D18594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BD48-5229-11A3-C104-EB8FE971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FBE6-94D2-0A95-35F4-D4D6BA57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59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41753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424907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310690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225019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8473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8713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027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09906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D33470-F0B7-4060-8414-C674BBE9E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1772816"/>
            <a:ext cx="10363200" cy="14700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79AC882-CD28-4E31-8409-CC9ADDE736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3644900"/>
            <a:ext cx="10363200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/>
            </a:lvl1pPr>
          </a:lstStyle>
          <a:p>
            <a:pPr lvl="0"/>
            <a:r>
              <a:rPr lang="en-US" dirty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277318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B4719E4-1AAA-45D0-B2D3-0A9065F5798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76250"/>
            <a:ext cx="8785225" cy="7921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BA3BFB-69CB-4ED8-8F4D-A7D40FF67C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412875"/>
            <a:ext cx="10944225" cy="446405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2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7255-9B47-1B2B-D4DF-12504187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B7E7-E7D6-8710-1616-9630C4BEA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85F91-07F6-F505-282A-4E5A4FAD1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6B7C0-D542-1A0E-41E3-7B3F9B47E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33E21-947D-91F8-BE89-C382E615F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78650-EAB3-F2CA-8A2E-58543950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24072-D0F6-7B16-5E4A-B5480B96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071E1-7FE0-9733-0D41-724D4123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60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r photo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B970B-E795-46CE-888C-D75E91FB54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E300DFD-0DAD-4A2E-A328-C4F26C1512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888" y="1628800"/>
            <a:ext cx="5472112" cy="417646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9768FD0-9975-4B0B-BF2C-4D1536116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3" y="1628775"/>
            <a:ext cx="5256212" cy="4176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E9890A4-3F91-4549-B11D-54AB4546A3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76250"/>
            <a:ext cx="8785225" cy="7921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62955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B970B-E795-46CE-888C-D75E91FB54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9768FD0-9975-4B0B-BF2C-4D1536116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3" y="1628775"/>
            <a:ext cx="5256212" cy="41767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E9890A4-3F91-4549-B11D-54AB4546A3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76250"/>
            <a:ext cx="8785225" cy="79216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45449B1A-9901-49C0-BEA8-781554C6D7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888" y="1628775"/>
            <a:ext cx="5472112" cy="41767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588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0BED-65F6-4C73-831B-CFCB9A9CCE2D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78C6-D100-40A2-A206-10ECC9C256C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6AC8D-C501-B3D1-EC54-E13F6ECE2431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A38A1-918B-5070-B045-3BE4770BCAF4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ED8307-DC4B-C4C6-6CE0-6F5289586853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24474404-BB21-C348-65F0-90D219BFB159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1CF67E-B935-3EE1-55F3-73C41242776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4B50671C-C5B1-4A28-163F-E125D899F6E0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68C18E3-AA8B-7EDC-A23D-36C42B0E2733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14" name="Freeform 21">
            <a:extLst>
              <a:ext uri="{FF2B5EF4-FFF2-40B4-BE49-F238E27FC236}">
                <a16:creationId xmlns:a16="http://schemas.microsoft.com/office/drawing/2014/main" id="{6104FEA5-F6CA-D1BF-A5E2-C4A5350596DB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04D61CA-909A-63CF-F02C-BA65EE746807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1868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854695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D5BA3-713E-8CE1-D6B2-D2728E01FFA6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A9391C0-FB2F-173F-3339-963832DBFE5A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32962C9-E9AC-4AF5-2F49-248638FF5832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E2011CA7-0C96-9CA8-B0B9-B555478BE2AF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2140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587747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090126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192219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93956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D69C-7F04-830A-2934-6A40315C6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D086A-6895-FF0C-A871-1B3BBF22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0D7DF-6081-04B4-53CB-33EED41B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620FD-3624-4B4D-0A10-00E127C0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959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321984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5221548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845424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5126459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2438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22162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383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2872-0511-85EC-AB37-9FF96484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191D0-F214-7AC0-D070-7C8C156D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2188B-1FCB-AB3F-7370-507EBA25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5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0378-D713-15B3-4CEA-C4A4866F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5A279-184F-4821-6ED4-78688997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30602-555E-D78A-309D-F4E686F21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43FB7-E256-69CA-6E36-EB6D49BA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ACCC9-AE4B-045C-19C6-B174D916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6802-3D90-126C-5D0B-71C41708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0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E8F9-4C55-1EA1-D078-F9F1E25C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D376C-2194-68A7-52CA-07DD0A3A1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2A54-9362-E354-F295-F4DC7CDA1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B318B-15F5-EE2A-C60C-F78CA8F0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5CF5-56E8-DA5C-CBEF-3BAF893B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CCBA2-DE30-28A2-1D1B-98166137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8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61DAE-B1DB-E4D7-6617-CABFE71F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18F23-789D-1A1D-8336-1E78316EB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64611-6514-2AEB-A81C-F6949EB2F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411B6-AC24-45C7-8AE4-69F66A9A8799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3A60-650F-42BF-C20D-80B7A4ED2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352D-69A7-656E-A4F2-A9A3138E1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B9474-5FA8-4494-986A-130DB64C5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3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1ED20-D211-A534-2DBE-6A3B8B3960E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3192" y="6615044"/>
            <a:ext cx="16825192" cy="10977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3BDBDF5-47C2-4FA4-A297-C094C50AC5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02" y="260648"/>
            <a:ext cx="20462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BE4D8-0E66-F55F-7DFB-F46DC577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F87C0-EDA3-116A-5B20-82208ACF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A3787-6095-F681-F704-103E6369C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96DF31-8ED4-4D68-B284-1DA55721A5C6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834BA-701F-6CD4-EDE4-8A2F1F15C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E972D-E9F2-00E5-627C-485D3BDE0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32F32-BAD9-4884-B994-C579FFA0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87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AB33B7-1754-4A53-6675-C6EF2D515F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3192" y="6146745"/>
            <a:ext cx="16825192" cy="109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A286EE-EB2B-7CF6-1481-8FA401DD38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514"/>
            <a:ext cx="16345816" cy="10977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8" y="6381751"/>
            <a:ext cx="1094316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BDBDF5-47C2-4FA4-A297-C094C50AC56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98" y="269997"/>
            <a:ext cx="20462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0B7000-EDD6-BB47-E66A-D78C70CA93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9336" y="6357319"/>
            <a:ext cx="433074" cy="3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noProof="0"/>
              <a:t>12/07/2023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293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hra.nhs.uk/planning-and-improving-research/policies-standards-legislation/clinical-trials-investigational-medicinal-products-ctimps/combined-review/step-step-guide-using-iras-combined-ways-working-cwow/#overvie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indementiaresearch.nihr.ac.uk/" TargetMode="External"/><Relationship Id="rId2" Type="http://schemas.openxmlformats.org/officeDocument/2006/relationships/hyperlink" Target="https://bepartofresearch.nihr.ac.uk/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mailto:esh-tr.researchanddevelopment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ack text">
            <a:extLst>
              <a:ext uri="{FF2B5EF4-FFF2-40B4-BE49-F238E27FC236}">
                <a16:creationId xmlns:a16="http://schemas.microsoft.com/office/drawing/2014/main" id="{E9FE6D83-BF1E-6373-EDB6-842033A4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898" y="346378"/>
            <a:ext cx="2807948" cy="921259"/>
          </a:xfrm>
          <a:prstGeom prst="rect">
            <a:avLst/>
          </a:prstGeom>
        </p:spPr>
      </p:pic>
      <p:pic>
        <p:nvPicPr>
          <p:cNvPr id="5" name="Picture 4" descr="A person smiling at camera&#10;&#10;Description automatically generated">
            <a:extLst>
              <a:ext uri="{FF2B5EF4-FFF2-40B4-BE49-F238E27FC236}">
                <a16:creationId xmlns:a16="http://schemas.microsoft.com/office/drawing/2014/main" id="{025C7E36-A0C8-8E9D-0CC6-50E92583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029" y="1613448"/>
            <a:ext cx="2534595" cy="2714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ED9868-25A5-37F5-DD78-F60904721EA3}"/>
              </a:ext>
            </a:extLst>
          </p:cNvPr>
          <p:cNvSpPr txBox="1"/>
          <p:nvPr/>
        </p:nvSpPr>
        <p:spPr>
          <a:xfrm>
            <a:off x="166254" y="2743922"/>
            <a:ext cx="7351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&amp; Development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B3CD6-B72C-34BB-21ED-5545A8F5E96D}"/>
              </a:ext>
            </a:extLst>
          </p:cNvPr>
          <p:cNvSpPr txBox="1"/>
          <p:nvPr/>
        </p:nvSpPr>
        <p:spPr>
          <a:xfrm>
            <a:off x="5119486" y="4324065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Jo-Anne Taylor, Head of Research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664E1-2C1E-EDF3-384D-F745679FEBE5}"/>
              </a:ext>
            </a:extLst>
          </p:cNvPr>
          <p:cNvSpPr txBox="1"/>
          <p:nvPr/>
        </p:nvSpPr>
        <p:spPr>
          <a:xfrm>
            <a:off x="0" y="5565058"/>
            <a:ext cx="12192000" cy="13849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2025-2026</a:t>
            </a:r>
          </a:p>
          <a:p>
            <a:r>
              <a:rPr lang="en-GB" sz="2800" dirty="0">
                <a:solidFill>
                  <a:schemeClr val="bg1"/>
                </a:solidFill>
              </a:rPr>
              <a:t>Delivering quality research that will improve the health outcomes for all ESHT patients</a:t>
            </a:r>
          </a:p>
        </p:txBody>
      </p:sp>
    </p:spTree>
    <p:extLst>
      <p:ext uri="{BB962C8B-B14F-4D97-AF65-F5344CB8AC3E}">
        <p14:creationId xmlns:p14="http://schemas.microsoft.com/office/powerpoint/2010/main" val="287627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49A99-84C7-ACCD-93F9-464AEFF31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13" y="166599"/>
            <a:ext cx="4707821" cy="298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A7AEE-F882-A373-94B0-A5F83CE4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2" y="3332480"/>
            <a:ext cx="2282302" cy="1801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C9BD8A-E5B9-0D00-8956-AC6D8B9A7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528" y="3342641"/>
            <a:ext cx="2122190" cy="1785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F8E54-9169-019E-E89D-18C226B279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334"/>
          <a:stretch/>
        </p:blipFill>
        <p:spPr>
          <a:xfrm>
            <a:off x="9431837" y="158566"/>
            <a:ext cx="2329528" cy="310726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508F0-9863-910D-83A1-C5C156BDF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674" y="0"/>
            <a:ext cx="2219909" cy="683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7EE8EE-1CE1-815E-79F4-A541A8E3F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355" y="1124423"/>
            <a:ext cx="4438015" cy="3106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23DB56-63B3-7224-FAE4-5DCC2C725BEC}"/>
              </a:ext>
            </a:extLst>
          </p:cNvPr>
          <p:cNvSpPr txBox="1"/>
          <p:nvPr/>
        </p:nvSpPr>
        <p:spPr>
          <a:xfrm>
            <a:off x="4856947" y="564299"/>
            <a:ext cx="416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 cataract is an opacity within the lens of the eye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9782F2-B097-7F0E-6AF7-F24CCEDCE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794" y="4443807"/>
            <a:ext cx="1781323" cy="2414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8CEBC7-265C-8D01-B434-957C8808B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523" y="4442604"/>
            <a:ext cx="3338477" cy="24153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5FAC39-9011-FF9B-237C-E67A3D31FB6F}"/>
              </a:ext>
            </a:extLst>
          </p:cNvPr>
          <p:cNvSpPr txBox="1"/>
          <p:nvPr/>
        </p:nvSpPr>
        <p:spPr>
          <a:xfrm>
            <a:off x="0" y="5251508"/>
            <a:ext cx="46323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Severe bilateral cataracts detected by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Neocam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meant swift surgical intervention helped to save her eyesight.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417 babies recruited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1B5F76-BA4F-26C6-7A6A-0B0D0A5DB87B}"/>
              </a:ext>
            </a:extLst>
          </p:cNvPr>
          <p:cNvSpPr txBox="1"/>
          <p:nvPr/>
        </p:nvSpPr>
        <p:spPr>
          <a:xfrm>
            <a:off x="9320613" y="3323939"/>
            <a:ext cx="2524641" cy="697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6195" marR="0" lvl="0" indent="0" algn="ctr" defTabSz="914400" rtl="0" eaLnBrk="1" fontAlgn="auto" latinLnBrk="0" hangingPunct="1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36195" marR="0" lvl="0" indent="0" algn="ctr" defTabSz="914400" rtl="0" eaLnBrk="1" fontAlgn="auto" latinLnBrk="0" hangingPunct="1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PI: Dr Mani Kandasamy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Consultant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Paediatrician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66379E6-E55A-AFF4-9DCA-B615857EA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329" y="4439920"/>
            <a:ext cx="1646846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AC726-C0F6-4A2C-283C-69E864219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36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B5CB6-15E6-4C93-94D2-5436CBF61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37" y="833700"/>
            <a:ext cx="6253058" cy="519003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E057C-D941-E35F-8799-BBD94CBA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87" r="9119" b="2"/>
          <a:stretch>
            <a:fillRect/>
          </a:stretch>
        </p:blipFill>
        <p:spPr>
          <a:xfrm>
            <a:off x="7976310" y="798656"/>
            <a:ext cx="3316140" cy="287072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5FA97-B54F-3693-956C-300089C9F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9" y="4663900"/>
            <a:ext cx="3502643" cy="1173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742B9A-CA81-7FEB-7FD8-1B382CCE443A}"/>
              </a:ext>
            </a:extLst>
          </p:cNvPr>
          <p:cNvSpPr txBox="1"/>
          <p:nvPr/>
        </p:nvSpPr>
        <p:spPr>
          <a:xfrm>
            <a:off x="278604" y="1343160"/>
            <a:ext cx="476355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8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C1D0A-4910-C756-2B3F-CB7C47AD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28" y="126988"/>
            <a:ext cx="9609537" cy="66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6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01E6D-7AC2-FA49-9764-A42F8E04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4736782"/>
            <a:ext cx="11715750" cy="1895475"/>
          </a:xfrm>
          <a:prstGeom prst="rect">
            <a:avLst/>
          </a:prstGeom>
        </p:spPr>
      </p:pic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2E52F750-E792-E01A-EBD4-BD13ECA6C96D}"/>
              </a:ext>
            </a:extLst>
          </p:cNvPr>
          <p:cNvGraphicFramePr/>
          <p:nvPr/>
        </p:nvGraphicFramePr>
        <p:xfrm>
          <a:off x="702424" y="935182"/>
          <a:ext cx="10453255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273A9B-5D5A-B5D8-4688-B732BB1EA7F3}"/>
              </a:ext>
            </a:extLst>
          </p:cNvPr>
          <p:cNvSpPr txBox="1"/>
          <p:nvPr/>
        </p:nvSpPr>
        <p:spPr>
          <a:xfrm>
            <a:off x="557287" y="273455"/>
            <a:ext cx="1086298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 My Project Research? </a:t>
            </a:r>
          </a:p>
        </p:txBody>
      </p:sp>
    </p:spTree>
    <p:extLst>
      <p:ext uri="{BB962C8B-B14F-4D97-AF65-F5344CB8AC3E}">
        <p14:creationId xmlns:p14="http://schemas.microsoft.com/office/powerpoint/2010/main" val="111336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32500-9B42-F7F7-F450-342F2559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2123"/>
            <a:ext cx="12192000" cy="3495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91F74C-BB80-325B-86C6-BB54B6FB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0325"/>
            <a:ext cx="12192000" cy="2245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7ABF4-D0E8-A8BF-DF92-D59CF259C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5048"/>
            <a:ext cx="12192000" cy="2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900F6-DA64-DA4D-3C1A-DC32C18F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35684-2415-9E85-1258-8573333A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54" y="103666"/>
            <a:ext cx="4070903" cy="65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FF589-80B1-A076-8066-0302701AE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057" y="187153"/>
            <a:ext cx="1623201" cy="662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2165F-16E7-40EB-DF76-5B3AA98F24FE}"/>
              </a:ext>
            </a:extLst>
          </p:cNvPr>
          <p:cNvSpPr txBox="1"/>
          <p:nvPr/>
        </p:nvSpPr>
        <p:spPr>
          <a:xfrm>
            <a:off x="1160207" y="6488668"/>
            <a:ext cx="817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Step by step guide to using IRAS for combined review - Health Research Authority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25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44BAB-5140-3CBD-7F69-9169C306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4" y="225274"/>
            <a:ext cx="10236071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CDA93E-7CA5-40F8-81E9-5FDD557D8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8376"/>
            <a:ext cx="11516547" cy="936104"/>
          </a:xfrm>
        </p:spPr>
        <p:txBody>
          <a:bodyPr/>
          <a:lstStyle/>
          <a:p>
            <a:pPr algn="ctr"/>
            <a:r>
              <a:rPr lang="en-GB" sz="3200" dirty="0"/>
              <a:t>Clinical Research Champions at ESHT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0ED52-4689-4D9F-B2BF-4860ED7FF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1982" y="1879304"/>
            <a:ext cx="7217104" cy="3205162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Research Champions are patients, carers, and members of the public, who are passionate about developing better health care and treatments. 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NIHR initiative - Supported by the NIHR Kent, Surrey and Sussex region</a:t>
            </a:r>
          </a:p>
          <a:p>
            <a:pPr marL="0" indent="0">
              <a:spcBef>
                <a:spcPts val="0"/>
              </a:spcBef>
            </a:pPr>
            <a:endParaRPr lang="en-GB" sz="1200" b="0" i="0" dirty="0">
              <a:solidFill>
                <a:srgbClr val="000000"/>
              </a:solidFill>
              <a:effectLst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They help spread the word about research. They also support colleagues to understand a patient’s experience of research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Comment on ESHT clinician research proposals and contribute to design of study and participant documents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Help people find out about research studies, including those available at </a:t>
            </a:r>
            <a:r>
              <a:rPr lang="en-GB" sz="1200" b="0" i="0" dirty="0">
                <a:solidFill>
                  <a:srgbClr val="000000"/>
                </a:solidFill>
                <a:effectLst/>
                <a:hlinkClick r:id="rId2"/>
              </a:rPr>
              <a:t>Be Part of Research</a:t>
            </a:r>
            <a:r>
              <a:rPr lang="en-GB" sz="1200" b="0" i="0" dirty="0">
                <a:solidFill>
                  <a:srgbClr val="000000"/>
                </a:solidFill>
                <a:effectLst/>
              </a:rPr>
              <a:t> and 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hlinkClick r:id="rId3"/>
              </a:rPr>
              <a:t>Join Dementia Research</a:t>
            </a: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000000"/>
                </a:solidFill>
                <a:effectLst/>
              </a:rPr>
              <a:t>Raise awareness of health and care research and encourage people to take part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Quarterly meetings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dirty="0"/>
              <a:t>Both hospital sites</a:t>
            </a:r>
          </a:p>
          <a:p>
            <a:pPr marL="0" indent="0">
              <a:spcBef>
                <a:spcPts val="0"/>
              </a:spcBef>
            </a:pPr>
            <a:endParaRPr lang="en-GB" sz="11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 marL="0" indent="0" fontAlgn="base">
              <a:spcBef>
                <a:spcPts val="0"/>
              </a:spcBef>
            </a:pPr>
            <a:r>
              <a:rPr lang="en-GB" sz="1100" b="1" i="0" dirty="0">
                <a:solidFill>
                  <a:srgbClr val="000000"/>
                </a:solidFill>
                <a:effectLst/>
              </a:rPr>
              <a:t>Penny Boxall Research Champion Lead ESHT</a:t>
            </a:r>
          </a:p>
          <a:p>
            <a:pPr marL="0" indent="0">
              <a:spcBef>
                <a:spcPts val="0"/>
              </a:spcBef>
            </a:pPr>
            <a:r>
              <a:rPr lang="en-GB" sz="1400" dirty="0">
                <a:solidFill>
                  <a:srgbClr val="000000"/>
                </a:solidFill>
                <a:hlinkClick r:id="rId4"/>
              </a:rPr>
              <a:t>esh-tr.researchanddevelopment@nhs.net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endParaRPr lang="en-GB" sz="1400" b="0" i="0" dirty="0">
              <a:solidFill>
                <a:srgbClr val="000000"/>
              </a:solidFill>
              <a:effectLst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1026" name="Picture 2" descr="Spread the Word - bearing the standard">
            <a:extLst>
              <a:ext uri="{FF2B5EF4-FFF2-40B4-BE49-F238E27FC236}">
                <a16:creationId xmlns:a16="http://schemas.microsoft.com/office/drawing/2014/main" id="{80457171-76A0-230F-57A1-784EE6223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-2767" b="2631"/>
          <a:stretch/>
        </p:blipFill>
        <p:spPr bwMode="auto">
          <a:xfrm>
            <a:off x="9480376" y="4293096"/>
            <a:ext cx="2521835" cy="17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282BFA6-45E6-3055-02A2-980DA116AE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" y="1842556"/>
            <a:ext cx="4860034" cy="3645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D7DB2-DADC-32B4-77C3-B0AE8B2C95AC}"/>
              </a:ext>
            </a:extLst>
          </p:cNvPr>
          <p:cNvSpPr txBox="1"/>
          <p:nvPr/>
        </p:nvSpPr>
        <p:spPr>
          <a:xfrm>
            <a:off x="2098839" y="6304662"/>
            <a:ext cx="7231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Research Champions Mtg: 20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Jan 2026 10-12.30pm Conquest Hospital</a:t>
            </a:r>
          </a:p>
        </p:txBody>
      </p:sp>
    </p:spTree>
    <p:extLst>
      <p:ext uri="{BB962C8B-B14F-4D97-AF65-F5344CB8AC3E}">
        <p14:creationId xmlns:p14="http://schemas.microsoft.com/office/powerpoint/2010/main" val="239024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14D4C-F919-505A-F05A-EC7238A5F5C1}"/>
              </a:ext>
            </a:extLst>
          </p:cNvPr>
          <p:cNvSpPr txBox="1"/>
          <p:nvPr/>
        </p:nvSpPr>
        <p:spPr>
          <a:xfrm>
            <a:off x="623392" y="1198130"/>
            <a:ext cx="113772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is the process of discovery, innovation and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Research: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the key to finding new solutions in healthcare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Enables the delivery of best possible care from the start of our lives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Without research the NHS has no new treatments or drugs and cannot offer tomorrow’s patients anything better than we have today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has enabled: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DNA to be sequenced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Organs to be transplanted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Imaging of our whole body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Improvements in cancer screening and cancer treatments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Innovative cardiac treatments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 is everyone’s business and responsibility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79BF4F-6D9C-90A2-6EBB-101BE2A0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3789040"/>
            <a:ext cx="3678257" cy="2088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415C2-B5D8-8E66-6DC4-D45C4335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" y="0"/>
            <a:ext cx="256510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6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338AA-E25A-8672-6E7A-A04EBA372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4" r="790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6BB20-2BF0-9672-2169-681A508B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BB8CB99E-8665-32EB-FC64-F485033A4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0086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107628-6CDC-B34F-D4CE-2FC47AE272FD}"/>
              </a:ext>
            </a:extLst>
          </p:cNvPr>
          <p:cNvSpPr txBox="1"/>
          <p:nvPr/>
        </p:nvSpPr>
        <p:spPr>
          <a:xfrm>
            <a:off x="491613" y="1956619"/>
            <a:ext cx="361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ESHT Performance April 2025-date</a:t>
            </a:r>
          </a:p>
        </p:txBody>
      </p:sp>
    </p:spTree>
    <p:extLst>
      <p:ext uri="{BB962C8B-B14F-4D97-AF65-F5344CB8AC3E}">
        <p14:creationId xmlns:p14="http://schemas.microsoft.com/office/powerpoint/2010/main" val="128408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E64F-A924-6160-F63C-9F2DB9E6E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7BB1A-3580-24F4-CD92-0AC0B991B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97D74-F986-FDF1-930F-9C2FCD69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8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07B5CB6-B0B6-324D-1D73-3D27C169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19" b="14403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2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1DF6A-6646-BD69-B1C8-BCEA08B6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0" r="1745" b="2133"/>
          <a:stretch/>
        </p:blipFill>
        <p:spPr>
          <a:xfrm>
            <a:off x="7002018" y="1576137"/>
            <a:ext cx="4883491" cy="1967962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BBC83B26-5102-DF7D-DDDA-B540A0E6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7" y="169795"/>
            <a:ext cx="4875183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45045-4508-C10E-3009-BF7A2F0D9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90" y="1556792"/>
            <a:ext cx="3364373" cy="41764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D49BEF-A136-702D-C000-C6764BD6E53A}"/>
              </a:ext>
            </a:extLst>
          </p:cNvPr>
          <p:cNvSpPr txBox="1"/>
          <p:nvPr/>
        </p:nvSpPr>
        <p:spPr>
          <a:xfrm>
            <a:off x="191344" y="5722912"/>
            <a:ext cx="407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Principal Investigator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Kavitha Anoop, ED Consultant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6D0DB-9094-CBB3-08F3-2F9874F1E79B}"/>
              </a:ext>
            </a:extLst>
          </p:cNvPr>
          <p:cNvSpPr txBox="1"/>
          <p:nvPr/>
        </p:nvSpPr>
        <p:spPr>
          <a:xfrm>
            <a:off x="6953076" y="3215461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380DD8CF-43DB-22E1-2193-F3EE4016D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10" y="3578332"/>
            <a:ext cx="1802651" cy="2141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5415C4-B0DF-C53D-A65D-687564BBD581}"/>
              </a:ext>
            </a:extLst>
          </p:cNvPr>
          <p:cNvSpPr txBox="1"/>
          <p:nvPr/>
        </p:nvSpPr>
        <p:spPr>
          <a:xfrm>
            <a:off x="8900597" y="577582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Hope 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Research Practitioner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0AD91A-47EC-31D0-BAD7-7EE3FDCE0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585" y="3344170"/>
            <a:ext cx="4030255" cy="3050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31CE57-CF98-FA8E-FCD8-FA11BE1C47FF}"/>
              </a:ext>
            </a:extLst>
          </p:cNvPr>
          <p:cNvSpPr txBox="1"/>
          <p:nvPr/>
        </p:nvSpPr>
        <p:spPr>
          <a:xfrm>
            <a:off x="4103585" y="2236953"/>
            <a:ext cx="2670031" cy="646331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patient £120.00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 saving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FD8874-6796-E57B-3790-C62ADBF54EC3}"/>
              </a:ext>
            </a:extLst>
          </p:cNvPr>
          <p:cNvSpPr txBox="1"/>
          <p:nvPr/>
        </p:nvSpPr>
        <p:spPr>
          <a:xfrm>
            <a:off x="5568352" y="238042"/>
            <a:ext cx="3862779" cy="11387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Study Objective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study aims to compare two treatment methods that are currently standard care for treating wrist fractures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08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4105B4-0E7B-B91A-361F-B7910106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776" y="139498"/>
            <a:ext cx="3638550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A4D31-3DF2-9A47-9540-315D0A51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6" y="5544766"/>
            <a:ext cx="2749581" cy="1313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79B5A-B3A8-A1B9-489E-A57CE252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70" y="896666"/>
            <a:ext cx="10144125" cy="1865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54C18-C946-5B6A-339D-3C40E26A9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57" y="2318121"/>
            <a:ext cx="8982075" cy="1190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0BD12-032C-B30C-76FD-B5E20B408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00" y="3729341"/>
            <a:ext cx="9208953" cy="171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8CB85-30C9-EB0A-787C-53B1F63A5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751" y="4743247"/>
            <a:ext cx="2823249" cy="2114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219E9C-28BD-9AEC-6049-E554773ED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3917" y="2733472"/>
            <a:ext cx="2727292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6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NHS Line layou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UST Public Mtg Oct 2024.potx" id="{C669B2D7-F8F7-403A-BE55-6C39C894218F}" vid="{A5D39FAE-5D15-4EB6-B034-BC9E0246B37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2_NHS Line layou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linical Research Champion Slide.potx" id="{26E10C40-AE3B-4207-902D-27ACA3251366}" vid="{7994FC57-383A-4B6A-A515-3CC3FC55DE49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446</Words>
  <Application>Microsoft Office PowerPoint</Application>
  <PresentationFormat>Widescreen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Tenorite</vt:lpstr>
      <vt:lpstr>Trebuchet MS</vt:lpstr>
      <vt:lpstr>Verdana</vt:lpstr>
      <vt:lpstr>Wingdings</vt:lpstr>
      <vt:lpstr>Wingdings 3</vt:lpstr>
      <vt:lpstr>Office Theme</vt:lpstr>
      <vt:lpstr>1_NHS Line layout</vt:lpstr>
      <vt:lpstr>1_Office Theme</vt:lpstr>
      <vt:lpstr>Facet</vt:lpstr>
      <vt:lpstr>2_NHS Line layout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Research Champions at ESHT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TAYLOR, Jo-Anne (EAST SUSSEX HEALTHCARE NHS TRUST)</dc:creator>
  <cp:lastModifiedBy>GEOGHEGAN, Angela (EAST SUSSEX HEALTHCARE NHS TRUST)</cp:lastModifiedBy>
  <cp:revision>4</cp:revision>
  <dcterms:created xsi:type="dcterms:W3CDTF">2026-01-16T10:33:13Z</dcterms:created>
  <dcterms:modified xsi:type="dcterms:W3CDTF">2026-01-22T09:25:37Z</dcterms:modified>
</cp:coreProperties>
</file>