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738" r:id="rId5"/>
    <p:sldMasterId id="2147483745" r:id="rId6"/>
    <p:sldMasterId id="2147483751" r:id="rId7"/>
  </p:sldMasterIdLst>
  <p:notesMasterIdLst>
    <p:notesMasterId r:id="rId45"/>
  </p:notesMasterIdLst>
  <p:sldIdLst>
    <p:sldId id="273" r:id="rId8"/>
    <p:sldId id="267" r:id="rId9"/>
    <p:sldId id="398" r:id="rId10"/>
    <p:sldId id="366" r:id="rId11"/>
    <p:sldId id="657" r:id="rId12"/>
    <p:sldId id="661" r:id="rId13"/>
    <p:sldId id="662" r:id="rId14"/>
    <p:sldId id="396" r:id="rId15"/>
    <p:sldId id="369" r:id="rId16"/>
    <p:sldId id="283" r:id="rId17"/>
    <p:sldId id="651" r:id="rId18"/>
    <p:sldId id="377" r:id="rId19"/>
    <p:sldId id="397" r:id="rId20"/>
    <p:sldId id="284" r:id="rId21"/>
    <p:sldId id="386" r:id="rId22"/>
    <p:sldId id="390" r:id="rId23"/>
    <p:sldId id="278" r:id="rId24"/>
    <p:sldId id="658" r:id="rId25"/>
    <p:sldId id="649" r:id="rId26"/>
    <p:sldId id="464" r:id="rId27"/>
    <p:sldId id="653" r:id="rId28"/>
    <p:sldId id="279" r:id="rId29"/>
    <p:sldId id="274" r:id="rId30"/>
    <p:sldId id="643" r:id="rId31"/>
    <p:sldId id="659" r:id="rId32"/>
    <p:sldId id="665" r:id="rId33"/>
    <p:sldId id="660" r:id="rId34"/>
    <p:sldId id="648" r:id="rId35"/>
    <p:sldId id="475" r:id="rId36"/>
    <p:sldId id="666" r:id="rId37"/>
    <p:sldId id="673" r:id="rId38"/>
    <p:sldId id="674" r:id="rId39"/>
    <p:sldId id="675" r:id="rId40"/>
    <p:sldId id="676" r:id="rId41"/>
    <p:sldId id="677" r:id="rId42"/>
    <p:sldId id="678" r:id="rId43"/>
    <p:sldId id="67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5" autoAdjust="0"/>
    <p:restoredTop sz="77997" autoAdjust="0"/>
  </p:normalViewPr>
  <p:slideViewPr>
    <p:cSldViewPr snapToGrid="0">
      <p:cViewPr varScale="1">
        <p:scale>
          <a:sx n="76" d="100"/>
          <a:sy n="76" d="100"/>
        </p:scale>
        <p:origin x="13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86BC2-7EF1-497C-895C-2E8853D77340}" type="datetimeFigureOut">
              <a:rPr lang="en-GB" smtClean="0"/>
              <a:t>13/02/2026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CCBF5F-E889-4211-89AC-79F4EC4E7374}" type="slidenum">
              <a:rPr lang="en-GB" smtClean="0"/>
              <a:t>‹#›</a:t>
            </a:fld>
            <a:endParaRPr lang="en-GB" dirty="0"/>
          </a:p>
        </p:txBody>
      </p:sp>
    </p:spTree>
    <p:extLst>
      <p:ext uri="{BB962C8B-B14F-4D97-AF65-F5344CB8AC3E}">
        <p14:creationId xmlns:p14="http://schemas.microsoft.com/office/powerpoint/2010/main" val="186552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endParaRPr lang="en-GB" dirty="0"/>
          </a:p>
          <a:p>
            <a:endParaRPr lang="en-US" dirty="0"/>
          </a:p>
        </p:txBody>
      </p:sp>
      <p:sp>
        <p:nvSpPr>
          <p:cNvPr id="4" name="Slide Number Placeholder 3"/>
          <p:cNvSpPr>
            <a:spLocks noGrp="1"/>
          </p:cNvSpPr>
          <p:nvPr>
            <p:ph type="sldNum" sz="quarter" idx="10"/>
          </p:nvPr>
        </p:nvSpPr>
        <p:spPr/>
        <p:txBody>
          <a:bodyPr/>
          <a:lstStyle/>
          <a:p>
            <a:fld id="{87B44F72-B667-724A-817B-C8D52BA16B5C}" type="slidenum">
              <a:rPr lang="en-GB" smtClean="0"/>
              <a:t>1</a:t>
            </a:fld>
            <a:endParaRPr lang="en-GB" dirty="0"/>
          </a:p>
        </p:txBody>
      </p:sp>
    </p:spTree>
    <p:extLst>
      <p:ext uri="{BB962C8B-B14F-4D97-AF65-F5344CB8AC3E}">
        <p14:creationId xmlns:p14="http://schemas.microsoft.com/office/powerpoint/2010/main" val="275952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12</a:t>
            </a:fld>
            <a:endParaRPr lang="en-GB" dirty="0"/>
          </a:p>
        </p:txBody>
      </p:sp>
    </p:spTree>
    <p:extLst>
      <p:ext uri="{BB962C8B-B14F-4D97-AF65-F5344CB8AC3E}">
        <p14:creationId xmlns:p14="http://schemas.microsoft.com/office/powerpoint/2010/main" val="221338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66661">
              <a:defRPr/>
            </a:pPr>
            <a:endParaRPr lang="en-GB" sz="700" dirty="0">
              <a:solidFill>
                <a:prstClr val="black"/>
              </a:solidFill>
            </a:endParaRPr>
          </a:p>
          <a:p>
            <a:pPr defTabSz="266661">
              <a:defRPr/>
            </a:pPr>
            <a:r>
              <a:rPr lang="en-GB" sz="700" dirty="0">
                <a:solidFill>
                  <a:prstClr val="black"/>
                </a:solidFill>
              </a:rPr>
              <a:t>Your contract will include agreed working hours, and allowance for breaks. It is important that these are outlined and adhered to throughout your role. </a:t>
            </a:r>
          </a:p>
          <a:p>
            <a:pPr defTabSz="266661">
              <a:defRPr/>
            </a:pPr>
            <a:r>
              <a:rPr lang="en-US" sz="700" dirty="0">
                <a:solidFill>
                  <a:prstClr val="black"/>
                </a:solidFill>
                <a:cs typeface="Calibri"/>
              </a:rPr>
              <a:t> </a:t>
            </a:r>
          </a:p>
          <a:p>
            <a:pPr defTabSz="266661">
              <a:defRPr/>
            </a:pPr>
            <a:r>
              <a:rPr lang="en-US" sz="700" dirty="0">
                <a:solidFill>
                  <a:prstClr val="black"/>
                </a:solidFill>
                <a:cs typeface="Calibri"/>
              </a:rPr>
              <a:t>These agreements will include: </a:t>
            </a:r>
          </a:p>
          <a:p>
            <a:pPr defTabSz="266661">
              <a:lnSpc>
                <a:spcPts val="1283"/>
              </a:lnSpc>
              <a:defRPr/>
            </a:pPr>
            <a:r>
              <a:rPr lang="en-GB" sz="700" dirty="0">
                <a:solidFill>
                  <a:prstClr val="black"/>
                </a:solidFill>
              </a:rPr>
              <a:t>– a maximum average of no more than 48 hours of work per week, and 72 hours within any 168 hour period. </a:t>
            </a:r>
          </a:p>
          <a:p>
            <a:pPr defTabSz="266661">
              <a:lnSpc>
                <a:spcPts val="1283"/>
              </a:lnSpc>
              <a:defRPr/>
            </a:pPr>
            <a:r>
              <a:rPr lang="en-GB" sz="700" dirty="0">
                <a:solidFill>
                  <a:prstClr val="black"/>
                </a:solidFill>
              </a:rPr>
              <a:t>–  You should receive at least one 30-minute break for a shift lasting more than 5 hours and </a:t>
            </a:r>
          </a:p>
          <a:p>
            <a:pPr defTabSz="266661">
              <a:lnSpc>
                <a:spcPts val="1283"/>
              </a:lnSpc>
              <a:defRPr/>
            </a:pPr>
            <a:r>
              <a:rPr lang="en-GB" sz="700" dirty="0">
                <a:solidFill>
                  <a:prstClr val="black"/>
                </a:solidFill>
              </a:rPr>
              <a:t>– a second 30-minute break if the shift is more than 9 hours. </a:t>
            </a:r>
          </a:p>
          <a:p>
            <a:pPr defTabSz="266661">
              <a:lnSpc>
                <a:spcPts val="1283"/>
              </a:lnSpc>
              <a:defRPr/>
            </a:pPr>
            <a:r>
              <a:rPr lang="en-GB" sz="700" dirty="0">
                <a:solidFill>
                  <a:prstClr val="black"/>
                </a:solidFill>
              </a:rPr>
              <a:t>These breaks can be taken flexibly during the shift and should be evenly spaced.</a:t>
            </a:r>
          </a:p>
          <a:p>
            <a:pPr defTabSz="266661">
              <a:lnSpc>
                <a:spcPts val="1283"/>
              </a:lnSpc>
              <a:defRPr/>
            </a:pPr>
            <a:endParaRPr lang="en-GB" sz="700" dirty="0">
              <a:solidFill>
                <a:prstClr val="black"/>
              </a:solidFill>
            </a:endParaRPr>
          </a:p>
          <a:p>
            <a:pPr defTabSz="266661" fontAlgn="base">
              <a:defRPr/>
            </a:pPr>
            <a:r>
              <a:rPr lang="en-GB" sz="700" dirty="0">
                <a:solidFill>
                  <a:prstClr val="black"/>
                </a:solidFill>
              </a:rPr>
              <a:t>Where breaks have been missed on at least 25% of occasions over a 4-week period, a fine may be levied to the trust. If this happens, you should be exception reporting.  A work review will also be undertaken to ensure no further breaches occur.</a:t>
            </a:r>
            <a:r>
              <a:rPr lang="en-US" sz="700" dirty="0">
                <a:solidFill>
                  <a:prstClr val="black"/>
                </a:solidFill>
              </a:rPr>
              <a:t>​</a:t>
            </a:r>
          </a:p>
        </p:txBody>
      </p:sp>
      <p:sp>
        <p:nvSpPr>
          <p:cNvPr id="4" name="Slide Number Placeholder 3"/>
          <p:cNvSpPr>
            <a:spLocks noGrp="1"/>
          </p:cNvSpPr>
          <p:nvPr>
            <p:ph type="sldNum" sz="quarter" idx="5"/>
          </p:nvPr>
        </p:nvSpPr>
        <p:spPr/>
        <p:txBody>
          <a:bodyPr/>
          <a:lstStyle/>
          <a:p>
            <a:fld id="{62F8FFE1-2B58-4C89-9961-6C08A0BFDD9F}" type="slidenum">
              <a:rPr lang="en-GB" smtClean="0"/>
              <a:t>13</a:t>
            </a:fld>
            <a:endParaRPr lang="en-GB" dirty="0"/>
          </a:p>
        </p:txBody>
      </p:sp>
    </p:spTree>
    <p:extLst>
      <p:ext uri="{BB962C8B-B14F-4D97-AF65-F5344CB8AC3E}">
        <p14:creationId xmlns:p14="http://schemas.microsoft.com/office/powerpoint/2010/main" val="280844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lnSpc>
                <a:spcPts val="2325"/>
              </a:lnSpc>
              <a:defRPr/>
            </a:pPr>
            <a:endParaRPr lang="en-GB" sz="1300" dirty="0"/>
          </a:p>
          <a:p>
            <a:pPr defTabSz="483169">
              <a:lnSpc>
                <a:spcPts val="2325"/>
              </a:lnSpc>
              <a:defRPr/>
            </a:pPr>
            <a:r>
              <a:rPr lang="en-GB" b="1" dirty="0"/>
              <a:t>Annual</a:t>
            </a:r>
            <a:r>
              <a:rPr lang="en-GB" b="1" kern="1200" dirty="0">
                <a:effectLst/>
                <a:latin typeface="+mn-lt"/>
                <a:ea typeface="+mn-ea"/>
                <a:cs typeface="+mn-cs"/>
              </a:rPr>
              <a:t>/study and sick leave</a:t>
            </a:r>
            <a:endParaRPr lang="en-GB" kern="1200" dirty="0">
              <a:latin typeface="+mn-lt"/>
              <a:cs typeface="Calibri"/>
            </a:endParaRPr>
          </a:p>
          <a:p>
            <a:pPr>
              <a:lnSpc>
                <a:spcPts val="2325"/>
              </a:lnSpc>
            </a:pPr>
            <a:r>
              <a:rPr lang="en-GB" dirty="0"/>
              <a:t>– annual leave year runs from the start date of the doctor’s appointment</a:t>
            </a:r>
            <a:endParaRPr lang="en-US" dirty="0"/>
          </a:p>
          <a:p>
            <a:pPr>
              <a:lnSpc>
                <a:spcPts val="2325"/>
              </a:lnSpc>
            </a:pPr>
            <a:r>
              <a:rPr lang="en-GB" dirty="0"/>
              <a:t>– 27 days or, after 5 years, 32 days</a:t>
            </a:r>
            <a:endParaRPr lang="en-US" dirty="0"/>
          </a:p>
          <a:p>
            <a:pPr>
              <a:lnSpc>
                <a:spcPts val="2325"/>
              </a:lnSpc>
            </a:pPr>
            <a:r>
              <a:rPr lang="en-GB" dirty="0"/>
              <a:t>– annual leave must be allowed for life-changing events (wedding day etc.)</a:t>
            </a:r>
            <a:endParaRPr lang="en-US" dirty="0"/>
          </a:p>
          <a:p>
            <a:pPr>
              <a:lnSpc>
                <a:spcPts val="2325"/>
              </a:lnSpc>
            </a:pPr>
            <a:r>
              <a:rPr lang="en-GB" dirty="0"/>
              <a:t>– leave should not be fixed to a working pattern for any reason without agreement from the doctor</a:t>
            </a:r>
            <a:endParaRPr lang="en-US" dirty="0"/>
          </a:p>
          <a:p>
            <a:pPr defTabSz="483169">
              <a:lnSpc>
                <a:spcPts val="2325"/>
              </a:lnSpc>
              <a:defRPr/>
            </a:pPr>
            <a:r>
              <a:rPr lang="en-GB" dirty="0"/>
              <a:t>– sick pay – 1 month full pay, 2 months half pay during first year of service </a:t>
            </a:r>
          </a:p>
          <a:p>
            <a:pPr>
              <a:lnSpc>
                <a:spcPts val="2325"/>
              </a:lnSpc>
            </a:pPr>
            <a:r>
              <a:rPr lang="en-GB" dirty="0"/>
              <a:t>– 15 days study leave</a:t>
            </a:r>
          </a:p>
          <a:p>
            <a:pPr>
              <a:lnSpc>
                <a:spcPts val="2325"/>
              </a:lnSpc>
            </a:pPr>
            <a:endParaRPr lang="en-US" dirty="0"/>
          </a:p>
          <a:p>
            <a:r>
              <a:rPr lang="en-GB" sz="1300" b="1" dirty="0"/>
              <a:t>* Study leave includes: ​</a:t>
            </a:r>
          </a:p>
          <a:p>
            <a:pPr lvl="0"/>
            <a:r>
              <a:rPr lang="en-GB" sz="1300" dirty="0"/>
              <a:t>Study – linked to a course or programme​</a:t>
            </a:r>
          </a:p>
          <a:p>
            <a:pPr lvl="0"/>
            <a:r>
              <a:rPr lang="en-GB" sz="1300" dirty="0"/>
              <a:t>Research​</a:t>
            </a:r>
          </a:p>
          <a:p>
            <a:pPr lvl="0"/>
            <a:r>
              <a:rPr lang="en-GB" sz="1300" dirty="0"/>
              <a:t>Teaching​</a:t>
            </a:r>
          </a:p>
          <a:p>
            <a:pPr lvl="0"/>
            <a:r>
              <a:rPr lang="en-GB" sz="1300" dirty="0"/>
              <a:t>Taking exams​</a:t>
            </a:r>
          </a:p>
          <a:p>
            <a:pPr lvl="0"/>
            <a:r>
              <a:rPr lang="en-GB" sz="1300" dirty="0"/>
              <a:t>Attending conferences for educational benefit​</a:t>
            </a:r>
          </a:p>
          <a:p>
            <a:pPr lvl="0"/>
            <a:r>
              <a:rPr lang="en-GB" sz="1300" dirty="0"/>
              <a:t>Rostered training events​</a:t>
            </a:r>
          </a:p>
          <a:p>
            <a:pPr lvl="0"/>
            <a:r>
              <a:rPr lang="en-GB" sz="1300" dirty="0"/>
              <a:t>For F1’s study leave will take the form of regular scheduled teaching/training sessions as agreed locally.​</a:t>
            </a: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14</a:t>
            </a:fld>
            <a:endParaRPr lang="en-GB" dirty="0"/>
          </a:p>
        </p:txBody>
      </p:sp>
    </p:spTree>
    <p:extLst>
      <p:ext uri="{BB962C8B-B14F-4D97-AF65-F5344CB8AC3E}">
        <p14:creationId xmlns:p14="http://schemas.microsoft.com/office/powerpoint/2010/main" val="1287648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66661">
              <a:defRPr/>
            </a:pPr>
            <a:endParaRPr lang="en-GB" sz="700" dirty="0">
              <a:solidFill>
                <a:prstClr val="black"/>
              </a:solidFill>
            </a:endParaRPr>
          </a:p>
          <a:p>
            <a:pPr defTabSz="266661">
              <a:defRPr/>
            </a:pPr>
            <a:r>
              <a:rPr lang="en-GB" sz="700" dirty="0">
                <a:solidFill>
                  <a:prstClr val="black"/>
                </a:solidFill>
              </a:rPr>
              <a:t>Here is an example of a work schedule and what you should expect to find on it. </a:t>
            </a:r>
          </a:p>
          <a:p>
            <a:pPr defTabSz="266661">
              <a:defRPr/>
            </a:pPr>
            <a:endParaRPr lang="en-GB" sz="700" dirty="0">
              <a:solidFill>
                <a:prstClr val="black"/>
              </a:solidFill>
            </a:endParaRPr>
          </a:p>
          <a:p>
            <a:pPr defTabSz="266661" fontAlgn="base">
              <a:defRPr/>
            </a:pPr>
            <a:r>
              <a:rPr lang="en-GB" sz="700" dirty="0">
                <a:solidFill>
                  <a:prstClr val="black"/>
                </a:solidFill>
                <a:cs typeface="Calibri"/>
              </a:rPr>
              <a:t>A work schedule is a document setting out the </a:t>
            </a:r>
            <a:r>
              <a:rPr lang="en-GB" sz="700" b="1" dirty="0">
                <a:solidFill>
                  <a:prstClr val="black"/>
                </a:solidFill>
                <a:cs typeface="Calibri"/>
              </a:rPr>
              <a:t>work commitments and training outcomes </a:t>
            </a:r>
            <a:r>
              <a:rPr lang="en-GB" sz="700" dirty="0">
                <a:solidFill>
                  <a:prstClr val="black"/>
                </a:solidFill>
                <a:cs typeface="Calibri"/>
              </a:rPr>
              <a:t>in your job. </a:t>
            </a:r>
          </a:p>
          <a:p>
            <a:pPr marL="99998" indent="-99998" defTabSz="266661" fontAlgn="base">
              <a:buFontTx/>
              <a:buChar char="-"/>
              <a:defRPr/>
            </a:pPr>
            <a:r>
              <a:rPr lang="en-GB" sz="700" dirty="0">
                <a:solidFill>
                  <a:prstClr val="black"/>
                </a:solidFill>
                <a:cs typeface="Calibri"/>
              </a:rPr>
              <a:t>You will receive a </a:t>
            </a:r>
            <a:r>
              <a:rPr lang="en-GB" sz="700" b="1" dirty="0">
                <a:solidFill>
                  <a:prstClr val="black"/>
                </a:solidFill>
                <a:cs typeface="Calibri"/>
              </a:rPr>
              <a:t>generic work schedule </a:t>
            </a:r>
            <a:r>
              <a:rPr lang="en-GB" sz="700" dirty="0">
                <a:solidFill>
                  <a:prstClr val="black"/>
                </a:solidFill>
                <a:cs typeface="Calibri"/>
              </a:rPr>
              <a:t>before starting in your post</a:t>
            </a:r>
          </a:p>
          <a:p>
            <a:pPr marL="99998" indent="-99998" defTabSz="266661" fontAlgn="base">
              <a:buFontTx/>
              <a:buChar char="-"/>
              <a:defRPr/>
            </a:pPr>
            <a:r>
              <a:rPr lang="en-GB" sz="700" dirty="0">
                <a:solidFill>
                  <a:prstClr val="black"/>
                </a:solidFill>
                <a:cs typeface="Calibri"/>
              </a:rPr>
              <a:t>A personalised version will be agreed in your first meeting with your educational supervisor</a:t>
            </a:r>
          </a:p>
          <a:p>
            <a:pPr defTabSz="266661" fontAlgn="base">
              <a:defRPr/>
            </a:pPr>
            <a:endParaRPr lang="en-GB" sz="700" dirty="0">
              <a:solidFill>
                <a:prstClr val="black"/>
              </a:solidFill>
              <a:cs typeface="Calibri"/>
            </a:endParaRPr>
          </a:p>
          <a:p>
            <a:pPr defTabSz="266661" fontAlgn="base">
              <a:defRPr/>
            </a:pPr>
            <a:r>
              <a:rPr lang="en-GB" sz="700" dirty="0">
                <a:solidFill>
                  <a:prstClr val="black"/>
                </a:solidFill>
                <a:cs typeface="Calibri"/>
              </a:rPr>
              <a:t>It is a single source for all the information you need, including: </a:t>
            </a:r>
          </a:p>
          <a:p>
            <a:pPr defTabSz="266661" fontAlgn="base">
              <a:defRPr/>
            </a:pPr>
            <a:r>
              <a:rPr lang="en-GB" sz="700" dirty="0">
                <a:solidFill>
                  <a:prstClr val="black"/>
                </a:solidFill>
                <a:cs typeface="Calibri"/>
              </a:rPr>
              <a:t>- your work commitments and training outcomes</a:t>
            </a:r>
          </a:p>
          <a:p>
            <a:pPr defTabSz="266661" fontAlgn="base">
              <a:defRPr/>
            </a:pPr>
            <a:r>
              <a:rPr lang="en-GB" sz="700" dirty="0">
                <a:solidFill>
                  <a:prstClr val="black"/>
                </a:solidFill>
                <a:cs typeface="Calibri"/>
              </a:rPr>
              <a:t>- details of your supervisors, your pay, your working hours and what training you will be doing</a:t>
            </a:r>
          </a:p>
          <a:p>
            <a:pPr defTabSz="266661" fontAlgn="base">
              <a:defRPr/>
            </a:pPr>
            <a:r>
              <a:rPr lang="en-GB" sz="700" dirty="0">
                <a:solidFill>
                  <a:prstClr val="black"/>
                </a:solidFill>
                <a:cs typeface="Calibri"/>
              </a:rPr>
              <a:t>- a copy of the rolling rota you will be working to. It will usually apply for the duration of a training placement</a:t>
            </a:r>
          </a:p>
          <a:p>
            <a:pPr marL="99998" indent="-99998" defTabSz="266661" fontAlgn="base">
              <a:buFontTx/>
              <a:buChar char="-"/>
              <a:defRPr/>
            </a:pPr>
            <a:r>
              <a:rPr lang="en-GB" sz="700" dirty="0">
                <a:solidFill>
                  <a:prstClr val="black"/>
                </a:solidFill>
                <a:cs typeface="Calibri"/>
              </a:rPr>
              <a:t>the name and contact details of your guardian of safe working</a:t>
            </a:r>
          </a:p>
          <a:p>
            <a:pPr marL="99998" indent="-99998" defTabSz="266661" fontAlgn="base">
              <a:buFontTx/>
              <a:buChar char="-"/>
              <a:defRPr/>
            </a:pPr>
            <a:r>
              <a:rPr lang="en-GB" sz="700" dirty="0">
                <a:solidFill>
                  <a:prstClr val="black"/>
                </a:solidFill>
                <a:cs typeface="Calibri"/>
              </a:rPr>
              <a:t>It should also provide details of other useful contacts, such as your clinical lead, rota coordinator and medical workforce department​</a:t>
            </a:r>
          </a:p>
          <a:p>
            <a:pPr defTabSz="266661" fontAlgn="base">
              <a:defRPr/>
            </a:pPr>
            <a:endParaRPr lang="en-GB" sz="700" dirty="0">
              <a:solidFill>
                <a:prstClr val="black"/>
              </a:solidFill>
              <a:cs typeface="Calibri"/>
            </a:endParaRPr>
          </a:p>
          <a:p>
            <a:pPr defTabSz="266661" fontAlgn="base">
              <a:defRPr/>
            </a:pPr>
            <a:r>
              <a:rPr lang="en-GB" sz="700" dirty="0">
                <a:solidFill>
                  <a:prstClr val="black"/>
                </a:solidFill>
                <a:cs typeface="Calibri"/>
              </a:rPr>
              <a:t>Your template rota should be received </a:t>
            </a:r>
            <a:r>
              <a:rPr lang="en-GB" sz="700" b="1" dirty="0">
                <a:solidFill>
                  <a:prstClr val="black"/>
                </a:solidFill>
                <a:cs typeface="Calibri"/>
              </a:rPr>
              <a:t>eight weeks </a:t>
            </a:r>
            <a:r>
              <a:rPr lang="en-GB" sz="700" dirty="0">
                <a:solidFill>
                  <a:prstClr val="black"/>
                </a:solidFill>
                <a:cs typeface="Calibri"/>
              </a:rPr>
              <a:t>before</a:t>
            </a:r>
            <a:r>
              <a:rPr lang="en-GB" sz="700" b="1" dirty="0">
                <a:solidFill>
                  <a:prstClr val="black"/>
                </a:solidFill>
                <a:cs typeface="Calibri"/>
              </a:rPr>
              <a:t> </a:t>
            </a:r>
            <a:r>
              <a:rPr lang="en-GB" sz="700" dirty="0">
                <a:solidFill>
                  <a:prstClr val="black"/>
                </a:solidFill>
                <a:cs typeface="Calibri"/>
              </a:rPr>
              <a:t>your post starts, and the duty roster </a:t>
            </a:r>
            <a:r>
              <a:rPr lang="en-GB" sz="700" b="1" dirty="0">
                <a:solidFill>
                  <a:prstClr val="black"/>
                </a:solidFill>
                <a:cs typeface="Calibri"/>
              </a:rPr>
              <a:t>six weeks </a:t>
            </a:r>
            <a:r>
              <a:rPr lang="en-GB" sz="700" dirty="0">
                <a:solidFill>
                  <a:prstClr val="black"/>
                </a:solidFill>
                <a:cs typeface="Calibri"/>
              </a:rPr>
              <a:t>before. </a:t>
            </a:r>
          </a:p>
          <a:p>
            <a:pPr defTabSz="266661" fontAlgn="base">
              <a:defRPr/>
            </a:pPr>
            <a:endParaRPr lang="en-GB" sz="700" dirty="0">
              <a:solidFill>
                <a:prstClr val="black"/>
              </a:solidFill>
              <a:cs typeface="Calibri"/>
            </a:endParaRPr>
          </a:p>
          <a:p>
            <a:pPr defTabSz="266661" fontAlgn="base">
              <a:defRPr/>
            </a:pPr>
            <a:r>
              <a:rPr lang="en-GB" sz="700" dirty="0">
                <a:solidFill>
                  <a:prstClr val="black"/>
                </a:solidFill>
                <a:cs typeface="Calibri"/>
              </a:rPr>
              <a:t>This means you are able to request leave when you receive a copy of your rota template, so that this can be built into the final roster.</a:t>
            </a:r>
          </a:p>
          <a:p>
            <a:pPr defTabSz="266661" fontAlgn="base">
              <a:defRPr/>
            </a:pPr>
            <a:endParaRPr lang="en-GB" sz="700" dirty="0">
              <a:solidFill>
                <a:prstClr val="black"/>
              </a:solidFill>
              <a:cs typeface="Calibri"/>
            </a:endParaRPr>
          </a:p>
        </p:txBody>
      </p:sp>
      <p:sp>
        <p:nvSpPr>
          <p:cNvPr id="4" name="Slide Number Placeholder 3"/>
          <p:cNvSpPr>
            <a:spLocks noGrp="1"/>
          </p:cNvSpPr>
          <p:nvPr>
            <p:ph type="sldNum" sz="quarter" idx="5"/>
          </p:nvPr>
        </p:nvSpPr>
        <p:spPr/>
        <p:txBody>
          <a:bodyPr/>
          <a:lstStyle/>
          <a:p>
            <a:fld id="{62F8FFE1-2B58-4C89-9961-6C08A0BFDD9F}" type="slidenum">
              <a:rPr lang="en-GB" smtClean="0"/>
              <a:t>15</a:t>
            </a:fld>
            <a:endParaRPr lang="en-GB" dirty="0"/>
          </a:p>
        </p:txBody>
      </p:sp>
    </p:spTree>
    <p:extLst>
      <p:ext uri="{BB962C8B-B14F-4D97-AF65-F5344CB8AC3E}">
        <p14:creationId xmlns:p14="http://schemas.microsoft.com/office/powerpoint/2010/main" val="406491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66661" fontAlgn="base">
              <a:defRPr/>
            </a:pPr>
            <a:endParaRPr lang="en-GB" sz="700" dirty="0">
              <a:solidFill>
                <a:prstClr val="black"/>
              </a:solidFill>
              <a:cs typeface="Calibri"/>
            </a:endParaRPr>
          </a:p>
          <a:p>
            <a:pPr defTabSz="266661" fontAlgn="base">
              <a:defRPr/>
            </a:pPr>
            <a:r>
              <a:rPr lang="en-GB" sz="700" dirty="0">
                <a:solidFill>
                  <a:prstClr val="black"/>
                </a:solidFill>
                <a:cs typeface="Calibri"/>
              </a:rPr>
              <a:t>If schedule doesn’t match payslip then you may be paid wrong so make sure you double check that the rota reflects what you are working in reality. </a:t>
            </a:r>
          </a:p>
          <a:p>
            <a:pPr defTabSz="266661" fontAlgn="base">
              <a:defRPr/>
            </a:pPr>
            <a:endParaRPr lang="en-GB" sz="700" dirty="0">
              <a:solidFill>
                <a:prstClr val="black"/>
              </a:solidFill>
              <a:cs typeface="Calibri"/>
            </a:endParaRPr>
          </a:p>
          <a:p>
            <a:pPr defTabSz="266661">
              <a:defRPr/>
            </a:pPr>
            <a:r>
              <a:rPr lang="en-GB" sz="700" dirty="0">
                <a:solidFill>
                  <a:prstClr val="black"/>
                </a:solidFill>
              </a:rPr>
              <a:t>If you have concerns about your work schedule, a risk to patient safety or your own safety as a result of working hours breached, a review can be requested by you, your supervisor, manager or the guardian.</a:t>
            </a:r>
          </a:p>
          <a:p>
            <a:pPr defTabSz="266661">
              <a:defRPr/>
            </a:pPr>
            <a:endParaRPr lang="en-GB" sz="700" dirty="0">
              <a:solidFill>
                <a:prstClr val="black"/>
              </a:solidFill>
            </a:endParaRPr>
          </a:p>
          <a:p>
            <a:pPr defTabSz="266661">
              <a:defRPr/>
            </a:pPr>
            <a:r>
              <a:rPr lang="en-GB" sz="700" dirty="0">
                <a:solidFill>
                  <a:prstClr val="black"/>
                </a:solidFill>
              </a:rPr>
              <a:t>Ideally problems will be resolved by making adjustments to the work schedule​</a:t>
            </a:r>
          </a:p>
          <a:p>
            <a:pPr defTabSz="266661">
              <a:defRPr/>
            </a:pPr>
            <a:endParaRPr lang="en-GB" sz="700" dirty="0">
              <a:solidFill>
                <a:prstClr val="black"/>
              </a:solidFill>
            </a:endParaRPr>
          </a:p>
          <a:p>
            <a:pPr defTabSz="266661">
              <a:defRPr/>
            </a:pPr>
            <a:r>
              <a:rPr lang="en-GB" sz="700" dirty="0">
                <a:solidFill>
                  <a:prstClr val="black"/>
                </a:solidFill>
              </a:rPr>
              <a:t>In some cases retrospective pay or compensatory time off in lieu may be awarded</a:t>
            </a:r>
          </a:p>
          <a:p>
            <a:pPr defTabSz="266661">
              <a:defRPr/>
            </a:pPr>
            <a:endParaRPr lang="en-GB" sz="700" dirty="0">
              <a:solidFill>
                <a:prstClr val="black"/>
              </a:solidFill>
            </a:endParaRPr>
          </a:p>
          <a:p>
            <a:pPr defTabSz="266661">
              <a:defRPr/>
            </a:pPr>
            <a:r>
              <a:rPr lang="en-GB" sz="700" dirty="0">
                <a:solidFill>
                  <a:prstClr val="black"/>
                </a:solidFill>
              </a:rPr>
              <a:t>You must meet with your supervisors within 4 weeks of your start date, and can be released from clinical duties for this. </a:t>
            </a:r>
          </a:p>
          <a:p>
            <a:pPr defTabSz="266661" fontAlgn="base">
              <a:defRPr/>
            </a:pPr>
            <a:endParaRPr lang="en-GB" sz="700" dirty="0">
              <a:solidFill>
                <a:prstClr val="black"/>
              </a:solidFill>
            </a:endParaRPr>
          </a:p>
        </p:txBody>
      </p:sp>
      <p:sp>
        <p:nvSpPr>
          <p:cNvPr id="4" name="Slide Number Placeholder 3"/>
          <p:cNvSpPr>
            <a:spLocks noGrp="1"/>
          </p:cNvSpPr>
          <p:nvPr>
            <p:ph type="sldNum" sz="quarter" idx="5"/>
          </p:nvPr>
        </p:nvSpPr>
        <p:spPr/>
        <p:txBody>
          <a:bodyPr/>
          <a:lstStyle/>
          <a:p>
            <a:fld id="{62F8FFE1-2B58-4C89-9961-6C08A0BFDD9F}" type="slidenum">
              <a:rPr lang="en-GB" smtClean="0"/>
              <a:t>16</a:t>
            </a:fld>
            <a:endParaRPr lang="en-GB" dirty="0"/>
          </a:p>
        </p:txBody>
      </p:sp>
    </p:spTree>
    <p:extLst>
      <p:ext uri="{BB962C8B-B14F-4D97-AF65-F5344CB8AC3E}">
        <p14:creationId xmlns:p14="http://schemas.microsoft.com/office/powerpoint/2010/main" val="376046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266661">
              <a:defRPr/>
            </a:pPr>
            <a:r>
              <a:rPr lang="en-GB" dirty="0"/>
              <a:t>SAM</a:t>
            </a:r>
          </a:p>
          <a:p>
            <a:pPr defTabSz="266661">
              <a:defRPr/>
            </a:pPr>
            <a:endParaRPr lang="en-GB" dirty="0"/>
          </a:p>
          <a:p>
            <a:pPr defTabSz="266661">
              <a:defRPr/>
            </a:pPr>
            <a:r>
              <a:rPr lang="en-GB" dirty="0"/>
              <a:t>It’s best to catch rota concerns early so you can negotiate required changes with your employer. </a:t>
            </a:r>
          </a:p>
          <a:p>
            <a:pPr defTabSz="266661">
              <a:defRPr/>
            </a:pPr>
            <a:endParaRPr lang="en-GB" dirty="0"/>
          </a:p>
          <a:p>
            <a:pPr defTabSz="266661">
              <a:defRPr/>
            </a:pPr>
            <a:r>
              <a:rPr lang="en-GB" dirty="0"/>
              <a:t>Compliance with contractual rules is only one part of a well-designed rota. We've developed comprehensive guidance on the principals of good rota design to improve your wellbeing and safety in the workplace. </a:t>
            </a:r>
          </a:p>
          <a:p>
            <a:pPr defTabSz="266661">
              <a:defRPr/>
            </a:pPr>
            <a:endParaRPr lang="en-GB" dirty="0"/>
          </a:p>
          <a:p>
            <a:pPr defTabSz="266661">
              <a:defRPr/>
            </a:pPr>
            <a:r>
              <a:rPr lang="en-GB" dirty="0">
                <a:cs typeface="Calibri Light"/>
              </a:rPr>
              <a:t>Our rota checker tool takes only a few minutes to check whether your rota complies with the England JD 2016 contract. You'll receive your results immediately and, if required, you can be referred to a dedicated employment adviser to help you with the next steps. </a:t>
            </a:r>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17</a:t>
            </a:fld>
            <a:endParaRPr lang="en-GB" dirty="0"/>
          </a:p>
        </p:txBody>
      </p:sp>
    </p:spTree>
    <p:extLst>
      <p:ext uri="{BB962C8B-B14F-4D97-AF65-F5344CB8AC3E}">
        <p14:creationId xmlns:p14="http://schemas.microsoft.com/office/powerpoint/2010/main" val="134037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r>
              <a:rPr lang="en-GB" sz="1300" b="1" dirty="0">
                <a:solidFill>
                  <a:prstClr val="black"/>
                </a:solidFill>
              </a:rPr>
              <a:t>Exception reporting</a:t>
            </a:r>
            <a:endParaRPr lang="en-GB" sz="1300" dirty="0">
              <a:solidFill>
                <a:prstClr val="black"/>
              </a:solidFill>
            </a:endParaRPr>
          </a:p>
          <a:p>
            <a:r>
              <a:rPr lang="en-GB" sz="1300" dirty="0">
                <a:solidFill>
                  <a:prstClr val="black"/>
                </a:solidFill>
              </a:rPr>
              <a:t>- Doctors will raise exception reports where their work schedule does not reflect the reality of what they are doing, in terms of service or training. ​</a:t>
            </a:r>
            <a:r>
              <a:rPr lang="en-GB" sz="1300" dirty="0"/>
              <a:t>Ideally, keep a diary of your hours/working and a copy of your work schedule, note the time, date &amp; reason for report in a diary entry so you can keep track.  </a:t>
            </a:r>
          </a:p>
          <a:p>
            <a:endParaRPr lang="en-GB" sz="1300" dirty="0"/>
          </a:p>
          <a:p>
            <a:r>
              <a:rPr lang="en-GB" sz="1300" dirty="0"/>
              <a:t>- If exception report </a:t>
            </a:r>
            <a:r>
              <a:rPr lang="en-GB" sz="1300" b="1" dirty="0"/>
              <a:t>not addressed or not resolved </a:t>
            </a:r>
            <a:r>
              <a:rPr lang="en-GB" sz="1300" u="sng" dirty="0"/>
              <a:t>call FPC  on 0300 123 1233 </a:t>
            </a:r>
            <a:r>
              <a:rPr lang="en-GB" sz="1300" dirty="0"/>
              <a:t>and </a:t>
            </a:r>
            <a:r>
              <a:rPr lang="en-GB" sz="1300" b="1" dirty="0"/>
              <a:t>open a case with BMA</a:t>
            </a:r>
          </a:p>
          <a:p>
            <a:pPr defTabSz="483169" fontAlgn="base">
              <a:defRPr/>
            </a:pPr>
            <a:endParaRPr lang="en-GB" sz="1300" dirty="0">
              <a:solidFill>
                <a:prstClr val="black"/>
              </a:solidFill>
            </a:endParaRPr>
          </a:p>
          <a:p>
            <a:pPr defTabSz="483169" fontAlgn="base">
              <a:defRPr/>
            </a:pPr>
            <a:r>
              <a:rPr lang="en-GB" sz="1300" dirty="0">
                <a:solidFill>
                  <a:prstClr val="black"/>
                </a:solidFill>
              </a:rPr>
              <a:t>Copy to guardian of safe working hours (if hours breach) or the Director of Medical Education (if a training breach). The doctor should send the exception report as soon as possible after the exception takes place, within a maximum of 14 days (or 7 days when making a claim for pay). Ideally the problem is resolved quickly within the trust probably with an adjustment to the work schedule but exception reporting also allows for the payment of unplanned hours worked </a:t>
            </a:r>
          </a:p>
          <a:p>
            <a:pPr defTabSz="483169" fontAlgn="base">
              <a:defRPr/>
            </a:pPr>
            <a:endParaRPr lang="en-GB" sz="1300" dirty="0">
              <a:solidFill>
                <a:prstClr val="black"/>
              </a:solidFill>
            </a:endParaRPr>
          </a:p>
          <a:p>
            <a:pPr defTabSz="483169" eaLnBrk="0" fontAlgn="base" hangingPunct="0">
              <a:lnSpc>
                <a:spcPts val="2325"/>
              </a:lnSpc>
              <a:defRPr/>
            </a:pPr>
            <a:r>
              <a:rPr lang="en-GB" sz="1300" b="1" dirty="0">
                <a:solidFill>
                  <a:prstClr val="black"/>
                </a:solidFill>
              </a:rPr>
              <a:t>What to do when I have immediate safety concerns?</a:t>
            </a:r>
            <a:endParaRPr lang="en-GB" sz="1300" dirty="0">
              <a:solidFill>
                <a:prstClr val="black"/>
              </a:solidFill>
            </a:endParaRPr>
          </a:p>
          <a:p>
            <a:pPr marL="281849" indent="-281849" defTabSz="483169" eaLnBrk="0" fontAlgn="base" hangingPunct="0">
              <a:lnSpc>
                <a:spcPts val="2325"/>
              </a:lnSpc>
              <a:buFont typeface="+mj-lt"/>
              <a:buAutoNum type="arabicPeriod"/>
              <a:defRPr/>
            </a:pPr>
            <a:r>
              <a:rPr lang="en-GB" sz="1300" dirty="0">
                <a:solidFill>
                  <a:prstClr val="black"/>
                </a:solidFill>
              </a:rPr>
              <a:t>discuss with clinician responsible </a:t>
            </a:r>
          </a:p>
          <a:p>
            <a:pPr marL="281849" indent="-281849" defTabSz="483169" eaLnBrk="0" fontAlgn="base" hangingPunct="0">
              <a:lnSpc>
                <a:spcPts val="2325"/>
              </a:lnSpc>
              <a:buFont typeface="+mj-lt"/>
              <a:buAutoNum type="arabicPeriod"/>
              <a:defRPr/>
            </a:pPr>
            <a:r>
              <a:rPr lang="en-GB" sz="1300" dirty="0">
                <a:solidFill>
                  <a:prstClr val="black"/>
                </a:solidFill>
              </a:rPr>
              <a:t>confirm the breach electronically</a:t>
            </a:r>
          </a:p>
          <a:p>
            <a:pPr marL="281849" indent="-281849" defTabSz="483169" eaLnBrk="0" fontAlgn="base" hangingPunct="0">
              <a:lnSpc>
                <a:spcPts val="2325"/>
              </a:lnSpc>
              <a:buFont typeface="+mj-lt"/>
              <a:buAutoNum type="arabicPeriod"/>
              <a:defRPr/>
            </a:pPr>
            <a:r>
              <a:rPr lang="en-GB" sz="1300" dirty="0">
                <a:solidFill>
                  <a:prstClr val="black"/>
                </a:solidFill>
              </a:rPr>
              <a:t>clinician must take immediate action</a:t>
            </a:r>
          </a:p>
          <a:p>
            <a:pPr marL="281849" indent="-281849" defTabSz="483169" eaLnBrk="0" fontAlgn="base" hangingPunct="0">
              <a:lnSpc>
                <a:spcPts val="2325"/>
              </a:lnSpc>
              <a:buFont typeface="+mj-lt"/>
              <a:buAutoNum type="arabicPeriod"/>
              <a:defRPr/>
            </a:pPr>
            <a:r>
              <a:rPr lang="en-GB" sz="1300" dirty="0">
                <a:solidFill>
                  <a:prstClr val="black"/>
                </a:solidFill>
              </a:rPr>
              <a:t>notify clinical supervisor and guardian within 24 hours</a:t>
            </a:r>
          </a:p>
          <a:p>
            <a:pPr marL="281849" indent="-281849" defTabSz="483169" eaLnBrk="0" fontAlgn="base" hangingPunct="0">
              <a:lnSpc>
                <a:spcPts val="2325"/>
              </a:lnSpc>
              <a:buFont typeface="+mj-lt"/>
              <a:buAutoNum type="arabicPeriod"/>
              <a:defRPr/>
            </a:pPr>
            <a:r>
              <a:rPr lang="en-GB" sz="1300" dirty="0">
                <a:solidFill>
                  <a:prstClr val="black"/>
                </a:solidFill>
              </a:rPr>
              <a:t>clinical supervisor to take further action if needed</a:t>
            </a:r>
          </a:p>
          <a:p>
            <a:pPr defTabSz="483169" fontAlgn="base">
              <a:defRPr/>
            </a:pPr>
            <a:endParaRPr lang="en-GB" sz="1300" dirty="0">
              <a:solidFill>
                <a:prstClr val="black"/>
              </a:solidFill>
            </a:endParaRPr>
          </a:p>
          <a:p>
            <a:pPr defTabSz="483169" fontAlgn="base">
              <a:defRPr/>
            </a:pPr>
            <a:r>
              <a:rPr lang="en-GB" sz="1300" dirty="0">
                <a:solidFill>
                  <a:prstClr val="black"/>
                </a:solidFill>
              </a:rPr>
              <a:t>The purpose is to ensure a work schedule </a:t>
            </a:r>
            <a:r>
              <a:rPr lang="en-GB" sz="1300" b="1" dirty="0">
                <a:solidFill>
                  <a:prstClr val="black"/>
                </a:solidFill>
              </a:rPr>
              <a:t>remains fit for purpose</a:t>
            </a:r>
            <a:r>
              <a:rPr lang="en-GB" sz="1300" dirty="0">
                <a:solidFill>
                  <a:prstClr val="black"/>
                </a:solidFill>
              </a:rPr>
              <a:t>, where informal discussions may have </a:t>
            </a:r>
            <a:r>
              <a:rPr lang="en-GB" sz="1300" b="1" dirty="0">
                <a:solidFill>
                  <a:prstClr val="black"/>
                </a:solidFill>
              </a:rPr>
              <a:t>failed to resolve concerns</a:t>
            </a:r>
            <a:r>
              <a:rPr lang="en-GB" sz="1300" dirty="0">
                <a:solidFill>
                  <a:prstClr val="black"/>
                </a:solidFill>
              </a:rPr>
              <a:t>. ​</a:t>
            </a:r>
          </a:p>
          <a:p>
            <a:pPr defTabSz="483169" fontAlgn="base">
              <a:defRPr/>
            </a:pPr>
            <a:endParaRPr lang="en-GB" sz="1300" dirty="0">
              <a:solidFill>
                <a:prstClr val="black"/>
              </a:solidFill>
            </a:endParaRPr>
          </a:p>
          <a:p>
            <a:pPr defTabSz="483169" fontAlgn="base">
              <a:defRPr/>
            </a:pPr>
            <a:r>
              <a:rPr lang="en-GB" sz="1300" dirty="0">
                <a:solidFill>
                  <a:prstClr val="black"/>
                </a:solidFill>
              </a:rPr>
              <a:t>Exception reports give employers </a:t>
            </a:r>
            <a:r>
              <a:rPr lang="en-GB" sz="1300" b="1" dirty="0">
                <a:solidFill>
                  <a:prstClr val="black"/>
                </a:solidFill>
              </a:rPr>
              <a:t>real time information </a:t>
            </a:r>
            <a:r>
              <a:rPr lang="en-GB" sz="1300" dirty="0">
                <a:solidFill>
                  <a:prstClr val="black"/>
                </a:solidFill>
              </a:rPr>
              <a:t>to identify patterns and pick up any issues quickly. ​</a:t>
            </a:r>
          </a:p>
          <a:p>
            <a:pPr defTabSz="483169" fontAlgn="base">
              <a:defRPr/>
            </a:pPr>
            <a:endParaRPr lang="en-GB" sz="1300" dirty="0">
              <a:solidFill>
                <a:prstClr val="black"/>
              </a:solidFill>
            </a:endParaRPr>
          </a:p>
          <a:p>
            <a:pPr defTabSz="483169" fontAlgn="base">
              <a:defRPr/>
            </a:pPr>
            <a:r>
              <a:rPr lang="en-GB" sz="1300" dirty="0">
                <a:solidFill>
                  <a:prstClr val="black"/>
                </a:solidFill>
              </a:rPr>
              <a:t>These should be addressed ASAP by the educational/clinical supervisor and may lead to work schedule review ​</a:t>
            </a: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18</a:t>
            </a:fld>
            <a:endParaRPr lang="en-GB" dirty="0"/>
          </a:p>
        </p:txBody>
      </p:sp>
    </p:spTree>
    <p:extLst>
      <p:ext uri="{BB962C8B-B14F-4D97-AF65-F5344CB8AC3E}">
        <p14:creationId xmlns:p14="http://schemas.microsoft.com/office/powerpoint/2010/main" val="2460971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CCBF5F-E889-4211-89AC-79F4EC4E7374}" type="slidenum">
              <a:rPr lang="en-GB" smtClean="0"/>
              <a:t>21</a:t>
            </a:fld>
            <a:endParaRPr lang="en-GB" dirty="0"/>
          </a:p>
        </p:txBody>
      </p:sp>
    </p:spTree>
    <p:extLst>
      <p:ext uri="{BB962C8B-B14F-4D97-AF65-F5344CB8AC3E}">
        <p14:creationId xmlns:p14="http://schemas.microsoft.com/office/powerpoint/2010/main" val="1759142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around top ten downloads……………….live data from the guys at BMJ. Top ten downloads by students. I have so many foundation doctors tell me how fantastic BMJ learning is and how they discovered it as a student.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8FFE1-2B58-4C89-9961-6C08A0BFD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309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mn-lt"/>
              </a:rPr>
              <a:t>Non-clinical skills, look at the offering, its vast for your professional development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8FFE1-2B58-4C89-9961-6C08A0BFDD9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73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a:t>
            </a:fld>
            <a:endParaRPr lang="en-GB" dirty="0"/>
          </a:p>
        </p:txBody>
      </p:sp>
    </p:spTree>
    <p:extLst>
      <p:ext uri="{BB962C8B-B14F-4D97-AF65-F5344CB8AC3E}">
        <p14:creationId xmlns:p14="http://schemas.microsoft.com/office/powerpoint/2010/main" val="103818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mn-lt"/>
            </a:endParaRPr>
          </a:p>
          <a:p>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24</a:t>
            </a:fld>
            <a:endParaRPr lang="en-GB" dirty="0"/>
          </a:p>
        </p:txBody>
      </p:sp>
    </p:spTree>
    <p:extLst>
      <p:ext uri="{BB962C8B-B14F-4D97-AF65-F5344CB8AC3E}">
        <p14:creationId xmlns:p14="http://schemas.microsoft.com/office/powerpoint/2010/main" val="610323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BMA Library is home to thousands of online textbooks and journals that you can access whenever you need to.</a:t>
            </a:r>
          </a:p>
          <a:p>
            <a:r>
              <a:rPr lang="en-GB" i="0" dirty="0"/>
              <a:t>You can also use the medical databases; Embase and Medline</a:t>
            </a:r>
          </a:p>
          <a:p>
            <a:r>
              <a:rPr lang="en-GB" i="0" dirty="0"/>
              <a:t>Our team of experts are there to help with your research</a:t>
            </a:r>
          </a:p>
          <a:p>
            <a:r>
              <a:rPr lang="en-GB" i="0" dirty="0"/>
              <a:t>And </a:t>
            </a:r>
            <a:r>
              <a:rPr lang="en-GB" i="0" dirty="0" err="1"/>
              <a:t>ClinicalKey</a:t>
            </a:r>
            <a:r>
              <a:rPr lang="en-GB" i="0" dirty="0"/>
              <a:t> Student is our newest addition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6F6D31-F8B7-2E42-B50E-CB5B761B600A}" type="slidenum">
              <a:rPr kumimoji="0" lang="en-US" sz="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99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exceptional times for the health service, and as new doctors you may find yourselves experiencing additional pressures, stress or anxiety as you enter the workforce. </a:t>
            </a:r>
          </a:p>
          <a:p>
            <a:endParaRPr lang="en-GB" dirty="0"/>
          </a:p>
          <a:p>
            <a:r>
              <a:rPr lang="en-GB" dirty="0"/>
              <a:t>If at any time you need support, or you would like to speak to someone in confidence, please know that we are here for you. Our BMA wellbeing support services are open 24/7 to all doctors and medical students.​ You will have the choice of speaking to a counsellor, or another doctor who you can contact for peer support. ​Visit bma.org.uk or call 0330 123 1245</a:t>
            </a:r>
          </a:p>
          <a:p>
            <a:endParaRPr lang="en-GB" dirty="0"/>
          </a:p>
          <a:p>
            <a:r>
              <a:rPr lang="en-GB" dirty="0"/>
              <a:t>​The services are confidential and free of charge. </a:t>
            </a:r>
          </a:p>
        </p:txBody>
      </p:sp>
      <p:sp>
        <p:nvSpPr>
          <p:cNvPr id="4" name="Slide Number Placeholder 3"/>
          <p:cNvSpPr>
            <a:spLocks noGrp="1"/>
          </p:cNvSpPr>
          <p:nvPr>
            <p:ph type="sldNum" sz="quarter" idx="5"/>
          </p:nvPr>
        </p:nvSpPr>
        <p:spPr/>
        <p:txBody>
          <a:bodyPr/>
          <a:lstStyle/>
          <a:p>
            <a:fld id="{62F8FFE1-2B58-4C89-9961-6C08A0BFDD9F}" type="slidenum">
              <a:rPr lang="en-GB" smtClean="0"/>
              <a:t>28</a:t>
            </a:fld>
            <a:endParaRPr lang="en-GB" dirty="0"/>
          </a:p>
        </p:txBody>
      </p:sp>
    </p:spTree>
    <p:extLst>
      <p:ext uri="{BB962C8B-B14F-4D97-AF65-F5344CB8AC3E}">
        <p14:creationId xmlns:p14="http://schemas.microsoft.com/office/powerpoint/2010/main" val="1785853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29</a:t>
            </a:fld>
            <a:endParaRPr lang="en-GB"/>
          </a:p>
        </p:txBody>
      </p:sp>
    </p:spTree>
    <p:extLst>
      <p:ext uri="{BB962C8B-B14F-4D97-AF65-F5344CB8AC3E}">
        <p14:creationId xmlns:p14="http://schemas.microsoft.com/office/powerpoint/2010/main" val="924534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169">
              <a:defRPr/>
            </a:pPr>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527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CB9F8-50F1-B972-7E93-EA80DAC144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29C47-11CA-CDC1-CF44-56BB23B86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B9C16-B6D8-0F61-D190-6020CF65023F}"/>
              </a:ext>
            </a:extLst>
          </p:cNvPr>
          <p:cNvSpPr>
            <a:spLocks noGrp="1"/>
          </p:cNvSpPr>
          <p:nvPr>
            <p:ph type="body" idx="1"/>
          </p:nvPr>
        </p:nvSpPr>
        <p:spPr/>
        <p:txBody>
          <a:bodyPr/>
          <a:lstStyle/>
          <a:p>
            <a:r>
              <a:rPr lang="en-GB" dirty="0"/>
              <a:t>Curriculum- The MLA focusses on what you are most likely to see in your foundation years so there is an imbalance towards those areas of medicine. There’ll be more about patients presenting with broken arms and tummy aches than complex brain surgery. You can choose what areas you want to focus on with the curriculum dropdown box.</a:t>
            </a:r>
          </a:p>
          <a:p>
            <a:endParaRPr lang="en-GB" dirty="0"/>
          </a:p>
          <a:p>
            <a:r>
              <a:rPr lang="en-GB" dirty="0"/>
              <a:t>With questions doesn’t matter the first time you use it however on subsequent time you can use that to filter out questions you have seen before and got correct. So if you want to only see questions you haven’t done you can select that filter and if you only want to see questions you have got incorrect you can filter to that too. </a:t>
            </a:r>
          </a:p>
          <a:p>
            <a:endParaRPr lang="en-GB" dirty="0"/>
          </a:p>
          <a:p>
            <a:r>
              <a:rPr lang="en-GB" dirty="0"/>
              <a:t>Difficulty- Easy, medium, hard.</a:t>
            </a:r>
          </a:p>
          <a:p>
            <a:endParaRPr lang="en-GB" dirty="0"/>
          </a:p>
          <a:p>
            <a:r>
              <a:rPr lang="en-GB" dirty="0"/>
              <a:t>Number of questions.  </a:t>
            </a:r>
          </a:p>
          <a:p>
            <a:endParaRPr lang="en-GB" dirty="0"/>
          </a:p>
          <a:p>
            <a:r>
              <a:rPr lang="en-GB" dirty="0"/>
              <a:t>Popular starters, pre-set filters.</a:t>
            </a:r>
          </a:p>
          <a:p>
            <a:endParaRPr lang="en-GB" dirty="0"/>
          </a:p>
          <a:p>
            <a:r>
              <a:rPr lang="en-GB" dirty="0"/>
              <a:t>Mock test- best way to see what the assessment is going to be like. This will be in exam format, timed and in exam conditions. </a:t>
            </a:r>
          </a:p>
          <a:p>
            <a:endParaRPr lang="en-GB" dirty="0"/>
          </a:p>
          <a:p>
            <a:r>
              <a:rPr lang="en-GB" dirty="0"/>
              <a:t>Group learning is a way to compete against your classmates or other random, anonymous users to climb that leaderboard. Just to reiterate the MLA itself is either pass or fail, it is not ranked, however if you want to get competitive in your revision, this is a fun way to do that. </a:t>
            </a:r>
          </a:p>
        </p:txBody>
      </p:sp>
      <p:sp>
        <p:nvSpPr>
          <p:cNvPr id="4" name="Slide Number Placeholder 3">
            <a:extLst>
              <a:ext uri="{FF2B5EF4-FFF2-40B4-BE49-F238E27FC236}">
                <a16:creationId xmlns:a16="http://schemas.microsoft.com/office/drawing/2014/main" id="{71D4F398-9D82-9976-B206-5E30B36220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36F3E-D792-414C-B2CE-2A014D75AA2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6155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BE59-1929-2654-6F75-C1A5A2A15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C2F77-D234-E106-FD96-EC749F0E7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4369B-AC0F-4862-978B-3763AC151BAF}"/>
              </a:ext>
            </a:extLst>
          </p:cNvPr>
          <p:cNvSpPr>
            <a:spLocks noGrp="1"/>
          </p:cNvSpPr>
          <p:nvPr>
            <p:ph type="body" idx="1"/>
          </p:nvPr>
        </p:nvSpPr>
        <p:spPr/>
        <p:txBody>
          <a:bodyPr/>
          <a:lstStyle/>
          <a:p>
            <a:r>
              <a:rPr lang="en-GB" dirty="0"/>
              <a:t>Really simple and easy to use.</a:t>
            </a:r>
          </a:p>
          <a:p>
            <a:endParaRPr lang="en-GB" dirty="0"/>
          </a:p>
          <a:p>
            <a:r>
              <a:rPr lang="en-GB" dirty="0"/>
              <a:t>A question with 5 possible answers, reflecting the 5 options you will have in the real thing. Now as you will see there’s quite a lot of information there to think about. </a:t>
            </a:r>
          </a:p>
          <a:p>
            <a:endParaRPr lang="en-GB" dirty="0"/>
          </a:p>
          <a:p>
            <a:r>
              <a:rPr lang="en-GB" dirty="0"/>
              <a:t>Age, gender, symptoms along with GCS score and blood pressure. If you recall this is an assessment of your application of knowledge to a real world example as opposed to your ability to repeat information. </a:t>
            </a:r>
          </a:p>
          <a:p>
            <a:endParaRPr lang="en-GB" dirty="0"/>
          </a:p>
          <a:p>
            <a:r>
              <a:rPr lang="en-GB" dirty="0"/>
              <a:t>Before I go on, if anyone wants to write what they think the answer is in the chat then go ahead.</a:t>
            </a:r>
          </a:p>
        </p:txBody>
      </p:sp>
      <p:sp>
        <p:nvSpPr>
          <p:cNvPr id="4" name="Slide Number Placeholder 3">
            <a:extLst>
              <a:ext uri="{FF2B5EF4-FFF2-40B4-BE49-F238E27FC236}">
                <a16:creationId xmlns:a16="http://schemas.microsoft.com/office/drawing/2014/main" id="{8A68DBD2-6357-F4C6-8195-D90A855175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36F3E-D792-414C-B2CE-2A014D75AA2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4063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A0773-2F87-3761-FBFA-0B3FBA052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B8FEB-870B-E330-9BE9-28F0EA45E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135AA-8629-0B51-40FE-D2E45059C024}"/>
              </a:ext>
            </a:extLst>
          </p:cNvPr>
          <p:cNvSpPr>
            <a:spLocks noGrp="1"/>
          </p:cNvSpPr>
          <p:nvPr>
            <p:ph type="body" idx="1"/>
          </p:nvPr>
        </p:nvSpPr>
        <p:spPr/>
        <p:txBody>
          <a:bodyPr/>
          <a:lstStyle/>
          <a:p>
            <a:r>
              <a:rPr lang="en-GB" dirty="0"/>
              <a:t>Luckily I managed to get this one correct. I’m not a medic</a:t>
            </a:r>
          </a:p>
          <a:p>
            <a:endParaRPr lang="en-GB" dirty="0"/>
          </a:p>
          <a:p>
            <a:r>
              <a:rPr lang="en-GB" dirty="0"/>
              <a:t>Go through learning points and explanation- Lumbar Puncture</a:t>
            </a:r>
          </a:p>
          <a:p>
            <a:endParaRPr lang="en-GB" dirty="0"/>
          </a:p>
          <a:p>
            <a:r>
              <a:rPr lang="en-GB" dirty="0"/>
              <a:t>REVISION NOTES</a:t>
            </a:r>
          </a:p>
          <a:p>
            <a:endParaRPr lang="en-GB" dirty="0"/>
          </a:p>
          <a:p>
            <a:r>
              <a:rPr lang="en-GB" dirty="0"/>
              <a:t>DROPDOWN BOXES </a:t>
            </a:r>
          </a:p>
        </p:txBody>
      </p:sp>
      <p:sp>
        <p:nvSpPr>
          <p:cNvPr id="4" name="Slide Number Placeholder 3">
            <a:extLst>
              <a:ext uri="{FF2B5EF4-FFF2-40B4-BE49-F238E27FC236}">
                <a16:creationId xmlns:a16="http://schemas.microsoft.com/office/drawing/2014/main" id="{E5C9D86E-B715-542C-7AAC-70FEDAF01D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36F3E-D792-414C-B2CE-2A014D75AA2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8816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65885-BAB9-6CF9-D249-9DF32DBD3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1C7EB-2167-8C72-53CD-F05D1DB88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FE37EE-A93E-61C2-6474-2E7AF3C881B4}"/>
              </a:ext>
            </a:extLst>
          </p:cNvPr>
          <p:cNvSpPr>
            <a:spLocks noGrp="1"/>
          </p:cNvSpPr>
          <p:nvPr>
            <p:ph type="body" idx="1"/>
          </p:nvPr>
        </p:nvSpPr>
        <p:spPr/>
        <p:txBody>
          <a:bodyPr/>
          <a:lstStyle/>
          <a:p>
            <a:r>
              <a:rPr lang="en-GB" dirty="0"/>
              <a:t>Just to show you what it looks like if you get a question wrong. My score has gone down </a:t>
            </a:r>
          </a:p>
        </p:txBody>
      </p:sp>
      <p:sp>
        <p:nvSpPr>
          <p:cNvPr id="4" name="Slide Number Placeholder 3">
            <a:extLst>
              <a:ext uri="{FF2B5EF4-FFF2-40B4-BE49-F238E27FC236}">
                <a16:creationId xmlns:a16="http://schemas.microsoft.com/office/drawing/2014/main" id="{27F1775A-CBAE-8BFE-2A3F-C68380911D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36F3E-D792-414C-B2CE-2A014D75AA2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0636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3720D-9159-66E2-11A0-19DE82EB88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B9439-11E9-AA5A-3DAB-DBAC92A75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6812B-313B-4E2B-DE93-1C6C43B7CB8A}"/>
              </a:ext>
            </a:extLst>
          </p:cNvPr>
          <p:cNvSpPr>
            <a:spLocks noGrp="1"/>
          </p:cNvSpPr>
          <p:nvPr>
            <p:ph type="body" idx="1"/>
          </p:nvPr>
        </p:nvSpPr>
        <p:spPr/>
        <p:txBody>
          <a:bodyPr/>
          <a:lstStyle/>
          <a:p>
            <a:r>
              <a:rPr lang="en-GB" dirty="0"/>
              <a:t>This shows that it isn’t all written. You might have to assess x-rays and scans plus complex data. </a:t>
            </a:r>
          </a:p>
        </p:txBody>
      </p:sp>
      <p:sp>
        <p:nvSpPr>
          <p:cNvPr id="4" name="Slide Number Placeholder 3">
            <a:extLst>
              <a:ext uri="{FF2B5EF4-FFF2-40B4-BE49-F238E27FC236}">
                <a16:creationId xmlns:a16="http://schemas.microsoft.com/office/drawing/2014/main" id="{8F6A917F-94F9-A67C-B208-98FF5B0A54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36F3E-D792-414C-B2CE-2A014D75AA2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206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a:t>
            </a:fld>
            <a:endParaRPr lang="en-GB" dirty="0"/>
          </a:p>
        </p:txBody>
      </p:sp>
    </p:spTree>
    <p:extLst>
      <p:ext uri="{BB962C8B-B14F-4D97-AF65-F5344CB8AC3E}">
        <p14:creationId xmlns:p14="http://schemas.microsoft.com/office/powerpoint/2010/main" val="3563434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B3DAA-6947-ACA2-4E0B-ECF13A0B4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804D0-B0D5-30BB-B65A-D7C9519F3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6D02B-7EC2-E654-2340-6618D5E0FF15}"/>
              </a:ext>
            </a:extLst>
          </p:cNvPr>
          <p:cNvSpPr>
            <a:spLocks noGrp="1"/>
          </p:cNvSpPr>
          <p:nvPr>
            <p:ph type="body" idx="1"/>
          </p:nvPr>
        </p:nvSpPr>
        <p:spPr/>
        <p:txBody>
          <a:bodyPr/>
          <a:lstStyle/>
          <a:p>
            <a:r>
              <a:rPr lang="en-GB" dirty="0"/>
              <a:t>Then at the end it provides a summary. As you can see I didn’t do very well, I’m sure you’ll all do better but if you remember you can filter questions to ones you have got wrong so if I want to revisit them in the future I can. </a:t>
            </a:r>
          </a:p>
          <a:p>
            <a:endParaRPr lang="en-GB" dirty="0"/>
          </a:p>
          <a:p>
            <a:r>
              <a:rPr lang="en-GB" dirty="0"/>
              <a:t>I can also go back and review the notes and explanations to all the questions. </a:t>
            </a:r>
          </a:p>
          <a:p>
            <a:endParaRPr lang="en-GB" dirty="0"/>
          </a:p>
          <a:p>
            <a:r>
              <a:rPr lang="en-GB" dirty="0"/>
              <a:t>So that’s BMJ </a:t>
            </a:r>
            <a:r>
              <a:rPr lang="en-GB" dirty="0" err="1"/>
              <a:t>OnExam</a:t>
            </a:r>
            <a:r>
              <a:rPr lang="en-GB" dirty="0"/>
              <a:t> in a nutshell. It’s a great tool that’s going to be essential for your practice and revision. To remind you, it’s FREE with your BMA Membership and available offline through the app. </a:t>
            </a:r>
          </a:p>
        </p:txBody>
      </p:sp>
      <p:sp>
        <p:nvSpPr>
          <p:cNvPr id="4" name="Slide Number Placeholder 3">
            <a:extLst>
              <a:ext uri="{FF2B5EF4-FFF2-40B4-BE49-F238E27FC236}">
                <a16:creationId xmlns:a16="http://schemas.microsoft.com/office/drawing/2014/main" id="{E34B748F-D690-6E16-81CC-8B6F3678D1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36F3E-D792-414C-B2CE-2A014D75AA2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460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700" dirty="0"/>
          </a:p>
          <a:p>
            <a:r>
              <a:rPr lang="en-GB" sz="700" dirty="0"/>
              <a:t>You will be paid a basic salary at a nodal pay point linked to your grade or level of responsibility (rather than time served).</a:t>
            </a:r>
            <a:r>
              <a:rPr lang="en-US" sz="700" dirty="0"/>
              <a:t>​</a:t>
            </a:r>
          </a:p>
          <a:p>
            <a:endParaRPr lang="en-US" sz="700" dirty="0"/>
          </a:p>
          <a:p>
            <a:pPr lvl="0"/>
            <a:r>
              <a:rPr lang="en-GB" kern="1200" dirty="0">
                <a:effectLst/>
                <a:latin typeface="+mn-lt"/>
                <a:ea typeface="+mn-ea"/>
                <a:cs typeface="+mn-cs"/>
              </a:rPr>
              <a:t>It was 'frontloaded' at the request of the BMA, which means </a:t>
            </a:r>
            <a:r>
              <a:rPr lang="en-GB" b="1" kern="1200" dirty="0">
                <a:effectLst/>
                <a:latin typeface="+mn-lt"/>
                <a:ea typeface="+mn-ea"/>
                <a:cs typeface="+mn-cs"/>
              </a:rPr>
              <a:t>more basic pay </a:t>
            </a:r>
            <a:r>
              <a:rPr lang="en-GB" kern="1200" dirty="0">
                <a:effectLst/>
                <a:latin typeface="+mn-lt"/>
                <a:ea typeface="+mn-ea"/>
                <a:cs typeface="+mn-cs"/>
              </a:rPr>
              <a:t>is given at the earlier stage of your training.</a:t>
            </a:r>
            <a:endParaRPr lang="en-GB" kern="1200" dirty="0">
              <a:latin typeface="+mn-lt"/>
              <a:cs typeface="Calibri"/>
            </a:endParaRPr>
          </a:p>
          <a:p>
            <a:endParaRPr lang="en-US" sz="700" dirty="0"/>
          </a:p>
          <a:p>
            <a:pPr defTabSz="504657">
              <a:defRPr/>
            </a:pPr>
            <a:r>
              <a:rPr lang="en-GB" dirty="0"/>
              <a:t>Thanks to the contract changes agreed last year, a </a:t>
            </a:r>
            <a:r>
              <a:rPr lang="en-GB" sz="700" dirty="0"/>
              <a:t>fifth nodal point has been introduced on 1 October 2020 for trainees at ST6 and above, in order to recognise the significant high service contribution these trainees make. This will be introduced through a staggered approach from this month 2020. The pay scales for grades FY1 to ST5 will remain unchanged.</a:t>
            </a:r>
            <a:endParaRPr lang="en-GB" dirty="0"/>
          </a:p>
          <a:p>
            <a:endParaRPr lang="en-US" sz="700" dirty="0"/>
          </a:p>
        </p:txBody>
      </p:sp>
      <p:sp>
        <p:nvSpPr>
          <p:cNvPr id="4" name="Slide Number Placeholder 3"/>
          <p:cNvSpPr>
            <a:spLocks noGrp="1"/>
          </p:cNvSpPr>
          <p:nvPr>
            <p:ph type="sldNum" sz="quarter" idx="5"/>
          </p:nvPr>
        </p:nvSpPr>
        <p:spPr/>
        <p:txBody>
          <a:bodyPr/>
          <a:lstStyle/>
          <a:p>
            <a:fld id="{62F8FFE1-2B58-4C89-9961-6C08A0BFDD9F}" type="slidenum">
              <a:rPr lang="en-GB" smtClean="0"/>
              <a:t>4</a:t>
            </a:fld>
            <a:endParaRPr lang="en-GB" dirty="0"/>
          </a:p>
        </p:txBody>
      </p:sp>
    </p:spTree>
    <p:extLst>
      <p:ext uri="{BB962C8B-B14F-4D97-AF65-F5344CB8AC3E}">
        <p14:creationId xmlns:p14="http://schemas.microsoft.com/office/powerpoint/2010/main" val="399119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r>
              <a:rPr lang="en-GB" dirty="0"/>
              <a:t>These are the salary points as of 1 April 2020.  Each year salary scales are reviewed by the Doctors and Dentists Review Body, which decides whether to increase the salary points with a cost of living rise.</a:t>
            </a:r>
          </a:p>
          <a:p>
            <a:endParaRPr lang="en-GB" dirty="0"/>
          </a:p>
          <a:p>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5</a:t>
            </a:fld>
            <a:endParaRPr lang="en-GB" dirty="0"/>
          </a:p>
        </p:txBody>
      </p:sp>
    </p:spTree>
    <p:extLst>
      <p:ext uri="{BB962C8B-B14F-4D97-AF65-F5344CB8AC3E}">
        <p14:creationId xmlns:p14="http://schemas.microsoft.com/office/powerpoint/2010/main" val="65150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Most juniors do nearer 48 hours </a:t>
            </a:r>
          </a:p>
        </p:txBody>
      </p:sp>
      <p:sp>
        <p:nvSpPr>
          <p:cNvPr id="4" name="Slide Number Placeholder 3"/>
          <p:cNvSpPr>
            <a:spLocks noGrp="1"/>
          </p:cNvSpPr>
          <p:nvPr>
            <p:ph type="sldNum" sz="quarter" idx="5"/>
          </p:nvPr>
        </p:nvSpPr>
        <p:spPr/>
        <p:txBody>
          <a:bodyPr/>
          <a:lstStyle/>
          <a:p>
            <a:fld id="{62F8FFE1-2B58-4C89-9961-6C08A0BFDD9F}" type="slidenum">
              <a:rPr lang="en-GB" smtClean="0"/>
              <a:t>8</a:t>
            </a:fld>
            <a:endParaRPr lang="en-GB" dirty="0"/>
          </a:p>
        </p:txBody>
      </p:sp>
    </p:spTree>
    <p:extLst>
      <p:ext uri="{BB962C8B-B14F-4D97-AF65-F5344CB8AC3E}">
        <p14:creationId xmlns:p14="http://schemas.microsoft.com/office/powerpoint/2010/main" val="1170698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700" u="sng" dirty="0"/>
          </a:p>
          <a:p>
            <a:r>
              <a:rPr lang="en-GB" sz="700" u="sng" dirty="0"/>
              <a:t>Weekend allowance</a:t>
            </a:r>
          </a:p>
          <a:p>
            <a:endParaRPr lang="en-GB" sz="700" dirty="0"/>
          </a:p>
          <a:p>
            <a:r>
              <a:rPr lang="en-GB" sz="700" dirty="0"/>
              <a:t>If you are rostered to work on a weekend – meaning taking on one or more shifts beginning on a Saturday or a Sunday – at a minimum frequency of 1 in 8 across the length of the rota cycle, you will be paid an allowance. </a:t>
            </a:r>
          </a:p>
          <a:p>
            <a:r>
              <a:rPr lang="en-GB" sz="700" dirty="0"/>
              <a:t>These will be set as a percentage of your full-time basic salary, in accordance with the rates in this table.</a:t>
            </a:r>
          </a:p>
          <a:p>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9</a:t>
            </a:fld>
            <a:endParaRPr lang="en-GB" dirty="0"/>
          </a:p>
        </p:txBody>
      </p:sp>
    </p:spTree>
    <p:extLst>
      <p:ext uri="{BB962C8B-B14F-4D97-AF65-F5344CB8AC3E}">
        <p14:creationId xmlns:p14="http://schemas.microsoft.com/office/powerpoint/2010/main" val="53243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325"/>
              </a:lnSpc>
            </a:pPr>
            <a:endParaRPr lang="en-GB" b="1" dirty="0">
              <a:solidFill>
                <a:srgbClr val="FFFFFF"/>
              </a:solidFill>
            </a:endParaRPr>
          </a:p>
          <a:p>
            <a:pPr defTabSz="483169">
              <a:lnSpc>
                <a:spcPts val="2325"/>
              </a:lnSpc>
              <a:defRPr/>
            </a:pPr>
            <a:endParaRPr lang="en-GB" sz="1300" b="1" dirty="0">
              <a:solidFill>
                <a:srgbClr val="FFFFFF"/>
              </a:solidFill>
            </a:endParaRPr>
          </a:p>
          <a:p>
            <a:pPr defTabSz="483169">
              <a:lnSpc>
                <a:spcPts val="2325"/>
              </a:lnSpc>
              <a:defRPr/>
            </a:pPr>
            <a:r>
              <a:rPr lang="en-GB" sz="1300" b="1" dirty="0">
                <a:solidFill>
                  <a:srgbClr val="FFFFFF"/>
                </a:solidFill>
              </a:rPr>
              <a:t>Your pay slip explained </a:t>
            </a:r>
          </a:p>
          <a:p>
            <a:pPr defTabSz="483169">
              <a:lnSpc>
                <a:spcPts val="2325"/>
              </a:lnSpc>
              <a:defRPr/>
            </a:pPr>
            <a:r>
              <a:rPr lang="en-GB" sz="1300" b="1" dirty="0">
                <a:solidFill>
                  <a:srgbClr val="FFFFFF"/>
                </a:solidFill>
              </a:rPr>
              <a:t>Basic pay </a:t>
            </a:r>
            <a:r>
              <a:rPr lang="en-GB" sz="1300" dirty="0">
                <a:solidFill>
                  <a:srgbClr val="FFFFFF"/>
                </a:solidFill>
              </a:rPr>
              <a:t>– your relevant nodal pay point for your grade, calculated on an average of 40 hours’ per week </a:t>
            </a:r>
          </a:p>
          <a:p>
            <a:pPr defTabSz="483169">
              <a:lnSpc>
                <a:spcPts val="2325"/>
              </a:lnSpc>
              <a:defRPr/>
            </a:pPr>
            <a:r>
              <a:rPr lang="en-GB" sz="1300" b="1" dirty="0">
                <a:solidFill>
                  <a:srgbClr val="FFFFFF"/>
                </a:solidFill>
              </a:rPr>
              <a:t>Additional rostered hours </a:t>
            </a:r>
            <a:r>
              <a:rPr lang="en-GB" sz="1300" dirty="0">
                <a:solidFill>
                  <a:srgbClr val="FFFFFF"/>
                </a:solidFill>
              </a:rPr>
              <a:t>– any additional contracted hours over 40 (up to maximum of 48 in total, or 56 for doctors who have opted out of the Working Time Regulations). </a:t>
            </a:r>
          </a:p>
          <a:p>
            <a:pPr defTabSz="483169">
              <a:lnSpc>
                <a:spcPts val="2325"/>
              </a:lnSpc>
              <a:defRPr/>
            </a:pPr>
            <a:r>
              <a:rPr lang="en-GB" sz="1300" b="1" dirty="0">
                <a:solidFill>
                  <a:srgbClr val="FFFFFF"/>
                </a:solidFill>
              </a:rPr>
              <a:t>Night duty </a:t>
            </a:r>
            <a:r>
              <a:rPr lang="en-GB" sz="1300" dirty="0">
                <a:solidFill>
                  <a:srgbClr val="FFFFFF"/>
                </a:solidFill>
              </a:rPr>
              <a:t>– Any hours receiving an enhanced rate of 37% of your hourly basic pay. </a:t>
            </a:r>
          </a:p>
          <a:p>
            <a:pPr defTabSz="483169">
              <a:lnSpc>
                <a:spcPts val="2325"/>
              </a:lnSpc>
              <a:defRPr/>
            </a:pPr>
            <a:r>
              <a:rPr lang="en-GB" sz="1300" b="1" dirty="0">
                <a:solidFill>
                  <a:srgbClr val="FFFFFF"/>
                </a:solidFill>
              </a:rPr>
              <a:t>Weekend allowance </a:t>
            </a:r>
            <a:r>
              <a:rPr lang="en-GB" sz="1300" dirty="0">
                <a:solidFill>
                  <a:srgbClr val="FFFFFF"/>
                </a:solidFill>
              </a:rPr>
              <a:t>– An allowance set as a percentage of your basic salary for working 1 in 8 or more frequent weekends. </a:t>
            </a:r>
          </a:p>
          <a:p>
            <a:pPr defTabSz="483169">
              <a:lnSpc>
                <a:spcPts val="2325"/>
              </a:lnSpc>
              <a:defRPr/>
            </a:pPr>
            <a:r>
              <a:rPr lang="en-GB" sz="1300" b="1" dirty="0">
                <a:solidFill>
                  <a:srgbClr val="FFFFFF"/>
                </a:solidFill>
              </a:rPr>
              <a:t>Non-resident on-call </a:t>
            </a:r>
            <a:r>
              <a:rPr lang="en-GB" sz="1300" dirty="0">
                <a:solidFill>
                  <a:srgbClr val="FFFFFF"/>
                </a:solidFill>
              </a:rPr>
              <a:t>– An allowance of 8% of your basic salary to compensate for your availability while non-resident on-call, regardless of frequency. </a:t>
            </a:r>
          </a:p>
          <a:p>
            <a:pPr defTabSz="483169">
              <a:lnSpc>
                <a:spcPts val="2325"/>
              </a:lnSpc>
              <a:defRPr/>
            </a:pPr>
            <a:r>
              <a:rPr lang="en-GB" sz="1300" b="1" dirty="0">
                <a:solidFill>
                  <a:srgbClr val="FFFFFF"/>
                </a:solidFill>
              </a:rPr>
              <a:t>Flexible pay premia </a:t>
            </a:r>
            <a:r>
              <a:rPr lang="en-GB" sz="1300" dirty="0">
                <a:solidFill>
                  <a:srgbClr val="FFFFFF"/>
                </a:solidFill>
              </a:rPr>
              <a:t>– Any flexible pay premia that apply, these are currently for emergency medicine, psychiatry, OMFS, academia and GP training, as well as current LTFT trainees and are paid annually. </a:t>
            </a:r>
          </a:p>
          <a:p>
            <a:pPr defTabSz="483169">
              <a:lnSpc>
                <a:spcPts val="2325"/>
              </a:lnSpc>
              <a:defRPr/>
            </a:pPr>
            <a:r>
              <a:rPr lang="en-GB" sz="1300" b="1" dirty="0">
                <a:solidFill>
                  <a:srgbClr val="FFFFFF"/>
                </a:solidFill>
              </a:rPr>
              <a:t>Cash floor protection </a:t>
            </a:r>
            <a:r>
              <a:rPr lang="en-GB" sz="1300" dirty="0">
                <a:solidFill>
                  <a:srgbClr val="FFFFFF"/>
                </a:solidFill>
              </a:rPr>
              <a:t>– - Not relevant here - Your protected cash floor amount, calculated as your basic salary the day before you transitioned onto the new TCS, plus a banding supplement for the rota you were working the day before transition (based on the banding value for that rota as on 31 October 2015). </a:t>
            </a:r>
          </a:p>
        </p:txBody>
      </p:sp>
      <p:sp>
        <p:nvSpPr>
          <p:cNvPr id="4" name="Slide Number Placeholder 3"/>
          <p:cNvSpPr>
            <a:spLocks noGrp="1"/>
          </p:cNvSpPr>
          <p:nvPr>
            <p:ph type="sldNum" sz="quarter" idx="10"/>
          </p:nvPr>
        </p:nvSpPr>
        <p:spPr/>
        <p:txBody>
          <a:bodyPr/>
          <a:lstStyle/>
          <a:p>
            <a:fld id="{87B44F72-B667-724A-817B-C8D52BA16B5C}" type="slidenum">
              <a:rPr lang="en-GB" smtClean="0"/>
              <a:t>10</a:t>
            </a:fld>
            <a:endParaRPr lang="en-GB" dirty="0"/>
          </a:p>
        </p:txBody>
      </p:sp>
    </p:spTree>
    <p:extLst>
      <p:ext uri="{BB962C8B-B14F-4D97-AF65-F5344CB8AC3E}">
        <p14:creationId xmlns:p14="http://schemas.microsoft.com/office/powerpoint/2010/main" val="190410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800D00"/>
                </a:solidFill>
                <a:latin typeface="Calibri Light"/>
                <a:cs typeface="Calibri Light"/>
              </a:rPr>
              <a:t>Mention contract talk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800D00"/>
              </a:solidFill>
              <a:latin typeface="Calibri Light"/>
              <a:cs typeface="Calibri 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800D00"/>
                </a:solidFill>
                <a:latin typeface="Calibri Light"/>
                <a:cs typeface="Calibri Light"/>
              </a:rPr>
              <a:t>Our free contract checking service can save you time and money. </a:t>
            </a:r>
            <a:r>
              <a:rPr lang="en-GB" dirty="0"/>
              <a:t>Before you sign on the dotted line, get each new employment contract checked by our team of experts. </a:t>
            </a:r>
            <a:endParaRPr lang="en-GB" dirty="0">
              <a:cs typeface="Calibri"/>
            </a:endParaRPr>
          </a:p>
          <a:p>
            <a:pPr defTabSz="457200">
              <a:defRPr/>
            </a:pPr>
            <a:r>
              <a:rPr lang="en-GB" sz="1800" b="1" dirty="0">
                <a:solidFill>
                  <a:srgbClr val="DDA628"/>
                </a:solidFill>
                <a:cs typeface="Calibri"/>
              </a:rPr>
              <a:t>1 in 4 </a:t>
            </a:r>
            <a:r>
              <a:rPr lang="en-GB" sz="1200" dirty="0">
                <a:solidFill>
                  <a:srgbClr val="800D00"/>
                </a:solidFill>
                <a:latin typeface="Calibri Light"/>
                <a:cs typeface="Calibri Light"/>
              </a:rPr>
              <a:t>of the contracts we checked in 2020 deviated from the national model, so</a:t>
            </a:r>
            <a:r>
              <a:rPr lang="en-GB" sz="1200" dirty="0">
                <a:solidFill>
                  <a:srgbClr val="800D00"/>
                </a:solidFill>
                <a:latin typeface="Calibri Light" panose="020F0302020204030204" pitchFamily="34" charset="0"/>
                <a:cs typeface="Calibri Light" panose="020F0302020204030204" pitchFamily="34" charset="0"/>
              </a:rPr>
              <a:t> c</a:t>
            </a:r>
            <a:r>
              <a:rPr lang="en-GB" sz="1200" dirty="0">
                <a:solidFill>
                  <a:srgbClr val="800D00"/>
                </a:solidFill>
                <a:latin typeface="Calibri Light"/>
                <a:cs typeface="Calibri Light"/>
              </a:rPr>
              <a:t>hecking your terms and conditions is vital. We’ll </a:t>
            </a:r>
            <a:r>
              <a:rPr lang="en-GB" dirty="0"/>
              <a:t>check your contract within 5 working days, comparing it to the BMA’s national model. If there are any discrepancies, you will be assigned a dedicated adviser to help resolve it before it becomes an issue.</a:t>
            </a:r>
            <a:endParaRPr lang="en-GB"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defTabSz="457200">
              <a:defRPr/>
            </a:pPr>
            <a:r>
              <a:rPr lang="en-GB" sz="1200" spc="-10" dirty="0">
                <a:solidFill>
                  <a:srgbClr val="474C55"/>
                </a:solidFill>
                <a:latin typeface="InterFace"/>
                <a:cs typeface="InterFace"/>
              </a:rPr>
              <a:t>As soon as you receive your rota, check that it is compliant with all the rest and hours requirements of the 2016 TCS. Catch any concerns early and raise them to your employer or our employment advisers for support. </a:t>
            </a:r>
            <a:endParaRPr lang="en-GB" dirty="0"/>
          </a:p>
        </p:txBody>
      </p:sp>
      <p:sp>
        <p:nvSpPr>
          <p:cNvPr id="4" name="Slide Number Placeholder 3"/>
          <p:cNvSpPr>
            <a:spLocks noGrp="1"/>
          </p:cNvSpPr>
          <p:nvPr>
            <p:ph type="sldNum" sz="quarter" idx="5"/>
          </p:nvPr>
        </p:nvSpPr>
        <p:spPr/>
        <p:txBody>
          <a:bodyPr/>
          <a:lstStyle/>
          <a:p>
            <a:fld id="{62F8FFE1-2B58-4C89-9961-6C08A0BFDD9F}" type="slidenum">
              <a:rPr lang="en-GB" smtClean="0"/>
              <a:t>11</a:t>
            </a:fld>
            <a:endParaRPr lang="en-GB" dirty="0"/>
          </a:p>
        </p:txBody>
      </p:sp>
    </p:spTree>
    <p:extLst>
      <p:ext uri="{BB962C8B-B14F-4D97-AF65-F5344CB8AC3E}">
        <p14:creationId xmlns:p14="http://schemas.microsoft.com/office/powerpoint/2010/main" val="1559002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106D-F9D8-42EB-A30F-143E75201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0BE1D9-4372-431F-AC64-22D2788E9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2F6531-BB35-4656-8A3C-E6A0DF5683F1}"/>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5" name="Footer Placeholder 4">
            <a:extLst>
              <a:ext uri="{FF2B5EF4-FFF2-40B4-BE49-F238E27FC236}">
                <a16:creationId xmlns:a16="http://schemas.microsoft.com/office/drawing/2014/main" id="{03A64E3D-387C-4DAA-B9E4-45BA508AF5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4F477-AA26-48F0-B5F2-7A1830748052}"/>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73369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4929-C4DB-42D0-A26A-6B90FC4FA1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08577-6DC2-47A7-976B-574C253379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2F4095-2309-4F24-B9C8-F6AB88E807EB}"/>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5" name="Footer Placeholder 4">
            <a:extLst>
              <a:ext uri="{FF2B5EF4-FFF2-40B4-BE49-F238E27FC236}">
                <a16:creationId xmlns:a16="http://schemas.microsoft.com/office/drawing/2014/main" id="{81F8F029-1B38-43E6-8B3C-89442FCB6C7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7CF273-2176-46CB-BE5F-61BFF3E614B6}"/>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10454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1F2B02-F8C0-4DEF-AE79-E0ED0ED3BD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6636C1-88A5-4D6B-B481-439CC48FD2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D2D2E5-61D3-4499-A38E-C577178CD7AA}"/>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5" name="Footer Placeholder 4">
            <a:extLst>
              <a:ext uri="{FF2B5EF4-FFF2-40B4-BE49-F238E27FC236}">
                <a16:creationId xmlns:a16="http://schemas.microsoft.com/office/drawing/2014/main" id="{A68BD19F-7C32-47AE-BF9A-4CEAEC29B42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8F8FE6F-1B70-4CD2-9742-64AC014530C3}"/>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41362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16" b="0" i="0">
                <a:solidFill>
                  <a:srgbClr val="12326E"/>
                </a:solidFill>
                <a:latin typeface="Arial"/>
                <a:cs typeface="Arial"/>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00539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7392" y="341821"/>
            <a:ext cx="7195469" cy="1661993"/>
          </a:xfrm>
        </p:spPr>
        <p:txBody>
          <a:bodyPr/>
          <a:lstStyle/>
          <a:p>
            <a:r>
              <a:rPr lang="en-GB" dirty="0"/>
              <a:t>Click to edit Master title style</a:t>
            </a:r>
          </a:p>
        </p:txBody>
      </p:sp>
      <p:sp>
        <p:nvSpPr>
          <p:cNvPr id="7"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2A26A3F8-7E36-7142-AB35-4ABC934D5DC4}" type="datetime3">
              <a:rPr lang="en-GB" smtClean="0"/>
              <a:t>13 February, 2026</a:t>
            </a:fld>
            <a:endParaRPr lang="en-US" dirty="0"/>
          </a:p>
        </p:txBody>
      </p:sp>
      <p:sp>
        <p:nvSpPr>
          <p:cNvPr id="5"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45559" y="1723763"/>
            <a:ext cx="8900883" cy="737253"/>
          </a:xfrm>
          <a:prstGeom prst="rect">
            <a:avLst/>
          </a:prstGeom>
        </p:spPr>
        <p:txBody>
          <a:bodyPr wrap="square" lIns="0" tIns="0" rIns="0" bIns="0">
            <a:spAutoFit/>
          </a:bodyPr>
          <a:lstStyle>
            <a:lvl1pPr>
              <a:defRPr sz="4791" b="0" i="0">
                <a:solidFill>
                  <a:srgbClr val="12326E"/>
                </a:solidFill>
                <a:latin typeface="Arial"/>
                <a:cs typeface="Aria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805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144952" y="1802508"/>
            <a:ext cx="7902096" cy="387350"/>
          </a:xfrm>
        </p:spPr>
        <p:txBody>
          <a:bodyPr lIns="0" tIns="0" rIns="0" bIns="0"/>
          <a:lstStyle>
            <a:lvl1pPr>
              <a:defRPr sz="2517" b="0" i="0">
                <a:solidFill>
                  <a:srgbClr val="12326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94085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144952" y="1802508"/>
            <a:ext cx="7902096" cy="387350"/>
          </a:xfrm>
        </p:spPr>
        <p:txBody>
          <a:bodyPr lIns="0" tIns="0" rIns="0" bIns="0"/>
          <a:lstStyle>
            <a:lvl1pPr>
              <a:defRPr sz="2517" b="0" i="0">
                <a:solidFill>
                  <a:srgbClr val="12326E"/>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234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144952" y="1802508"/>
            <a:ext cx="7902096" cy="387350"/>
          </a:xfrm>
        </p:spPr>
        <p:txBody>
          <a:bodyPr lIns="0" tIns="0" rIns="0" bIns="0"/>
          <a:lstStyle>
            <a:lvl1pPr>
              <a:defRPr sz="2517" b="0" i="0">
                <a:solidFill>
                  <a:srgbClr val="12326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2375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63210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8545-4972-6192-3018-266C6F25C1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01F4BC2-EDBE-3D46-5AB0-E0D3F6EEF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1514E1-E594-DCA0-E537-8052A985C92D}"/>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5" name="Footer Placeholder 4">
            <a:extLst>
              <a:ext uri="{FF2B5EF4-FFF2-40B4-BE49-F238E27FC236}">
                <a16:creationId xmlns:a16="http://schemas.microsoft.com/office/drawing/2014/main" id="{97F2BB97-3EE8-A6FE-C56D-F2522685CB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F6D62D-B89D-4B4A-DE14-067834AE88EF}"/>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172650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3FBA-CB00-484C-B1E9-ED60CCAA3A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37BEA7-BA09-4D82-B93E-49577E3987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8D7D00-DA97-4690-ACE4-BA614B252F5F}"/>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5" name="Footer Placeholder 4">
            <a:extLst>
              <a:ext uri="{FF2B5EF4-FFF2-40B4-BE49-F238E27FC236}">
                <a16:creationId xmlns:a16="http://schemas.microsoft.com/office/drawing/2014/main" id="{7832782E-70CE-4074-9309-AF9FFFA413F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332D1BE-1E29-4B98-A242-CA430645FA57}"/>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3735733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45D5-A14B-3CCA-5962-A95030FAE65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C36A547-FC72-8410-62B8-7E832087FD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1AC35F5-7085-9CBC-5AAD-19775C9BA13D}"/>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5" name="Footer Placeholder 4">
            <a:extLst>
              <a:ext uri="{FF2B5EF4-FFF2-40B4-BE49-F238E27FC236}">
                <a16:creationId xmlns:a16="http://schemas.microsoft.com/office/drawing/2014/main" id="{71415620-9D0E-C925-F80D-5A0E84C677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6ED95A-29D9-FBDB-B873-C382D8159DC2}"/>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3125933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7C57-633D-3AF8-8D89-F06FC93F35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A9F5EBC-8C68-B2E9-0F49-7B434FD9D1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EC80CE3-FC83-7B02-AFD4-F6A8D9E53803}"/>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5" name="Footer Placeholder 4">
            <a:extLst>
              <a:ext uri="{FF2B5EF4-FFF2-40B4-BE49-F238E27FC236}">
                <a16:creationId xmlns:a16="http://schemas.microsoft.com/office/drawing/2014/main" id="{E7A3E76C-0814-E9C9-F73A-E5ECC32C5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F23E71-C725-505C-278E-9CF6C8CBE20F}"/>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2885136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DC063-A7C5-6062-763C-59534034CAF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2127209-93F2-7084-0806-363B66BC263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9298405-A7E5-BA15-E9E6-F51F32DA88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FD6B9B0-AFA0-E552-B802-DA242F710A36}"/>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6" name="Footer Placeholder 5">
            <a:extLst>
              <a:ext uri="{FF2B5EF4-FFF2-40B4-BE49-F238E27FC236}">
                <a16:creationId xmlns:a16="http://schemas.microsoft.com/office/drawing/2014/main" id="{F1A4283C-0D10-BF97-2469-23BF09C3D4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60CB6-6F4A-B10D-06EF-9A9AA31BF364}"/>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705734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EDA9-FB71-0840-00D6-F6629F29B7F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C3FF55A-82E9-3509-47AF-8671FC536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BB29B95-0F63-041D-DD79-6D61441DC6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8B44FA0-F759-459C-CD5E-2F81E2FFE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806B663-3CA3-E624-4138-06508C51F1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144E549-0D3F-EB18-202E-14E9D24C019A}"/>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8" name="Footer Placeholder 7">
            <a:extLst>
              <a:ext uri="{FF2B5EF4-FFF2-40B4-BE49-F238E27FC236}">
                <a16:creationId xmlns:a16="http://schemas.microsoft.com/office/drawing/2014/main" id="{B1B61688-D886-51EB-17D1-7329AA9672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391060-0FFF-8917-4225-12F747ABE664}"/>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4152337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35AF6-E937-141E-2675-FF2ABA5ACC7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92CD7D1-7488-0079-C1D4-BEBD34895332}"/>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4" name="Footer Placeholder 3">
            <a:extLst>
              <a:ext uri="{FF2B5EF4-FFF2-40B4-BE49-F238E27FC236}">
                <a16:creationId xmlns:a16="http://schemas.microsoft.com/office/drawing/2014/main" id="{A4DA8388-9820-49E1-1B73-2ED654FBA5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0EF96F-4100-F385-FD39-5490FA10386E}"/>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4227321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8A77B-F51C-C1A5-5CE0-AB63F5E30904}"/>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3" name="Footer Placeholder 2">
            <a:extLst>
              <a:ext uri="{FF2B5EF4-FFF2-40B4-BE49-F238E27FC236}">
                <a16:creationId xmlns:a16="http://schemas.microsoft.com/office/drawing/2014/main" id="{CB8D0D7C-C236-60C1-70E0-49E935700CD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E595623-86FD-3C9F-CD37-48109080DC40}"/>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480498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80FD-E2E1-E9B3-B8E1-4E4E5DC218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1CDCB86-0E29-934E-C820-F1FA10692D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F79C346-6453-15AC-4601-DBD86867D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C675A3-7E89-548F-9483-326E4D2827E9}"/>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6" name="Footer Placeholder 5">
            <a:extLst>
              <a:ext uri="{FF2B5EF4-FFF2-40B4-BE49-F238E27FC236}">
                <a16:creationId xmlns:a16="http://schemas.microsoft.com/office/drawing/2014/main" id="{6EBFC035-8C99-64D8-6C41-083B97DB81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213C7D-CB55-2A01-3F38-8A9FF4D03044}"/>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3124052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4A8FA-32F0-F18B-7B34-F7C1223834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B099220-3938-6DF6-BBE7-864D4BF678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8086BE-BA15-3474-593E-AEEAEBFCE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EA3C18-178D-E79B-4FB6-240A2F8611E5}"/>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6" name="Footer Placeholder 5">
            <a:extLst>
              <a:ext uri="{FF2B5EF4-FFF2-40B4-BE49-F238E27FC236}">
                <a16:creationId xmlns:a16="http://schemas.microsoft.com/office/drawing/2014/main" id="{9E46FF9E-5DC0-58F6-42C3-3A669CDDC4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BD68B6-95A9-E61B-BBCA-BD3732183777}"/>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378500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57D9-2BD2-F660-B53C-3F86CCEBAA6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19BADF-73A1-58CA-29DC-2B5A35910A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10F3FA-BEE5-E0FD-CED3-1B12642D3B17}"/>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5" name="Footer Placeholder 4">
            <a:extLst>
              <a:ext uri="{FF2B5EF4-FFF2-40B4-BE49-F238E27FC236}">
                <a16:creationId xmlns:a16="http://schemas.microsoft.com/office/drawing/2014/main" id="{3FE8DB2C-0420-CE1A-303A-6C9330F521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4DF34C-D19D-0628-8C61-A12BF98F5DC1}"/>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1240060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C3D13-75DB-E9E6-140B-F16A4B854168}"/>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1765F65-37B4-FE5B-2CEE-92FB2094C09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DCD60A3-1B5B-11F9-A205-65138A1EBC0E}"/>
              </a:ext>
            </a:extLst>
          </p:cNvPr>
          <p:cNvSpPr>
            <a:spLocks noGrp="1"/>
          </p:cNvSpPr>
          <p:nvPr>
            <p:ph type="dt" sz="half" idx="10"/>
          </p:nvPr>
        </p:nvSpPr>
        <p:spPr/>
        <p:txBody>
          <a:bodyPr/>
          <a:lstStyle/>
          <a:p>
            <a:fld id="{93360FE5-0B83-4460-8618-E351AF90C7D8}" type="datetimeFigureOut">
              <a:rPr lang="en-GB" smtClean="0"/>
              <a:t>13/02/2026</a:t>
            </a:fld>
            <a:endParaRPr lang="en-GB"/>
          </a:p>
        </p:txBody>
      </p:sp>
      <p:sp>
        <p:nvSpPr>
          <p:cNvPr id="5" name="Footer Placeholder 4">
            <a:extLst>
              <a:ext uri="{FF2B5EF4-FFF2-40B4-BE49-F238E27FC236}">
                <a16:creationId xmlns:a16="http://schemas.microsoft.com/office/drawing/2014/main" id="{B8846A78-8D17-BF1A-1D27-4F77E51BB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9D44C1-BB69-530A-3616-68717C0A307B}"/>
              </a:ext>
            </a:extLst>
          </p:cNvPr>
          <p:cNvSpPr>
            <a:spLocks noGrp="1"/>
          </p:cNvSpPr>
          <p:nvPr>
            <p:ph type="sldNum" sz="quarter" idx="12"/>
          </p:nvPr>
        </p:nvSpPr>
        <p:spPr/>
        <p:txBody>
          <a:bodyPr/>
          <a:lstStyle/>
          <a:p>
            <a:fld id="{9519397A-2CF6-438A-BA73-003143203780}" type="slidenum">
              <a:rPr lang="en-GB" smtClean="0"/>
              <a:t>‹#›</a:t>
            </a:fld>
            <a:endParaRPr lang="en-GB"/>
          </a:p>
        </p:txBody>
      </p:sp>
    </p:spTree>
    <p:extLst>
      <p:ext uri="{BB962C8B-B14F-4D97-AF65-F5344CB8AC3E}">
        <p14:creationId xmlns:p14="http://schemas.microsoft.com/office/powerpoint/2010/main" val="363944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FD96-8456-43BA-8B26-6D8D7144B3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DF7911-0E56-4084-930B-44DAC7E24E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65AFC9-A983-45A9-84F5-7CE9F34922D0}"/>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5" name="Footer Placeholder 4">
            <a:extLst>
              <a:ext uri="{FF2B5EF4-FFF2-40B4-BE49-F238E27FC236}">
                <a16:creationId xmlns:a16="http://schemas.microsoft.com/office/drawing/2014/main" id="{B093B5F3-11F9-4D44-84E8-B05A8B4284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50D902-D740-4387-9BBE-2CB93B3ACF4B}"/>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2819375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EDE48-D0E0-49D3-8E5D-FAD2955596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A8E77D-DF6A-41BB-A7D5-8DB2C132B5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151B3D-86D4-4249-8CAD-672DF5C142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0602FA-A3E5-455F-910C-1A628734D6A1}"/>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6" name="Footer Placeholder 5">
            <a:extLst>
              <a:ext uri="{FF2B5EF4-FFF2-40B4-BE49-F238E27FC236}">
                <a16:creationId xmlns:a16="http://schemas.microsoft.com/office/drawing/2014/main" id="{D2EA371D-9630-429B-ADE7-BE10260874F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2D5ED9-C23E-4070-9778-19D37AAEAC54}"/>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160469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2952-7CE1-4E17-937D-9E3F44B1C5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0138C1-D22A-4805-8540-E5963434A1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83F56-9B42-4CFE-AE51-375F6209A3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5C95A3-86DC-4801-A8EE-DA321147C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BFF6B0-901F-4E53-8355-89C6EB179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D5A963-F6E4-44F3-9CAC-958FBF6E330E}"/>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8" name="Footer Placeholder 7">
            <a:extLst>
              <a:ext uri="{FF2B5EF4-FFF2-40B4-BE49-F238E27FC236}">
                <a16:creationId xmlns:a16="http://schemas.microsoft.com/office/drawing/2014/main" id="{C0CBE4FF-6B70-4A02-B9B2-4E901546F79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9A74313-B1F6-4338-B0F5-7341F9BD26A8}"/>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220284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E022-B7D1-4343-9285-9005D4A406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F22627-3285-460F-A33C-1A08FDAF0014}"/>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4" name="Footer Placeholder 3">
            <a:extLst>
              <a:ext uri="{FF2B5EF4-FFF2-40B4-BE49-F238E27FC236}">
                <a16:creationId xmlns:a16="http://schemas.microsoft.com/office/drawing/2014/main" id="{35C41081-91A0-43AC-BC50-FE81B3A5913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EEAB6F5-BD8A-436C-9576-7AFEA45C03A7}"/>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169182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8E0EA-4985-4E57-B300-E6E4FD28F3C6}"/>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3" name="Footer Placeholder 2">
            <a:extLst>
              <a:ext uri="{FF2B5EF4-FFF2-40B4-BE49-F238E27FC236}">
                <a16:creationId xmlns:a16="http://schemas.microsoft.com/office/drawing/2014/main" id="{8E71D807-A40A-471E-9682-1F83934400E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8D3F92C-98F0-47A9-A9BC-CB9EADAB128B}"/>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407113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198F-318C-4F44-8C0C-37A89D8AE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EBC18D-D779-45A3-8C13-3D62AE176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2463F9-858E-4196-86FC-93379B395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34272-D46C-4117-8F86-7D54D95479A9}"/>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6" name="Footer Placeholder 5">
            <a:extLst>
              <a:ext uri="{FF2B5EF4-FFF2-40B4-BE49-F238E27FC236}">
                <a16:creationId xmlns:a16="http://schemas.microsoft.com/office/drawing/2014/main" id="{105A3D6E-AAC6-424A-9D5B-2CE737365E6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C691B46-73D3-408E-B59A-6E84BAEE39F8}"/>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12180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D26C-AC3A-43E7-A3FA-17CFCA75F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9142DE-2673-4F2D-A234-76AE621D77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AA17474-9B0D-42A3-AB39-428663C15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CABFC-3DEC-4E4C-9B73-94DDD6893A85}"/>
              </a:ext>
            </a:extLst>
          </p:cNvPr>
          <p:cNvSpPr>
            <a:spLocks noGrp="1"/>
          </p:cNvSpPr>
          <p:nvPr>
            <p:ph type="dt" sz="half" idx="10"/>
          </p:nvPr>
        </p:nvSpPr>
        <p:spPr/>
        <p:txBody>
          <a:bodyPr/>
          <a:lstStyle/>
          <a:p>
            <a:fld id="{EC5B65F9-7EA9-40F8-921C-0A69093F7634}" type="datetimeFigureOut">
              <a:rPr lang="en-GB" smtClean="0"/>
              <a:t>13/02/2026</a:t>
            </a:fld>
            <a:endParaRPr lang="en-GB" dirty="0"/>
          </a:p>
        </p:txBody>
      </p:sp>
      <p:sp>
        <p:nvSpPr>
          <p:cNvPr id="6" name="Footer Placeholder 5">
            <a:extLst>
              <a:ext uri="{FF2B5EF4-FFF2-40B4-BE49-F238E27FC236}">
                <a16:creationId xmlns:a16="http://schemas.microsoft.com/office/drawing/2014/main" id="{12144757-BCDB-4D7C-A80A-949FD1E114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E61AEF2-949E-4AB3-95BD-273A751DB229}"/>
              </a:ext>
            </a:extLst>
          </p:cNvPr>
          <p:cNvSpPr>
            <a:spLocks noGrp="1"/>
          </p:cNvSpPr>
          <p:nvPr>
            <p:ph type="sldNum" sz="quarter" idx="12"/>
          </p:nvPr>
        </p:nvSpPr>
        <p:spPr/>
        <p:txBody>
          <a:bodyPr/>
          <a:lstStyle/>
          <a:p>
            <a:fld id="{A72C5289-EF7A-4C59-B98A-1D9292C10B98}" type="slidenum">
              <a:rPr lang="en-GB" smtClean="0"/>
              <a:t>‹#›</a:t>
            </a:fld>
            <a:endParaRPr lang="en-GB" dirty="0"/>
          </a:p>
        </p:txBody>
      </p:sp>
    </p:spTree>
    <p:extLst>
      <p:ext uri="{BB962C8B-B14F-4D97-AF65-F5344CB8AC3E}">
        <p14:creationId xmlns:p14="http://schemas.microsoft.com/office/powerpoint/2010/main" val="372718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image" Target="../media/image7.png"/><Relationship Id="rId4" Type="http://schemas.openxmlformats.org/officeDocument/2006/relationships/slideLayout" Target="../slideLayouts/slideLayout17.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AA906-7208-4993-9A4E-12146D6DD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463DA4-67E5-4520-8D39-E20C93E4B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33F63B-5D1E-4941-A42B-CB81D7C905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B65F9-7EA9-40F8-921C-0A69093F7634}" type="datetimeFigureOut">
              <a:rPr lang="en-GB" smtClean="0"/>
              <a:t>13/02/2026</a:t>
            </a:fld>
            <a:endParaRPr lang="en-GB" dirty="0"/>
          </a:p>
        </p:txBody>
      </p:sp>
      <p:sp>
        <p:nvSpPr>
          <p:cNvPr id="5" name="Footer Placeholder 4">
            <a:extLst>
              <a:ext uri="{FF2B5EF4-FFF2-40B4-BE49-F238E27FC236}">
                <a16:creationId xmlns:a16="http://schemas.microsoft.com/office/drawing/2014/main" id="{C3D13C49-DDB2-4D7F-A685-12459E711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46848F3-3F4C-4408-8239-A567E7FE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C5289-EF7A-4C59-B98A-1D9292C10B98}" type="slidenum">
              <a:rPr lang="en-GB" smtClean="0"/>
              <a:t>‹#›</a:t>
            </a:fld>
            <a:endParaRPr lang="en-GB" dirty="0"/>
          </a:p>
        </p:txBody>
      </p:sp>
      <p:sp>
        <p:nvSpPr>
          <p:cNvPr id="9" name="TextBox 8">
            <a:extLst>
              <a:ext uri="{FF2B5EF4-FFF2-40B4-BE49-F238E27FC236}">
                <a16:creationId xmlns:a16="http://schemas.microsoft.com/office/drawing/2014/main" id="{BA44B93B-3937-AC2C-8A34-DCA168FF7DBF}"/>
              </a:ext>
            </a:extLst>
          </p:cNvPr>
          <p:cNvSpPr txBox="1"/>
          <p:nvPr>
            <p:extLst>
              <p:ext uri="{1162E1C5-73C7-4A58-AE30-91384D911F3F}">
                <p184:classification xmlns:p184="http://schemas.microsoft.com/office/powerpoint/2018/4/main" val="hdr"/>
              </p:ext>
            </p:extLst>
          </p:nvPr>
        </p:nvSpPr>
        <p:spPr>
          <a:xfrm>
            <a:off x="63500" y="63500"/>
            <a:ext cx="10096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Unrestricted</a:t>
            </a:r>
          </a:p>
        </p:txBody>
      </p:sp>
      <p:sp>
        <p:nvSpPr>
          <p:cNvPr id="10" name="TextBox 9">
            <a:extLst>
              <a:ext uri="{FF2B5EF4-FFF2-40B4-BE49-F238E27FC236}">
                <a16:creationId xmlns:a16="http://schemas.microsoft.com/office/drawing/2014/main" id="{6DDA0537-7381-4B9C-CDAA-890F39F49891}"/>
              </a:ext>
            </a:extLst>
          </p:cNvPr>
          <p:cNvSpPr txBox="1"/>
          <p:nvPr>
            <p:extLst>
              <p:ext uri="{1162E1C5-73C7-4A58-AE30-91384D911F3F}">
                <p184:classification xmlns:p184="http://schemas.microsoft.com/office/powerpoint/2018/4/main" val="ftr"/>
              </p:ext>
            </p:extLst>
          </p:nvPr>
        </p:nvSpPr>
        <p:spPr>
          <a:xfrm>
            <a:off x="63500" y="6672580"/>
            <a:ext cx="10096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Unrestricted</a:t>
            </a:r>
          </a:p>
        </p:txBody>
      </p:sp>
    </p:spTree>
    <p:extLst>
      <p:ext uri="{BB962C8B-B14F-4D97-AF65-F5344CB8AC3E}">
        <p14:creationId xmlns:p14="http://schemas.microsoft.com/office/powerpoint/2010/main" val="40720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392" y="341821"/>
            <a:ext cx="7195469" cy="1661993"/>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7468" y="508935"/>
            <a:ext cx="618067" cy="220975"/>
          </a:xfrm>
          <a:prstGeom prst="rect">
            <a:avLst/>
          </a:prstGeom>
        </p:spPr>
      </p:pic>
      <p:sp>
        <p:nvSpPr>
          <p:cNvPr id="11" name="Slide Number Placeholder 3"/>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lvl1pPr marL="0" algn="l" defTabSz="609585" rtl="0" eaLnBrk="1" latinLnBrk="0" hangingPunct="1">
              <a:defRPr lang="en-GB" sz="1067"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517393" y="6375667"/>
            <a:ext cx="3859345" cy="164148"/>
          </a:xfrm>
          <a:prstGeom prst="rect">
            <a:avLst/>
          </a:prstGeom>
        </p:spPr>
        <p:txBody>
          <a:bodyPr wrap="square" lIns="0" tIns="0" rIns="0" bIns="0" anchor="ctr">
            <a:spAutoFit/>
          </a:bodyPr>
          <a:lstStyle>
            <a:lvl1pPr>
              <a:defRPr lang="en-US" sz="1067" b="0" i="0" u="none" strike="noStrike" baseline="0" smtClean="0">
                <a:solidFill>
                  <a:srgbClr val="FFFFFF"/>
                </a:solidFill>
                <a:latin typeface="Calibri"/>
                <a:cs typeface="Calibri"/>
              </a:defRPr>
            </a:lvl1pPr>
          </a:lstStyle>
          <a:p>
            <a:fld id="{0ABF9059-2BCA-7548-ABD1-121CD61CD08A}" type="datetime3">
              <a:rPr lang="en-GB" smtClean="0"/>
              <a:t>13 February, 2026</a:t>
            </a:fld>
            <a:endParaRPr lang="en-US" dirty="0"/>
          </a:p>
        </p:txBody>
      </p:sp>
      <p:sp>
        <p:nvSpPr>
          <p:cNvPr id="10" name="Rectangle 9"/>
          <p:cNvSpPr/>
          <p:nvPr userDrawn="1"/>
        </p:nvSpPr>
        <p:spPr>
          <a:xfrm>
            <a:off x="517389" y="6560022"/>
            <a:ext cx="2529587" cy="123111"/>
          </a:xfrm>
          <a:prstGeom prst="rect">
            <a:avLst/>
          </a:prstGeom>
        </p:spPr>
        <p:txBody>
          <a:bodyPr wrap="square" lIns="0" tIns="0" rIns="0" bIns="0" anchor="ctr">
            <a:spAutoFit/>
          </a:bodyPr>
          <a:lstStyle/>
          <a:p>
            <a:pPr rtl="0"/>
            <a:r>
              <a:rPr lang="en-GB" sz="800" b="0" i="0" u="none" strike="noStrike" kern="1200" baseline="0" dirty="0">
                <a:solidFill>
                  <a:srgbClr val="FFFFFF"/>
                </a:solidFill>
                <a:latin typeface="Calibri"/>
                <a:ea typeface="+mn-ea"/>
                <a:cs typeface="Calibri"/>
              </a:rPr>
              <a:t>©British Medical Association</a:t>
            </a:r>
          </a:p>
        </p:txBody>
      </p:sp>
      <p:sp>
        <p:nvSpPr>
          <p:cNvPr id="5" name="TextBox 4">
            <a:extLst>
              <a:ext uri="{FF2B5EF4-FFF2-40B4-BE49-F238E27FC236}">
                <a16:creationId xmlns:a16="http://schemas.microsoft.com/office/drawing/2014/main" id="{6F22A87E-FBB9-C573-683D-338488D75541}"/>
              </a:ext>
            </a:extLst>
          </p:cNvPr>
          <p:cNvSpPr txBox="1"/>
          <p:nvPr userDrawn="1">
            <p:extLst>
              <p:ext uri="{1162E1C5-73C7-4A58-AE30-91384D911F3F}">
                <p184:classification xmlns:p184="http://schemas.microsoft.com/office/powerpoint/2018/4/main" val="hdr"/>
              </p:ext>
            </p:extLst>
          </p:nvPr>
        </p:nvSpPr>
        <p:spPr>
          <a:xfrm>
            <a:off x="84667" y="84667"/>
            <a:ext cx="1346200" cy="164212"/>
          </a:xfrm>
          <a:prstGeom prst="rect">
            <a:avLst/>
          </a:prstGeom>
        </p:spPr>
        <p:txBody>
          <a:bodyPr horzOverflow="overflow" wrap="square" lIns="0" tIns="0" rIns="0" bIns="0">
            <a:spAutoFit/>
          </a:bodyPr>
          <a:lstStyle/>
          <a:p>
            <a:pPr algn="l"/>
            <a:r>
              <a:rPr lang="en-GB" sz="1067">
                <a:solidFill>
                  <a:srgbClr val="000000"/>
                </a:solidFill>
                <a:latin typeface="Calibri" panose="020F0502020204030204" pitchFamily="34" charset="0"/>
                <a:cs typeface="Calibri" panose="020F0502020204030204" pitchFamily="34" charset="0"/>
              </a:rPr>
              <a:t>Sensitivity: Unrestricted</a:t>
            </a:r>
          </a:p>
        </p:txBody>
      </p:sp>
      <p:sp>
        <p:nvSpPr>
          <p:cNvPr id="6" name="TextBox 5">
            <a:extLst>
              <a:ext uri="{FF2B5EF4-FFF2-40B4-BE49-F238E27FC236}">
                <a16:creationId xmlns:a16="http://schemas.microsoft.com/office/drawing/2014/main" id="{5DF2F330-1162-449A-B9CB-0180FA4F2253}"/>
              </a:ext>
            </a:extLst>
          </p:cNvPr>
          <p:cNvSpPr txBox="1"/>
          <p:nvPr userDrawn="1">
            <p:extLst>
              <p:ext uri="{1162E1C5-73C7-4A58-AE30-91384D911F3F}">
                <p184:classification xmlns:p184="http://schemas.microsoft.com/office/powerpoint/2018/4/main" val="ftr"/>
              </p:ext>
            </p:extLst>
          </p:nvPr>
        </p:nvSpPr>
        <p:spPr>
          <a:xfrm>
            <a:off x="84667" y="6610773"/>
            <a:ext cx="1346200" cy="164212"/>
          </a:xfrm>
          <a:prstGeom prst="rect">
            <a:avLst/>
          </a:prstGeom>
        </p:spPr>
        <p:txBody>
          <a:bodyPr horzOverflow="overflow" wrap="square" lIns="0" tIns="0" rIns="0" bIns="0">
            <a:spAutoFit/>
          </a:bodyPr>
          <a:lstStyle/>
          <a:p>
            <a:pPr algn="l"/>
            <a:r>
              <a:rPr lang="en-GB" sz="1067">
                <a:solidFill>
                  <a:srgbClr val="000000"/>
                </a:solidFill>
                <a:latin typeface="Calibri" panose="020F0502020204030204" pitchFamily="34" charset="0"/>
                <a:cs typeface="Calibri" panose="020F0502020204030204" pitchFamily="34" charset="0"/>
              </a:rPr>
              <a:t>Sensitivity: Unrestricted</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744" r:id="rId1"/>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746888" y="874704"/>
            <a:ext cx="301912" cy="308822"/>
          </a:xfrm>
          <a:custGeom>
            <a:avLst/>
            <a:gdLst/>
            <a:ahLst/>
            <a:cxnLst/>
            <a:rect l="l" t="t" r="r" b="b"/>
            <a:pathLst>
              <a:path w="497840" h="509269">
                <a:moveTo>
                  <a:pt x="105232" y="0"/>
                </a:moveTo>
                <a:lnTo>
                  <a:pt x="0" y="0"/>
                </a:lnTo>
                <a:lnTo>
                  <a:pt x="0" y="508646"/>
                </a:lnTo>
                <a:lnTo>
                  <a:pt x="101437" y="508646"/>
                </a:lnTo>
                <a:lnTo>
                  <a:pt x="101437" y="221157"/>
                </a:lnTo>
                <a:lnTo>
                  <a:pt x="203365" y="221157"/>
                </a:lnTo>
                <a:lnTo>
                  <a:pt x="105232" y="0"/>
                </a:lnTo>
                <a:close/>
              </a:path>
              <a:path w="497840" h="509269">
                <a:moveTo>
                  <a:pt x="497212" y="224210"/>
                </a:moveTo>
                <a:lnTo>
                  <a:pt x="395786" y="224210"/>
                </a:lnTo>
                <a:lnTo>
                  <a:pt x="395786" y="508646"/>
                </a:lnTo>
                <a:lnTo>
                  <a:pt x="497212" y="508646"/>
                </a:lnTo>
                <a:lnTo>
                  <a:pt x="497212" y="224210"/>
                </a:lnTo>
                <a:close/>
              </a:path>
              <a:path w="497840" h="509269">
                <a:moveTo>
                  <a:pt x="203365" y="221157"/>
                </a:moveTo>
                <a:lnTo>
                  <a:pt x="101437" y="221157"/>
                </a:lnTo>
                <a:lnTo>
                  <a:pt x="194612" y="421708"/>
                </a:lnTo>
                <a:lnTo>
                  <a:pt x="207155" y="447734"/>
                </a:lnTo>
                <a:lnTo>
                  <a:pt x="219549" y="467329"/>
                </a:lnTo>
                <a:lnTo>
                  <a:pt x="234224" y="479644"/>
                </a:lnTo>
                <a:lnTo>
                  <a:pt x="253650" y="483918"/>
                </a:lnTo>
                <a:lnTo>
                  <a:pt x="273527" y="479664"/>
                </a:lnTo>
                <a:lnTo>
                  <a:pt x="288033" y="467392"/>
                </a:lnTo>
                <a:lnTo>
                  <a:pt x="299837" y="447734"/>
                </a:lnTo>
                <a:lnTo>
                  <a:pt x="311475" y="421620"/>
                </a:lnTo>
                <a:lnTo>
                  <a:pt x="346936" y="338590"/>
                </a:lnTo>
                <a:lnTo>
                  <a:pt x="255472" y="338590"/>
                </a:lnTo>
                <a:lnTo>
                  <a:pt x="203365" y="221157"/>
                </a:lnTo>
                <a:close/>
              </a:path>
              <a:path w="497840" h="509269">
                <a:moveTo>
                  <a:pt x="497212" y="0"/>
                </a:moveTo>
                <a:lnTo>
                  <a:pt x="391213" y="0"/>
                </a:lnTo>
                <a:lnTo>
                  <a:pt x="255472" y="338590"/>
                </a:lnTo>
                <a:lnTo>
                  <a:pt x="346936" y="338590"/>
                </a:lnTo>
                <a:lnTo>
                  <a:pt x="395786" y="224210"/>
                </a:lnTo>
                <a:lnTo>
                  <a:pt x="497212" y="224210"/>
                </a:lnTo>
                <a:lnTo>
                  <a:pt x="497212" y="0"/>
                </a:lnTo>
                <a:close/>
              </a:path>
            </a:pathLst>
          </a:custGeom>
          <a:solidFill>
            <a:srgbClr val="12326E"/>
          </a:solidFill>
        </p:spPr>
        <p:txBody>
          <a:bodyPr wrap="square" lIns="0" tIns="0" rIns="0" bIns="0" rtlCol="0"/>
          <a:lstStyle/>
          <a:p>
            <a:endParaRPr sz="1092"/>
          </a:p>
        </p:txBody>
      </p:sp>
      <p:sp>
        <p:nvSpPr>
          <p:cNvPr id="17" name="bk object 17"/>
          <p:cNvSpPr/>
          <p:nvPr/>
        </p:nvSpPr>
        <p:spPr>
          <a:xfrm>
            <a:off x="11071118" y="874702"/>
            <a:ext cx="283042" cy="308436"/>
          </a:xfrm>
          <a:custGeom>
            <a:avLst/>
            <a:gdLst/>
            <a:ahLst/>
            <a:cxnLst/>
            <a:rect l="l" t="t" r="r" b="b"/>
            <a:pathLst>
              <a:path w="466725" h="508635">
                <a:moveTo>
                  <a:pt x="280992" y="0"/>
                </a:moveTo>
                <a:lnTo>
                  <a:pt x="225655" y="37"/>
                </a:lnTo>
                <a:lnTo>
                  <a:pt x="180492" y="21718"/>
                </a:lnTo>
                <a:lnTo>
                  <a:pt x="0" y="508633"/>
                </a:lnTo>
                <a:lnTo>
                  <a:pt x="103724" y="508633"/>
                </a:lnTo>
                <a:lnTo>
                  <a:pt x="140917" y="406454"/>
                </a:lnTo>
                <a:lnTo>
                  <a:pt x="428934" y="406454"/>
                </a:lnTo>
                <a:lnTo>
                  <a:pt x="397569" y="320283"/>
                </a:lnTo>
                <a:lnTo>
                  <a:pt x="172267" y="320283"/>
                </a:lnTo>
                <a:lnTo>
                  <a:pt x="233069" y="153268"/>
                </a:lnTo>
                <a:lnTo>
                  <a:pt x="336779" y="153268"/>
                </a:lnTo>
                <a:lnTo>
                  <a:pt x="280992" y="0"/>
                </a:lnTo>
                <a:close/>
              </a:path>
              <a:path w="466725" h="508635">
                <a:moveTo>
                  <a:pt x="428934" y="406454"/>
                </a:moveTo>
                <a:lnTo>
                  <a:pt x="325221" y="406454"/>
                </a:lnTo>
                <a:lnTo>
                  <a:pt x="362414" y="508633"/>
                </a:lnTo>
                <a:lnTo>
                  <a:pt x="466126" y="508633"/>
                </a:lnTo>
                <a:lnTo>
                  <a:pt x="428934" y="406454"/>
                </a:lnTo>
                <a:close/>
              </a:path>
              <a:path w="466725" h="508635">
                <a:moveTo>
                  <a:pt x="336779" y="153268"/>
                </a:moveTo>
                <a:lnTo>
                  <a:pt x="233069" y="153268"/>
                </a:lnTo>
                <a:lnTo>
                  <a:pt x="293846" y="320283"/>
                </a:lnTo>
                <a:lnTo>
                  <a:pt x="397569" y="320283"/>
                </a:lnTo>
                <a:lnTo>
                  <a:pt x="336779" y="153268"/>
                </a:lnTo>
                <a:close/>
              </a:path>
            </a:pathLst>
          </a:custGeom>
          <a:solidFill>
            <a:srgbClr val="12326E"/>
          </a:solidFill>
        </p:spPr>
        <p:txBody>
          <a:bodyPr wrap="square" lIns="0" tIns="0" rIns="0" bIns="0" rtlCol="0"/>
          <a:lstStyle/>
          <a:p>
            <a:endParaRPr sz="1092"/>
          </a:p>
        </p:txBody>
      </p:sp>
      <p:sp>
        <p:nvSpPr>
          <p:cNvPr id="18" name="bk object 18"/>
          <p:cNvSpPr/>
          <p:nvPr/>
        </p:nvSpPr>
        <p:spPr>
          <a:xfrm>
            <a:off x="10490665" y="874704"/>
            <a:ext cx="229515" cy="308822"/>
          </a:xfrm>
          <a:custGeom>
            <a:avLst/>
            <a:gdLst/>
            <a:ahLst/>
            <a:cxnLst/>
            <a:rect l="l" t="t" r="r" b="b"/>
            <a:pathLst>
              <a:path w="378459" h="509269">
                <a:moveTo>
                  <a:pt x="181489" y="0"/>
                </a:moveTo>
                <a:lnTo>
                  <a:pt x="0" y="0"/>
                </a:lnTo>
                <a:lnTo>
                  <a:pt x="0" y="508646"/>
                </a:lnTo>
                <a:lnTo>
                  <a:pt x="208956" y="508646"/>
                </a:lnTo>
                <a:lnTo>
                  <a:pt x="218551" y="508455"/>
                </a:lnTo>
                <a:lnTo>
                  <a:pt x="258158" y="503882"/>
                </a:lnTo>
                <a:lnTo>
                  <a:pt x="307749" y="486482"/>
                </a:lnTo>
                <a:lnTo>
                  <a:pt x="342447" y="459413"/>
                </a:lnTo>
                <a:lnTo>
                  <a:pt x="365373" y="423763"/>
                </a:lnTo>
                <a:lnTo>
                  <a:pt x="366145" y="421708"/>
                </a:lnTo>
                <a:lnTo>
                  <a:pt x="101425" y="421708"/>
                </a:lnTo>
                <a:lnTo>
                  <a:pt x="101425" y="291308"/>
                </a:lnTo>
                <a:lnTo>
                  <a:pt x="357134" y="291308"/>
                </a:lnTo>
                <a:lnTo>
                  <a:pt x="353455" y="285591"/>
                </a:lnTo>
                <a:lnTo>
                  <a:pt x="340038" y="270840"/>
                </a:lnTo>
                <a:lnTo>
                  <a:pt x="324571" y="258235"/>
                </a:lnTo>
                <a:lnTo>
                  <a:pt x="307054" y="247776"/>
                </a:lnTo>
                <a:lnTo>
                  <a:pt x="287488" y="239464"/>
                </a:lnTo>
                <a:lnTo>
                  <a:pt x="301188" y="230215"/>
                </a:lnTo>
                <a:lnTo>
                  <a:pt x="313319" y="220014"/>
                </a:lnTo>
                <a:lnTo>
                  <a:pt x="323880" y="208861"/>
                </a:lnTo>
                <a:lnTo>
                  <a:pt x="324379" y="208190"/>
                </a:lnTo>
                <a:lnTo>
                  <a:pt x="101425" y="208190"/>
                </a:lnTo>
                <a:lnTo>
                  <a:pt x="101425" y="86937"/>
                </a:lnTo>
                <a:lnTo>
                  <a:pt x="339704" y="86937"/>
                </a:lnTo>
                <a:lnTo>
                  <a:pt x="336680" y="79700"/>
                </a:lnTo>
                <a:lnTo>
                  <a:pt x="312448" y="45664"/>
                </a:lnTo>
                <a:lnTo>
                  <a:pt x="277670" y="20501"/>
                </a:lnTo>
                <a:lnTo>
                  <a:pt x="233187" y="5157"/>
                </a:lnTo>
                <a:lnTo>
                  <a:pt x="199440" y="574"/>
                </a:lnTo>
                <a:lnTo>
                  <a:pt x="181489" y="0"/>
                </a:lnTo>
                <a:close/>
              </a:path>
              <a:path w="378459" h="509269">
                <a:moveTo>
                  <a:pt x="357134" y="291308"/>
                </a:moveTo>
                <a:lnTo>
                  <a:pt x="173108" y="291308"/>
                </a:lnTo>
                <a:lnTo>
                  <a:pt x="182424" y="291475"/>
                </a:lnTo>
                <a:lnTo>
                  <a:pt x="191314" y="291975"/>
                </a:lnTo>
                <a:lnTo>
                  <a:pt x="229324" y="299918"/>
                </a:lnTo>
                <a:lnTo>
                  <a:pt x="264243" y="328676"/>
                </a:lnTo>
                <a:lnTo>
                  <a:pt x="273767" y="361471"/>
                </a:lnTo>
                <a:lnTo>
                  <a:pt x="273289" y="368645"/>
                </a:lnTo>
                <a:lnTo>
                  <a:pt x="249554" y="406955"/>
                </a:lnTo>
                <a:lnTo>
                  <a:pt x="208231" y="420420"/>
                </a:lnTo>
                <a:lnTo>
                  <a:pt x="174641" y="421708"/>
                </a:lnTo>
                <a:lnTo>
                  <a:pt x="366145" y="421708"/>
                </a:lnTo>
                <a:lnTo>
                  <a:pt x="372519" y="404747"/>
                </a:lnTo>
                <a:lnTo>
                  <a:pt x="376805" y="385252"/>
                </a:lnTo>
                <a:lnTo>
                  <a:pt x="378233" y="365278"/>
                </a:lnTo>
                <a:lnTo>
                  <a:pt x="376685" y="342282"/>
                </a:lnTo>
                <a:lnTo>
                  <a:pt x="372040" y="321335"/>
                </a:lnTo>
                <a:lnTo>
                  <a:pt x="364297" y="302438"/>
                </a:lnTo>
                <a:lnTo>
                  <a:pt x="357134" y="291308"/>
                </a:lnTo>
                <a:close/>
              </a:path>
              <a:path w="378459" h="509269">
                <a:moveTo>
                  <a:pt x="339704" y="86937"/>
                </a:moveTo>
                <a:lnTo>
                  <a:pt x="147438" y="86937"/>
                </a:lnTo>
                <a:lnTo>
                  <a:pt x="152137" y="87075"/>
                </a:lnTo>
                <a:lnTo>
                  <a:pt x="178825" y="88344"/>
                </a:lnTo>
                <a:lnTo>
                  <a:pt x="218955" y="101153"/>
                </a:lnTo>
                <a:lnTo>
                  <a:pt x="242595" y="131075"/>
                </a:lnTo>
                <a:lnTo>
                  <a:pt x="245546" y="148707"/>
                </a:lnTo>
                <a:lnTo>
                  <a:pt x="244997" y="156265"/>
                </a:lnTo>
                <a:lnTo>
                  <a:pt x="225246" y="190940"/>
                </a:lnTo>
                <a:lnTo>
                  <a:pt x="208190" y="201329"/>
                </a:lnTo>
                <a:lnTo>
                  <a:pt x="203616" y="203880"/>
                </a:lnTo>
                <a:lnTo>
                  <a:pt x="160427" y="208095"/>
                </a:lnTo>
                <a:lnTo>
                  <a:pt x="151748" y="208190"/>
                </a:lnTo>
                <a:lnTo>
                  <a:pt x="324379" y="208190"/>
                </a:lnTo>
                <a:lnTo>
                  <a:pt x="345160" y="169295"/>
                </a:lnTo>
                <a:lnTo>
                  <a:pt x="349258" y="137273"/>
                </a:lnTo>
                <a:lnTo>
                  <a:pt x="348473" y="121667"/>
                </a:lnTo>
                <a:lnTo>
                  <a:pt x="346117" y="106870"/>
                </a:lnTo>
                <a:lnTo>
                  <a:pt x="342187" y="92881"/>
                </a:lnTo>
                <a:lnTo>
                  <a:pt x="339704" y="86937"/>
                </a:lnTo>
                <a:close/>
              </a:path>
            </a:pathLst>
          </a:custGeom>
          <a:solidFill>
            <a:srgbClr val="12326E"/>
          </a:solidFill>
        </p:spPr>
        <p:txBody>
          <a:bodyPr wrap="square" lIns="0" tIns="0" rIns="0" bIns="0" rtlCol="0"/>
          <a:lstStyle/>
          <a:p>
            <a:endParaRPr sz="1092"/>
          </a:p>
        </p:txBody>
      </p:sp>
      <p:sp>
        <p:nvSpPr>
          <p:cNvPr id="19" name="bk object 19"/>
          <p:cNvSpPr/>
          <p:nvPr/>
        </p:nvSpPr>
        <p:spPr>
          <a:xfrm>
            <a:off x="10047514" y="838139"/>
            <a:ext cx="381626" cy="381599"/>
          </a:xfrm>
          <a:custGeom>
            <a:avLst/>
            <a:gdLst/>
            <a:ahLst/>
            <a:cxnLst/>
            <a:rect l="l" t="t" r="r" b="b"/>
            <a:pathLst>
              <a:path w="629284" h="629285">
                <a:moveTo>
                  <a:pt x="314616" y="0"/>
                </a:moveTo>
                <a:lnTo>
                  <a:pt x="268123" y="3411"/>
                </a:lnTo>
                <a:lnTo>
                  <a:pt x="223749" y="13321"/>
                </a:lnTo>
                <a:lnTo>
                  <a:pt x="181980" y="29242"/>
                </a:lnTo>
                <a:lnTo>
                  <a:pt x="143302" y="50689"/>
                </a:lnTo>
                <a:lnTo>
                  <a:pt x="108203" y="77174"/>
                </a:lnTo>
                <a:lnTo>
                  <a:pt x="77168" y="108210"/>
                </a:lnTo>
                <a:lnTo>
                  <a:pt x="50685" y="143311"/>
                </a:lnTo>
                <a:lnTo>
                  <a:pt x="29240" y="181990"/>
                </a:lnTo>
                <a:lnTo>
                  <a:pt x="13320" y="223761"/>
                </a:lnTo>
                <a:lnTo>
                  <a:pt x="3411" y="268136"/>
                </a:lnTo>
                <a:lnTo>
                  <a:pt x="0" y="314629"/>
                </a:lnTo>
                <a:lnTo>
                  <a:pt x="3411" y="361121"/>
                </a:lnTo>
                <a:lnTo>
                  <a:pt x="13320" y="405496"/>
                </a:lnTo>
                <a:lnTo>
                  <a:pt x="29240" y="447265"/>
                </a:lnTo>
                <a:lnTo>
                  <a:pt x="50685" y="485943"/>
                </a:lnTo>
                <a:lnTo>
                  <a:pt x="77168" y="521042"/>
                </a:lnTo>
                <a:lnTo>
                  <a:pt x="108203" y="552077"/>
                </a:lnTo>
                <a:lnTo>
                  <a:pt x="143302" y="578560"/>
                </a:lnTo>
                <a:lnTo>
                  <a:pt x="181980" y="600005"/>
                </a:lnTo>
                <a:lnTo>
                  <a:pt x="223749" y="615925"/>
                </a:lnTo>
                <a:lnTo>
                  <a:pt x="268123" y="625834"/>
                </a:lnTo>
                <a:lnTo>
                  <a:pt x="314616" y="629245"/>
                </a:lnTo>
                <a:lnTo>
                  <a:pt x="361106" y="625834"/>
                </a:lnTo>
                <a:lnTo>
                  <a:pt x="405479" y="615925"/>
                </a:lnTo>
                <a:lnTo>
                  <a:pt x="447247" y="600005"/>
                </a:lnTo>
                <a:lnTo>
                  <a:pt x="485924" y="578560"/>
                </a:lnTo>
                <a:lnTo>
                  <a:pt x="521024" y="552077"/>
                </a:lnTo>
                <a:lnTo>
                  <a:pt x="552060" y="521042"/>
                </a:lnTo>
                <a:lnTo>
                  <a:pt x="578544" y="485943"/>
                </a:lnTo>
                <a:lnTo>
                  <a:pt x="599990" y="447265"/>
                </a:lnTo>
                <a:lnTo>
                  <a:pt x="615911" y="405496"/>
                </a:lnTo>
                <a:lnTo>
                  <a:pt x="625821" y="361121"/>
                </a:lnTo>
                <a:lnTo>
                  <a:pt x="629233" y="314629"/>
                </a:lnTo>
                <a:lnTo>
                  <a:pt x="625821" y="268136"/>
                </a:lnTo>
                <a:lnTo>
                  <a:pt x="615911" y="223761"/>
                </a:lnTo>
                <a:lnTo>
                  <a:pt x="599990" y="181990"/>
                </a:lnTo>
                <a:lnTo>
                  <a:pt x="578544" y="143311"/>
                </a:lnTo>
                <a:lnTo>
                  <a:pt x="552060" y="108210"/>
                </a:lnTo>
                <a:lnTo>
                  <a:pt x="521024" y="77174"/>
                </a:lnTo>
                <a:lnTo>
                  <a:pt x="485924" y="50689"/>
                </a:lnTo>
                <a:lnTo>
                  <a:pt x="447247" y="29242"/>
                </a:lnTo>
                <a:lnTo>
                  <a:pt x="405479" y="13321"/>
                </a:lnTo>
                <a:lnTo>
                  <a:pt x="361106" y="3411"/>
                </a:lnTo>
                <a:lnTo>
                  <a:pt x="314616" y="0"/>
                </a:lnTo>
                <a:close/>
              </a:path>
            </a:pathLst>
          </a:custGeom>
          <a:solidFill>
            <a:srgbClr val="12326E"/>
          </a:solidFill>
        </p:spPr>
        <p:txBody>
          <a:bodyPr wrap="square" lIns="0" tIns="0" rIns="0" bIns="0" rtlCol="0"/>
          <a:lstStyle/>
          <a:p>
            <a:endParaRPr sz="1092"/>
          </a:p>
        </p:txBody>
      </p:sp>
      <p:sp>
        <p:nvSpPr>
          <p:cNvPr id="20" name="bk object 20"/>
          <p:cNvSpPr/>
          <p:nvPr/>
        </p:nvSpPr>
        <p:spPr>
          <a:xfrm>
            <a:off x="10153520" y="1036873"/>
            <a:ext cx="201403" cy="95496"/>
          </a:xfrm>
          <a:custGeom>
            <a:avLst/>
            <a:gdLst/>
            <a:ahLst/>
            <a:cxnLst/>
            <a:rect l="l" t="t" r="r" b="b"/>
            <a:pathLst>
              <a:path w="332105" h="157480">
                <a:moveTo>
                  <a:pt x="18043" y="0"/>
                </a:moveTo>
                <a:lnTo>
                  <a:pt x="0" y="30583"/>
                </a:lnTo>
                <a:lnTo>
                  <a:pt x="2751" y="44176"/>
                </a:lnTo>
                <a:lnTo>
                  <a:pt x="10249" y="55289"/>
                </a:lnTo>
                <a:lnTo>
                  <a:pt x="21362" y="62788"/>
                </a:lnTo>
                <a:lnTo>
                  <a:pt x="34956" y="65539"/>
                </a:lnTo>
                <a:lnTo>
                  <a:pt x="244704" y="65539"/>
                </a:lnTo>
                <a:lnTo>
                  <a:pt x="258449" y="66880"/>
                </a:lnTo>
                <a:lnTo>
                  <a:pt x="294135" y="86020"/>
                </a:lnTo>
                <a:lnTo>
                  <a:pt x="313273" y="121713"/>
                </a:lnTo>
                <a:lnTo>
                  <a:pt x="314616" y="135451"/>
                </a:lnTo>
                <a:lnTo>
                  <a:pt x="314616" y="143028"/>
                </a:lnTo>
                <a:lnTo>
                  <a:pt x="313385" y="150328"/>
                </a:lnTo>
                <a:lnTo>
                  <a:pt x="311148" y="157163"/>
                </a:lnTo>
                <a:lnTo>
                  <a:pt x="319916" y="144908"/>
                </a:lnTo>
                <a:lnTo>
                  <a:pt x="326501" y="131210"/>
                </a:lnTo>
                <a:lnTo>
                  <a:pt x="330643" y="116325"/>
                </a:lnTo>
                <a:lnTo>
                  <a:pt x="332082" y="100507"/>
                </a:lnTo>
                <a:lnTo>
                  <a:pt x="325205" y="66517"/>
                </a:lnTo>
                <a:lnTo>
                  <a:pt x="306461" y="38731"/>
                </a:lnTo>
                <a:lnTo>
                  <a:pt x="278680" y="19983"/>
                </a:lnTo>
                <a:lnTo>
                  <a:pt x="244692" y="13105"/>
                </a:lnTo>
                <a:lnTo>
                  <a:pt x="26813" y="13105"/>
                </a:lnTo>
                <a:lnTo>
                  <a:pt x="19991" y="7513"/>
                </a:lnTo>
                <a:lnTo>
                  <a:pt x="18043" y="0"/>
                </a:lnTo>
                <a:close/>
              </a:path>
            </a:pathLst>
          </a:custGeom>
          <a:solidFill>
            <a:srgbClr val="FFFFFF"/>
          </a:solidFill>
        </p:spPr>
        <p:txBody>
          <a:bodyPr wrap="square" lIns="0" tIns="0" rIns="0" bIns="0" rtlCol="0"/>
          <a:lstStyle/>
          <a:p>
            <a:endParaRPr sz="1092"/>
          </a:p>
        </p:txBody>
      </p:sp>
      <p:sp>
        <p:nvSpPr>
          <p:cNvPr id="21" name="bk object 21"/>
          <p:cNvSpPr/>
          <p:nvPr/>
        </p:nvSpPr>
        <p:spPr>
          <a:xfrm>
            <a:off x="10222409" y="1092522"/>
            <a:ext cx="31963" cy="63921"/>
          </a:xfrm>
          <a:custGeom>
            <a:avLst/>
            <a:gdLst/>
            <a:ahLst/>
            <a:cxnLst/>
            <a:rect l="l" t="t" r="r" b="b"/>
            <a:pathLst>
              <a:path w="52705" h="105410">
                <a:moveTo>
                  <a:pt x="52444" y="0"/>
                </a:moveTo>
                <a:lnTo>
                  <a:pt x="10" y="0"/>
                </a:lnTo>
                <a:lnTo>
                  <a:pt x="0" y="78657"/>
                </a:lnTo>
                <a:lnTo>
                  <a:pt x="2066" y="88859"/>
                </a:lnTo>
                <a:lnTo>
                  <a:pt x="7691" y="97190"/>
                </a:lnTo>
                <a:lnTo>
                  <a:pt x="16031" y="102808"/>
                </a:lnTo>
                <a:lnTo>
                  <a:pt x="26233" y="104868"/>
                </a:lnTo>
                <a:lnTo>
                  <a:pt x="36438" y="102806"/>
                </a:lnTo>
                <a:lnTo>
                  <a:pt x="44771" y="97184"/>
                </a:lnTo>
                <a:lnTo>
                  <a:pt x="50386" y="88848"/>
                </a:lnTo>
                <a:lnTo>
                  <a:pt x="52444" y="78657"/>
                </a:lnTo>
                <a:lnTo>
                  <a:pt x="52444" y="0"/>
                </a:lnTo>
                <a:close/>
              </a:path>
            </a:pathLst>
          </a:custGeom>
          <a:solidFill>
            <a:srgbClr val="FFFFFF"/>
          </a:solidFill>
        </p:spPr>
        <p:txBody>
          <a:bodyPr wrap="square" lIns="0" tIns="0" rIns="0" bIns="0" rtlCol="0"/>
          <a:lstStyle/>
          <a:p>
            <a:endParaRPr sz="1092"/>
          </a:p>
        </p:txBody>
      </p:sp>
      <p:sp>
        <p:nvSpPr>
          <p:cNvPr id="22" name="bk object 22"/>
          <p:cNvSpPr/>
          <p:nvPr/>
        </p:nvSpPr>
        <p:spPr>
          <a:xfrm>
            <a:off x="10275410" y="1100462"/>
            <a:ext cx="47701" cy="39750"/>
          </a:xfrm>
          <a:prstGeom prst="rect">
            <a:avLst/>
          </a:prstGeom>
          <a:blipFill>
            <a:blip r:embed="rId7" cstate="print"/>
            <a:stretch>
              <a:fillRect/>
            </a:stretch>
          </a:blipFill>
        </p:spPr>
        <p:txBody>
          <a:bodyPr wrap="square" lIns="0" tIns="0" rIns="0" bIns="0" rtlCol="0"/>
          <a:lstStyle/>
          <a:p>
            <a:endParaRPr sz="1092"/>
          </a:p>
        </p:txBody>
      </p:sp>
      <p:sp>
        <p:nvSpPr>
          <p:cNvPr id="23" name="bk object 23"/>
          <p:cNvSpPr/>
          <p:nvPr/>
        </p:nvSpPr>
        <p:spPr>
          <a:xfrm>
            <a:off x="10142978" y="1108465"/>
            <a:ext cx="58232" cy="39606"/>
          </a:xfrm>
          <a:prstGeom prst="rect">
            <a:avLst/>
          </a:prstGeom>
          <a:blipFill>
            <a:blip r:embed="rId8" cstate="print"/>
            <a:stretch>
              <a:fillRect/>
            </a:stretch>
          </a:blipFill>
        </p:spPr>
        <p:txBody>
          <a:bodyPr wrap="square" lIns="0" tIns="0" rIns="0" bIns="0" rtlCol="0"/>
          <a:lstStyle/>
          <a:p>
            <a:endParaRPr sz="1092"/>
          </a:p>
        </p:txBody>
      </p:sp>
      <p:sp>
        <p:nvSpPr>
          <p:cNvPr id="24" name="bk object 24"/>
          <p:cNvSpPr/>
          <p:nvPr/>
        </p:nvSpPr>
        <p:spPr>
          <a:xfrm>
            <a:off x="10121710" y="981225"/>
            <a:ext cx="79499" cy="87380"/>
          </a:xfrm>
          <a:prstGeom prst="rect">
            <a:avLst/>
          </a:prstGeom>
          <a:blipFill>
            <a:blip r:embed="rId9" cstate="print"/>
            <a:stretch>
              <a:fillRect/>
            </a:stretch>
          </a:blipFill>
        </p:spPr>
        <p:txBody>
          <a:bodyPr wrap="square" lIns="0" tIns="0" rIns="0" bIns="0" rtlCol="0"/>
          <a:lstStyle/>
          <a:p>
            <a:endParaRPr sz="1092"/>
          </a:p>
        </p:txBody>
      </p:sp>
      <p:sp>
        <p:nvSpPr>
          <p:cNvPr id="25" name="bk object 25"/>
          <p:cNvSpPr/>
          <p:nvPr/>
        </p:nvSpPr>
        <p:spPr>
          <a:xfrm>
            <a:off x="10275417" y="973279"/>
            <a:ext cx="47701" cy="39743"/>
          </a:xfrm>
          <a:prstGeom prst="rect">
            <a:avLst/>
          </a:prstGeom>
          <a:blipFill>
            <a:blip r:embed="rId10" cstate="print"/>
            <a:stretch>
              <a:fillRect/>
            </a:stretch>
          </a:blipFill>
        </p:spPr>
        <p:txBody>
          <a:bodyPr wrap="square" lIns="0" tIns="0" rIns="0" bIns="0" rtlCol="0"/>
          <a:lstStyle/>
          <a:p>
            <a:endParaRPr sz="1092"/>
          </a:p>
        </p:txBody>
      </p:sp>
      <p:sp>
        <p:nvSpPr>
          <p:cNvPr id="26" name="bk object 26"/>
          <p:cNvSpPr/>
          <p:nvPr/>
        </p:nvSpPr>
        <p:spPr>
          <a:xfrm>
            <a:off x="10222416" y="965326"/>
            <a:ext cx="31963" cy="63921"/>
          </a:xfrm>
          <a:custGeom>
            <a:avLst/>
            <a:gdLst/>
            <a:ahLst/>
            <a:cxnLst/>
            <a:rect l="l" t="t" r="r" b="b"/>
            <a:pathLst>
              <a:path w="52705" h="105410">
                <a:moveTo>
                  <a:pt x="26210" y="0"/>
                </a:moveTo>
                <a:lnTo>
                  <a:pt x="16008" y="2060"/>
                </a:lnTo>
                <a:lnTo>
                  <a:pt x="7677" y="7678"/>
                </a:lnTo>
                <a:lnTo>
                  <a:pt x="2059" y="16013"/>
                </a:lnTo>
                <a:lnTo>
                  <a:pt x="0" y="26223"/>
                </a:lnTo>
                <a:lnTo>
                  <a:pt x="12" y="104880"/>
                </a:lnTo>
                <a:lnTo>
                  <a:pt x="52434" y="104880"/>
                </a:lnTo>
                <a:lnTo>
                  <a:pt x="52434" y="26223"/>
                </a:lnTo>
                <a:lnTo>
                  <a:pt x="50373" y="16013"/>
                </a:lnTo>
                <a:lnTo>
                  <a:pt x="44755" y="7678"/>
                </a:lnTo>
                <a:lnTo>
                  <a:pt x="36420" y="2060"/>
                </a:lnTo>
                <a:lnTo>
                  <a:pt x="26210" y="0"/>
                </a:lnTo>
                <a:close/>
              </a:path>
            </a:pathLst>
          </a:custGeom>
          <a:solidFill>
            <a:srgbClr val="FFFFFF"/>
          </a:solidFill>
        </p:spPr>
        <p:txBody>
          <a:bodyPr wrap="square" lIns="0" tIns="0" rIns="0" bIns="0" rtlCol="0"/>
          <a:lstStyle/>
          <a:p>
            <a:endParaRPr sz="1092"/>
          </a:p>
        </p:txBody>
      </p:sp>
      <p:sp>
        <p:nvSpPr>
          <p:cNvPr id="27" name="bk object 27"/>
          <p:cNvSpPr/>
          <p:nvPr/>
        </p:nvSpPr>
        <p:spPr>
          <a:xfrm>
            <a:off x="10142917" y="904381"/>
            <a:ext cx="212185" cy="100887"/>
          </a:xfrm>
          <a:custGeom>
            <a:avLst/>
            <a:gdLst/>
            <a:ahLst/>
            <a:cxnLst/>
            <a:rect l="l" t="t" r="r" b="b"/>
            <a:pathLst>
              <a:path w="349884" h="166369">
                <a:moveTo>
                  <a:pt x="96122" y="0"/>
                </a:moveTo>
                <a:lnTo>
                  <a:pt x="85213" y="941"/>
                </a:lnTo>
                <a:lnTo>
                  <a:pt x="75625" y="3871"/>
                </a:lnTo>
                <a:lnTo>
                  <a:pt x="64271" y="9235"/>
                </a:lnTo>
                <a:lnTo>
                  <a:pt x="48061" y="17478"/>
                </a:lnTo>
                <a:lnTo>
                  <a:pt x="29488" y="26504"/>
                </a:lnTo>
                <a:lnTo>
                  <a:pt x="14196" y="34260"/>
                </a:lnTo>
                <a:lnTo>
                  <a:pt x="3821" y="41273"/>
                </a:lnTo>
                <a:lnTo>
                  <a:pt x="0" y="48073"/>
                </a:lnTo>
                <a:lnTo>
                  <a:pt x="1965" y="57525"/>
                </a:lnTo>
                <a:lnTo>
                  <a:pt x="8881" y="65944"/>
                </a:lnTo>
                <a:lnTo>
                  <a:pt x="22279" y="71984"/>
                </a:lnTo>
                <a:lnTo>
                  <a:pt x="43688" y="74297"/>
                </a:lnTo>
                <a:lnTo>
                  <a:pt x="262182" y="74297"/>
                </a:lnTo>
                <a:lnTo>
                  <a:pt x="289369" y="79798"/>
                </a:lnTo>
                <a:lnTo>
                  <a:pt x="311594" y="94792"/>
                </a:lnTo>
                <a:lnTo>
                  <a:pt x="326591" y="117017"/>
                </a:lnTo>
                <a:lnTo>
                  <a:pt x="332094" y="144209"/>
                </a:lnTo>
                <a:lnTo>
                  <a:pt x="332094" y="151785"/>
                </a:lnTo>
                <a:lnTo>
                  <a:pt x="330875" y="159073"/>
                </a:lnTo>
                <a:lnTo>
                  <a:pt x="328639" y="165921"/>
                </a:lnTo>
                <a:lnTo>
                  <a:pt x="337407" y="153658"/>
                </a:lnTo>
                <a:lnTo>
                  <a:pt x="343992" y="139957"/>
                </a:lnTo>
                <a:lnTo>
                  <a:pt x="348134" y="125071"/>
                </a:lnTo>
                <a:lnTo>
                  <a:pt x="349572" y="109253"/>
                </a:lnTo>
                <a:lnTo>
                  <a:pt x="342830" y="75262"/>
                </a:lnTo>
                <a:lnTo>
                  <a:pt x="325421" y="48073"/>
                </a:lnTo>
                <a:lnTo>
                  <a:pt x="75779" y="48073"/>
                </a:lnTo>
                <a:lnTo>
                  <a:pt x="69912" y="42193"/>
                </a:lnTo>
                <a:lnTo>
                  <a:pt x="69912" y="27718"/>
                </a:lnTo>
                <a:lnTo>
                  <a:pt x="75779" y="21850"/>
                </a:lnTo>
                <a:lnTo>
                  <a:pt x="139824" y="21850"/>
                </a:lnTo>
                <a:lnTo>
                  <a:pt x="126890" y="12137"/>
                </a:lnTo>
                <a:lnTo>
                  <a:pt x="115669" y="5304"/>
                </a:lnTo>
                <a:lnTo>
                  <a:pt x="105599" y="1281"/>
                </a:lnTo>
                <a:lnTo>
                  <a:pt x="96122" y="0"/>
                </a:lnTo>
                <a:close/>
              </a:path>
              <a:path w="349884" h="166369">
                <a:moveTo>
                  <a:pt x="270915" y="21850"/>
                </a:moveTo>
                <a:lnTo>
                  <a:pt x="90254" y="21850"/>
                </a:lnTo>
                <a:lnTo>
                  <a:pt x="96122" y="27718"/>
                </a:lnTo>
                <a:lnTo>
                  <a:pt x="96122" y="42193"/>
                </a:lnTo>
                <a:lnTo>
                  <a:pt x="90254" y="48073"/>
                </a:lnTo>
                <a:lnTo>
                  <a:pt x="325421" y="48073"/>
                </a:lnTo>
                <a:lnTo>
                  <a:pt x="325039" y="47477"/>
                </a:lnTo>
                <a:lnTo>
                  <a:pt x="299850" y="28729"/>
                </a:lnTo>
                <a:lnTo>
                  <a:pt x="270915" y="21850"/>
                </a:lnTo>
                <a:close/>
              </a:path>
            </a:pathLst>
          </a:custGeom>
          <a:solidFill>
            <a:srgbClr val="FFFFFF"/>
          </a:solidFill>
        </p:spPr>
        <p:txBody>
          <a:bodyPr wrap="square" lIns="0" tIns="0" rIns="0" bIns="0" rtlCol="0"/>
          <a:lstStyle/>
          <a:p>
            <a:endParaRPr sz="1092"/>
          </a:p>
        </p:txBody>
      </p:sp>
      <p:sp>
        <p:nvSpPr>
          <p:cNvPr id="2" name="Holder 2"/>
          <p:cNvSpPr>
            <a:spLocks noGrp="1"/>
          </p:cNvSpPr>
          <p:nvPr>
            <p:ph type="title"/>
          </p:nvPr>
        </p:nvSpPr>
        <p:spPr>
          <a:xfrm>
            <a:off x="2144952" y="1802508"/>
            <a:ext cx="7902096" cy="638636"/>
          </a:xfrm>
          <a:prstGeom prst="rect">
            <a:avLst/>
          </a:prstGeom>
        </p:spPr>
        <p:txBody>
          <a:bodyPr wrap="square" lIns="0" tIns="0" rIns="0" bIns="0">
            <a:spAutoFit/>
          </a:bodyPr>
          <a:lstStyle>
            <a:lvl1pPr>
              <a:defRPr sz="4150" b="0" i="0">
                <a:solidFill>
                  <a:srgbClr val="12326E"/>
                </a:solidFill>
                <a:latin typeface="Arial"/>
                <a:cs typeface="Arial"/>
              </a:defRPr>
            </a:lvl1pPr>
          </a:lstStyle>
          <a:p>
            <a:endParaRPr/>
          </a:p>
        </p:txBody>
      </p:sp>
      <p:sp>
        <p:nvSpPr>
          <p:cNvPr id="3" name="Holder 3"/>
          <p:cNvSpPr>
            <a:spLocks noGrp="1"/>
          </p:cNvSpPr>
          <p:nvPr>
            <p:ph type="body" idx="1"/>
          </p:nvPr>
        </p:nvSpPr>
        <p:spPr>
          <a:xfrm>
            <a:off x="815258" y="1765208"/>
            <a:ext cx="10561483"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2/13/2026</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9" name="TextBox 8">
            <a:extLst>
              <a:ext uri="{FF2B5EF4-FFF2-40B4-BE49-F238E27FC236}">
                <a16:creationId xmlns:a16="http://schemas.microsoft.com/office/drawing/2014/main" id="{3E428F14-6219-A760-7ADD-10F94AED69D4}"/>
              </a:ext>
            </a:extLst>
          </p:cNvPr>
          <p:cNvSpPr txBox="1"/>
          <p:nvPr>
            <p:extLst>
              <p:ext uri="{1162E1C5-73C7-4A58-AE30-91384D911F3F}">
                <p184:classification xmlns:p184="http://schemas.microsoft.com/office/powerpoint/2018/4/main" val="hdr"/>
              </p:ext>
            </p:extLst>
          </p:nvPr>
        </p:nvSpPr>
        <p:spPr>
          <a:xfrm>
            <a:off x="63500" y="63500"/>
            <a:ext cx="10096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Unrestricted</a:t>
            </a:r>
          </a:p>
        </p:txBody>
      </p:sp>
      <p:sp>
        <p:nvSpPr>
          <p:cNvPr id="10" name="TextBox 9">
            <a:extLst>
              <a:ext uri="{FF2B5EF4-FFF2-40B4-BE49-F238E27FC236}">
                <a16:creationId xmlns:a16="http://schemas.microsoft.com/office/drawing/2014/main" id="{5683B0A6-AADA-9296-C551-6368ED83ACDD}"/>
              </a:ext>
            </a:extLst>
          </p:cNvPr>
          <p:cNvSpPr txBox="1"/>
          <p:nvPr>
            <p:extLst>
              <p:ext uri="{1162E1C5-73C7-4A58-AE30-91384D911F3F}">
                <p184:classification xmlns:p184="http://schemas.microsoft.com/office/powerpoint/2018/4/main" val="ftr"/>
              </p:ext>
            </p:extLst>
          </p:nvPr>
        </p:nvSpPr>
        <p:spPr>
          <a:xfrm>
            <a:off x="63500" y="6672580"/>
            <a:ext cx="1009650"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Sensitivity: Unrestricted</a:t>
            </a:r>
          </a:p>
        </p:txBody>
      </p:sp>
    </p:spTree>
    <p:extLst>
      <p:ext uri="{BB962C8B-B14F-4D97-AF65-F5344CB8AC3E}">
        <p14:creationId xmlns:p14="http://schemas.microsoft.com/office/powerpoint/2010/main" val="248357384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2BE512-EE7E-9812-1539-C576D951D2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8577AA8-088D-70AA-A03F-20F7546CF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9E72FCC-3F44-E5CB-2048-9136B5D319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360FE5-0B83-4460-8618-E351AF90C7D8}" type="datetimeFigureOut">
              <a:rPr lang="en-GB" smtClean="0"/>
              <a:t>13/02/2026</a:t>
            </a:fld>
            <a:endParaRPr lang="en-GB"/>
          </a:p>
        </p:txBody>
      </p:sp>
      <p:sp>
        <p:nvSpPr>
          <p:cNvPr id="5" name="Footer Placeholder 4">
            <a:extLst>
              <a:ext uri="{FF2B5EF4-FFF2-40B4-BE49-F238E27FC236}">
                <a16:creationId xmlns:a16="http://schemas.microsoft.com/office/drawing/2014/main" id="{3C3B3C5F-AECB-181F-26DE-98FFFC04F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7140491-ECAA-1FCB-C640-356CE6F475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19397A-2CF6-438A-BA73-003143203780}" type="slidenum">
              <a:rPr lang="en-GB" smtClean="0"/>
              <a:t>‹#›</a:t>
            </a:fld>
            <a:endParaRPr lang="en-GB"/>
          </a:p>
        </p:txBody>
      </p:sp>
      <p:sp>
        <p:nvSpPr>
          <p:cNvPr id="9" name="TextBox 8">
            <a:extLst>
              <a:ext uri="{FF2B5EF4-FFF2-40B4-BE49-F238E27FC236}">
                <a16:creationId xmlns:a16="http://schemas.microsoft.com/office/drawing/2014/main" id="{F00F056D-FF94-4364-2D6C-9E0D1624C66D}"/>
              </a:ext>
            </a:extLst>
          </p:cNvPr>
          <p:cNvSpPr txBox="1"/>
          <p:nvPr userDrawn="1">
            <p:extLst>
              <p:ext uri="{1162E1C5-73C7-4A58-AE30-91384D911F3F}">
                <p184:classification xmlns:p184="http://schemas.microsoft.com/office/powerpoint/2018/4/main" val="hdr"/>
              </p:ext>
            </p:extLst>
          </p:nvPr>
        </p:nvSpPr>
        <p:spPr>
          <a:xfrm>
            <a:off x="63500" y="63500"/>
            <a:ext cx="1082675"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Sensitivity: General</a:t>
            </a:r>
          </a:p>
        </p:txBody>
      </p:sp>
      <p:sp>
        <p:nvSpPr>
          <p:cNvPr id="10" name="TextBox 9">
            <a:extLst>
              <a:ext uri="{FF2B5EF4-FFF2-40B4-BE49-F238E27FC236}">
                <a16:creationId xmlns:a16="http://schemas.microsoft.com/office/drawing/2014/main" id="{5C9EDC3C-ED7E-97C3-6648-83AA74C562DD}"/>
              </a:ext>
            </a:extLst>
          </p:cNvPr>
          <p:cNvSpPr txBox="1"/>
          <p:nvPr userDrawn="1">
            <p:extLst>
              <p:ext uri="{1162E1C5-73C7-4A58-AE30-91384D911F3F}">
                <p184:classification xmlns:p184="http://schemas.microsoft.com/office/powerpoint/2018/4/main" val="ftr"/>
              </p:ext>
            </p:extLst>
          </p:nvPr>
        </p:nvSpPr>
        <p:spPr>
          <a:xfrm>
            <a:off x="63500" y="6642100"/>
            <a:ext cx="1082675"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Sensitivity: General</a:t>
            </a:r>
          </a:p>
        </p:txBody>
      </p:sp>
    </p:spTree>
    <p:extLst>
      <p:ext uri="{BB962C8B-B14F-4D97-AF65-F5344CB8AC3E}">
        <p14:creationId xmlns:p14="http://schemas.microsoft.com/office/powerpoint/2010/main" val="17591289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bma.org.uk/pay-and-contracts/leave/time-out-of-training-toot/time-out-of-training-toot"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786FAD-ECBC-4467-A916-E4D7122CE2F0}"/>
              </a:ext>
            </a:extLst>
          </p:cNvPr>
          <p:cNvSpPr txBox="1"/>
          <p:nvPr/>
        </p:nvSpPr>
        <p:spPr>
          <a:xfrm>
            <a:off x="636814" y="1366158"/>
            <a:ext cx="7772399" cy="4554901"/>
          </a:xfrm>
          <a:prstGeom prst="rect">
            <a:avLst/>
          </a:prstGeom>
          <a:noFill/>
        </p:spPr>
        <p:txBody>
          <a:bodyPr wrap="square" lIns="0" tIns="0" rIns="0" bIns="0" rtlCol="0">
            <a:spAutoFit/>
          </a:bodyPr>
          <a:lstStyle/>
          <a:p>
            <a:r>
              <a:rPr lang="en-GB" sz="6400" b="1" dirty="0"/>
              <a:t>Preparing for F1: </a:t>
            </a:r>
          </a:p>
          <a:p>
            <a:r>
              <a:rPr lang="en-GB" sz="5600" dirty="0">
                <a:solidFill>
                  <a:schemeClr val="accent1">
                    <a:lumMod val="50000"/>
                  </a:schemeClr>
                </a:solidFill>
              </a:rPr>
              <a:t>An introduction to your first contract</a:t>
            </a:r>
          </a:p>
          <a:p>
            <a:endParaRPr lang="en-GB" sz="3733" b="1" dirty="0">
              <a:solidFill>
                <a:schemeClr val="accent1">
                  <a:lumMod val="50000"/>
                </a:schemeClr>
              </a:solidFill>
            </a:endParaRPr>
          </a:p>
          <a:p>
            <a:r>
              <a:rPr lang="en-GB" sz="3733" b="1" dirty="0">
                <a:solidFill>
                  <a:schemeClr val="accent1">
                    <a:lumMod val="50000"/>
                  </a:schemeClr>
                </a:solidFill>
              </a:rPr>
              <a:t>Tim Combley</a:t>
            </a:r>
          </a:p>
          <a:p>
            <a:r>
              <a:rPr lang="en-GB" sz="3733" b="1" dirty="0">
                <a:solidFill>
                  <a:schemeClr val="accent1">
                    <a:lumMod val="50000"/>
                  </a:schemeClr>
                </a:solidFill>
              </a:rPr>
              <a:t>BMA </a:t>
            </a:r>
            <a:endParaRPr lang="en-GB" sz="3733" dirty="0">
              <a:solidFill>
                <a:schemeClr val="accent1">
                  <a:lumMod val="50000"/>
                </a:schemeClr>
              </a:solidFill>
            </a:endParaRPr>
          </a:p>
        </p:txBody>
      </p:sp>
      <p:pic>
        <p:nvPicPr>
          <p:cNvPr id="8" name="Picture 7">
            <a:extLst>
              <a:ext uri="{FF2B5EF4-FFF2-40B4-BE49-F238E27FC236}">
                <a16:creationId xmlns:a16="http://schemas.microsoft.com/office/drawing/2014/main" id="{8C1AED0E-BDC9-48E1-BE2E-C6BBBE3EF0C7}"/>
              </a:ext>
            </a:extLst>
          </p:cNvPr>
          <p:cNvPicPr>
            <a:picLocks noChangeAspect="1"/>
          </p:cNvPicPr>
          <p:nvPr/>
        </p:nvPicPr>
        <p:blipFill>
          <a:blip r:embed="rId3"/>
          <a:stretch>
            <a:fillRect/>
          </a:stretch>
        </p:blipFill>
        <p:spPr>
          <a:xfrm rot="167495">
            <a:off x="8565174" y="2399491"/>
            <a:ext cx="2399853" cy="3451844"/>
          </a:xfrm>
          <a:prstGeom prst="rect">
            <a:avLst/>
          </a:prstGeom>
        </p:spPr>
      </p:pic>
      <p:sp>
        <p:nvSpPr>
          <p:cNvPr id="2" name="Rectangle 1">
            <a:extLst>
              <a:ext uri="{FF2B5EF4-FFF2-40B4-BE49-F238E27FC236}">
                <a16:creationId xmlns:a16="http://schemas.microsoft.com/office/drawing/2014/main" id="{8F4E93D6-C2EE-4F88-A16F-136B2C7FC48B}"/>
              </a:ext>
            </a:extLst>
          </p:cNvPr>
          <p:cNvSpPr/>
          <p:nvPr/>
        </p:nvSpPr>
        <p:spPr>
          <a:xfrm>
            <a:off x="931985" y="682171"/>
            <a:ext cx="7005160"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extLst>
      <p:ext uri="{BB962C8B-B14F-4D97-AF65-F5344CB8AC3E}">
        <p14:creationId xmlns:p14="http://schemas.microsoft.com/office/powerpoint/2010/main" val="110136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7ED56-8416-4B4E-A8A7-6E69E03B8204}"/>
              </a:ext>
            </a:extLst>
          </p:cNvPr>
          <p:cNvSpPr txBox="1"/>
          <p:nvPr/>
        </p:nvSpPr>
        <p:spPr>
          <a:xfrm>
            <a:off x="475381" y="891078"/>
            <a:ext cx="7386667" cy="656655"/>
          </a:xfrm>
          <a:prstGeom prst="rect">
            <a:avLst/>
          </a:prstGeom>
          <a:noFill/>
        </p:spPr>
        <p:txBody>
          <a:bodyPr wrap="square" lIns="0" tIns="0" rIns="0" bIns="0" rtlCol="0">
            <a:spAutoFit/>
          </a:bodyPr>
          <a:lstStyle/>
          <a:p>
            <a:pPr eaLnBrk="0" fontAlgn="base" hangingPunct="0"/>
            <a:r>
              <a:rPr lang="en-GB" sz="4267" b="1" dirty="0"/>
              <a:t>Payslip</a:t>
            </a:r>
            <a:endParaRPr lang="en-GB" sz="4267" dirty="0"/>
          </a:p>
        </p:txBody>
      </p:sp>
      <p:pic>
        <p:nvPicPr>
          <p:cNvPr id="5" name="Picture 4">
            <a:extLst>
              <a:ext uri="{FF2B5EF4-FFF2-40B4-BE49-F238E27FC236}">
                <a16:creationId xmlns:a16="http://schemas.microsoft.com/office/drawing/2014/main" id="{70860CAF-CA2B-4C45-BD6C-E4E855241103}"/>
              </a:ext>
            </a:extLst>
          </p:cNvPr>
          <p:cNvPicPr>
            <a:picLocks noChangeAspect="1"/>
          </p:cNvPicPr>
          <p:nvPr/>
        </p:nvPicPr>
        <p:blipFill>
          <a:blip r:embed="rId3"/>
          <a:stretch>
            <a:fillRect/>
          </a:stretch>
        </p:blipFill>
        <p:spPr>
          <a:xfrm>
            <a:off x="468124" y="1812762"/>
            <a:ext cx="11393389" cy="4419500"/>
          </a:xfrm>
          <a:prstGeom prst="rect">
            <a:avLst/>
          </a:prstGeom>
        </p:spPr>
      </p:pic>
    </p:spTree>
    <p:extLst>
      <p:ext uri="{BB962C8B-B14F-4D97-AF65-F5344CB8AC3E}">
        <p14:creationId xmlns:p14="http://schemas.microsoft.com/office/powerpoint/2010/main" val="316384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B3DBB8-261D-4306-A3FA-C1B924EE4823}"/>
              </a:ext>
            </a:extLst>
          </p:cNvPr>
          <p:cNvSpPr txBox="1"/>
          <p:nvPr/>
        </p:nvSpPr>
        <p:spPr>
          <a:xfrm>
            <a:off x="830869" y="466405"/>
            <a:ext cx="3685899" cy="369332"/>
          </a:xfrm>
          <a:prstGeom prst="rect">
            <a:avLst/>
          </a:prstGeom>
          <a:noFill/>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
        <p:nvSpPr>
          <p:cNvPr id="4" name="TextBox 3">
            <a:extLst>
              <a:ext uri="{FF2B5EF4-FFF2-40B4-BE49-F238E27FC236}">
                <a16:creationId xmlns:a16="http://schemas.microsoft.com/office/drawing/2014/main" id="{22B5F795-D954-39FF-614C-F57CD5F0E870}"/>
              </a:ext>
            </a:extLst>
          </p:cNvPr>
          <p:cNvSpPr txBox="1"/>
          <p:nvPr/>
        </p:nvSpPr>
        <p:spPr>
          <a:xfrm>
            <a:off x="971550" y="1422400"/>
            <a:ext cx="8172450" cy="1592744"/>
          </a:xfrm>
          <a:prstGeom prst="rect">
            <a:avLst/>
          </a:prstGeom>
          <a:noFill/>
        </p:spPr>
        <p:txBody>
          <a:bodyPr wrap="square">
            <a:spAutoFit/>
          </a:bodyPr>
          <a:lstStyle/>
          <a:p>
            <a:pPr algn="l" fontAlgn="ctr">
              <a:spcAft>
                <a:spcPts val="900"/>
              </a:spcAft>
              <a:buNone/>
            </a:pPr>
            <a:r>
              <a:rPr lang="en-GB" b="1" i="0" dirty="0">
                <a:solidFill>
                  <a:srgbClr val="13316E"/>
                </a:solidFill>
                <a:effectLst/>
                <a:latin typeface="Helvetica Now"/>
              </a:rPr>
              <a:t>Pay checker - a tool for resident doctors in England on the 2016 contract</a:t>
            </a:r>
          </a:p>
          <a:p>
            <a:pPr algn="l">
              <a:spcAft>
                <a:spcPts val="1200"/>
              </a:spcAft>
              <a:buNone/>
            </a:pPr>
            <a:r>
              <a:rPr lang="en-GB" b="0" i="0" dirty="0">
                <a:solidFill>
                  <a:srgbClr val="111111"/>
                </a:solidFill>
                <a:effectLst/>
                <a:latin typeface="Helvetica Now"/>
              </a:rPr>
              <a:t>Use Pay checker to make sure you are receiving the pay you are entitled to as a resident doctor in England on the 2016 contract. Check the accuracy of your pay by entering your rota, work schedule and other details. Entering your rota also initiates a safe working check</a:t>
            </a:r>
          </a:p>
        </p:txBody>
      </p:sp>
      <p:sp>
        <p:nvSpPr>
          <p:cNvPr id="5" name="AutoShape 2">
            <a:extLst>
              <a:ext uri="{FF2B5EF4-FFF2-40B4-BE49-F238E27FC236}">
                <a16:creationId xmlns:a16="http://schemas.microsoft.com/office/drawing/2014/main" id="{6D6B0D3F-4734-B494-02C1-D9BE27965B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E4CCFA29-B7CB-1BD4-AFB8-C064A22E5833}"/>
              </a:ext>
            </a:extLst>
          </p:cNvPr>
          <p:cNvPicPr>
            <a:picLocks noChangeAspect="1"/>
          </p:cNvPicPr>
          <p:nvPr/>
        </p:nvPicPr>
        <p:blipFill>
          <a:blip r:embed="rId3"/>
          <a:stretch>
            <a:fillRect/>
          </a:stretch>
        </p:blipFill>
        <p:spPr>
          <a:xfrm>
            <a:off x="8339206" y="3214901"/>
            <a:ext cx="3336979" cy="3386055"/>
          </a:xfrm>
          <a:prstGeom prst="rect">
            <a:avLst/>
          </a:prstGeom>
        </p:spPr>
      </p:pic>
      <p:sp>
        <p:nvSpPr>
          <p:cNvPr id="11" name="TextBox 10">
            <a:extLst>
              <a:ext uri="{FF2B5EF4-FFF2-40B4-BE49-F238E27FC236}">
                <a16:creationId xmlns:a16="http://schemas.microsoft.com/office/drawing/2014/main" id="{0134F28E-670C-07D9-4E7A-D7A4D2717FA2}"/>
              </a:ext>
            </a:extLst>
          </p:cNvPr>
          <p:cNvSpPr txBox="1"/>
          <p:nvPr/>
        </p:nvSpPr>
        <p:spPr>
          <a:xfrm>
            <a:off x="971550" y="3684000"/>
            <a:ext cx="6094826" cy="1200329"/>
          </a:xfrm>
          <a:prstGeom prst="rect">
            <a:avLst/>
          </a:prstGeom>
          <a:noFill/>
        </p:spPr>
        <p:txBody>
          <a:bodyPr wrap="square">
            <a:spAutoFit/>
          </a:bodyPr>
          <a:lstStyle/>
          <a:p>
            <a:pPr marL="285750" indent="-285750" algn="l">
              <a:buFont typeface="Arial" panose="020B0604020202020204" pitchFamily="34" charset="0"/>
              <a:buChar char="•"/>
            </a:pPr>
            <a:r>
              <a:rPr lang="en-GB" b="1" i="0" dirty="0">
                <a:solidFill>
                  <a:srgbClr val="13316E"/>
                </a:solidFill>
                <a:effectLst/>
                <a:latin typeface="Helvetica Now"/>
              </a:rPr>
              <a:t>Regular pay checking</a:t>
            </a:r>
          </a:p>
          <a:p>
            <a:pPr marL="285750" indent="-285750" algn="l">
              <a:buFont typeface="Arial" panose="020B0604020202020204" pitchFamily="34" charset="0"/>
              <a:buChar char="•"/>
            </a:pPr>
            <a:r>
              <a:rPr lang="en-GB" b="1" dirty="0">
                <a:solidFill>
                  <a:srgbClr val="13316E"/>
                </a:solidFill>
                <a:latin typeface="Helvetica Now"/>
              </a:rPr>
              <a:t>Safe working checks</a:t>
            </a:r>
          </a:p>
          <a:p>
            <a:pPr marL="285750" indent="-285750" algn="l">
              <a:buFont typeface="Arial" panose="020B0604020202020204" pitchFamily="34" charset="0"/>
              <a:buChar char="•"/>
            </a:pPr>
            <a:r>
              <a:rPr lang="en-GB" b="1" i="0" dirty="0">
                <a:solidFill>
                  <a:srgbClr val="13316E"/>
                </a:solidFill>
                <a:effectLst/>
                <a:latin typeface="Helvetica Now"/>
              </a:rPr>
              <a:t>Downloadable pay reports</a:t>
            </a:r>
          </a:p>
          <a:p>
            <a:pPr marL="285750" indent="-285750" algn="l">
              <a:buFont typeface="Arial" panose="020B0604020202020204" pitchFamily="34" charset="0"/>
              <a:buChar char="•"/>
            </a:pPr>
            <a:r>
              <a:rPr lang="en-GB" b="1" dirty="0">
                <a:solidFill>
                  <a:srgbClr val="13316E"/>
                </a:solidFill>
                <a:latin typeface="Helvetica Now"/>
              </a:rPr>
              <a:t>Emails to fix your pay</a:t>
            </a:r>
            <a:endParaRPr lang="en-GB" b="1" i="0" dirty="0">
              <a:solidFill>
                <a:srgbClr val="13316E"/>
              </a:solidFill>
              <a:effectLst/>
              <a:latin typeface="Helvetica Now"/>
            </a:endParaRPr>
          </a:p>
        </p:txBody>
      </p:sp>
    </p:spTree>
    <p:extLst>
      <p:ext uri="{BB962C8B-B14F-4D97-AF65-F5344CB8AC3E}">
        <p14:creationId xmlns:p14="http://schemas.microsoft.com/office/powerpoint/2010/main" val="99068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3742"/>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Rotas: shift limits</a:t>
            </a:r>
            <a:endParaRPr sz="4791" dirty="0">
              <a:latin typeface="+mn-lt"/>
              <a:cs typeface="Arial"/>
            </a:endParaRPr>
          </a:p>
        </p:txBody>
      </p:sp>
      <p:sp>
        <p:nvSpPr>
          <p:cNvPr id="5" name="object 4">
            <a:extLst>
              <a:ext uri="{FF2B5EF4-FFF2-40B4-BE49-F238E27FC236}">
                <a16:creationId xmlns:a16="http://schemas.microsoft.com/office/drawing/2014/main" id="{7A0E058D-ACB1-42DC-BDCB-15F54166D3E9}"/>
              </a:ext>
            </a:extLst>
          </p:cNvPr>
          <p:cNvSpPr txBox="1"/>
          <p:nvPr/>
        </p:nvSpPr>
        <p:spPr>
          <a:xfrm>
            <a:off x="830867" y="2729532"/>
            <a:ext cx="8307013" cy="4715351"/>
          </a:xfrm>
          <a:prstGeom prst="rect">
            <a:avLst/>
          </a:prstGeom>
        </p:spPr>
        <p:txBody>
          <a:bodyPr vert="horz" wrap="square" lIns="0" tIns="8086" rIns="0" bIns="0" rtlCol="0">
            <a:spAutoFit/>
          </a:bodyPr>
          <a:lstStyle/>
          <a:p>
            <a:pPr marL="7701">
              <a:spcBef>
                <a:spcPts val="64"/>
              </a:spcBef>
            </a:pPr>
            <a:r>
              <a:rPr lang="en-GB" sz="2395" spc="-21" dirty="0">
                <a:solidFill>
                  <a:srgbClr val="12326E"/>
                </a:solidFill>
                <a:cs typeface="Arial"/>
              </a:rPr>
              <a:t>Main ones to know:</a:t>
            </a:r>
            <a:endParaRPr sz="2395" dirty="0">
              <a:cs typeface="Arial"/>
            </a:endParaRPr>
          </a:p>
          <a:p>
            <a:pPr>
              <a:spcBef>
                <a:spcPts val="9"/>
              </a:spcBef>
            </a:pPr>
            <a:endParaRPr sz="2820" dirty="0">
              <a:cs typeface="Arial"/>
            </a:endParaRPr>
          </a:p>
          <a:p>
            <a:pPr marL="354259" indent="-346558">
              <a:buFont typeface="Wingdings" panose="05000000000000000000" pitchFamily="2" charset="2"/>
              <a:buChar char="q"/>
              <a:tabLst>
                <a:tab pos="211015" algn="l"/>
              </a:tabLst>
            </a:pPr>
            <a:r>
              <a:rPr lang="en-GB" sz="2183" dirty="0">
                <a:solidFill>
                  <a:srgbClr val="50535A"/>
                </a:solidFill>
                <a:cs typeface="Arial"/>
              </a:rPr>
              <a:t>Max average 48 hours of work per week</a:t>
            </a:r>
          </a:p>
          <a:p>
            <a:pPr marL="354259" indent="-346558">
              <a:buFont typeface="Wingdings" panose="05000000000000000000" pitchFamily="2" charset="2"/>
              <a:buChar char="q"/>
              <a:tabLst>
                <a:tab pos="211015" algn="l"/>
              </a:tabLst>
            </a:pPr>
            <a:endParaRPr lang="en-GB" sz="2183" dirty="0">
              <a:solidFill>
                <a:srgbClr val="50535A"/>
              </a:solidFill>
              <a:cs typeface="Arial"/>
            </a:endParaRPr>
          </a:p>
          <a:p>
            <a:pPr marL="354259" indent="-346558">
              <a:buFont typeface="Wingdings" panose="05000000000000000000" pitchFamily="2" charset="2"/>
              <a:buChar char="q"/>
              <a:tabLst>
                <a:tab pos="211015" algn="l"/>
              </a:tabLst>
            </a:pPr>
            <a:r>
              <a:rPr lang="en-GB" sz="2183" dirty="0">
                <a:solidFill>
                  <a:srgbClr val="50535A"/>
                </a:solidFill>
                <a:cs typeface="Arial"/>
              </a:rPr>
              <a:t>Max 1 in 3 weekends, except exceptional circumstances</a:t>
            </a:r>
          </a:p>
          <a:p>
            <a:pPr marL="354259" indent="-346558">
              <a:spcBef>
                <a:spcPts val="1186"/>
              </a:spcBef>
              <a:buFont typeface="Wingdings" panose="05000000000000000000" pitchFamily="2" charset="2"/>
              <a:buChar char="q"/>
              <a:tabLst>
                <a:tab pos="211015" algn="l"/>
              </a:tabLst>
            </a:pPr>
            <a:r>
              <a:rPr lang="en-GB" sz="2183" dirty="0">
                <a:solidFill>
                  <a:srgbClr val="50535A"/>
                </a:solidFill>
                <a:cs typeface="Arial"/>
              </a:rPr>
              <a:t>Max 7 consecutive shifts</a:t>
            </a:r>
          </a:p>
          <a:p>
            <a:pPr marL="354259" indent="-346558">
              <a:spcBef>
                <a:spcPts val="1186"/>
              </a:spcBef>
              <a:buFont typeface="Wingdings" panose="05000000000000000000" pitchFamily="2" charset="2"/>
              <a:buChar char="q"/>
              <a:tabLst>
                <a:tab pos="211015" algn="l"/>
              </a:tabLst>
            </a:pPr>
            <a:r>
              <a:rPr lang="en-GB" sz="2183" dirty="0">
                <a:solidFill>
                  <a:srgbClr val="50535A"/>
                </a:solidFill>
                <a:cs typeface="Arial"/>
              </a:rPr>
              <a:t>Max 4 consecutive long day (12-13 hr) shifts</a:t>
            </a:r>
          </a:p>
          <a:p>
            <a:pPr marL="354259" indent="-346558">
              <a:spcBef>
                <a:spcPts val="1186"/>
              </a:spcBef>
              <a:buFont typeface="Wingdings" panose="05000000000000000000" pitchFamily="2" charset="2"/>
              <a:buChar char="q"/>
              <a:tabLst>
                <a:tab pos="211015" algn="l"/>
              </a:tabLst>
            </a:pPr>
            <a:r>
              <a:rPr lang="en-GB" sz="2183" dirty="0">
                <a:solidFill>
                  <a:srgbClr val="50535A"/>
                </a:solidFill>
                <a:cs typeface="Arial"/>
              </a:rPr>
              <a:t>Min 46 hours rest after any number of nights</a:t>
            </a:r>
          </a:p>
          <a:p>
            <a:pPr marL="7701">
              <a:spcBef>
                <a:spcPts val="1186"/>
              </a:spcBef>
              <a:tabLst>
                <a:tab pos="211015" algn="l"/>
              </a:tabLst>
            </a:pPr>
            <a:endParaRPr lang="en-GB" sz="2183" dirty="0">
              <a:solidFill>
                <a:srgbClr val="50535A"/>
              </a:solidFill>
              <a:latin typeface="Arial"/>
              <a:cs typeface="Arial"/>
            </a:endParaRPr>
          </a:p>
          <a:p>
            <a:pPr marL="211015" indent="-203314">
              <a:spcBef>
                <a:spcPts val="1186"/>
              </a:spcBef>
              <a:buChar char="–"/>
              <a:tabLst>
                <a:tab pos="211015" algn="l"/>
              </a:tabLst>
            </a:pPr>
            <a:endParaRPr lang="en-GB" sz="2183" dirty="0">
              <a:solidFill>
                <a:srgbClr val="50535A"/>
              </a:solidFill>
              <a:latin typeface="Arial"/>
              <a:cs typeface="Arial"/>
            </a:endParaRPr>
          </a:p>
          <a:p>
            <a:pPr marL="211015" indent="-203314">
              <a:spcBef>
                <a:spcPts val="1186"/>
              </a:spcBef>
              <a:buChar char="–"/>
              <a:tabLst>
                <a:tab pos="211015" algn="l"/>
              </a:tabLst>
            </a:pPr>
            <a:endParaRPr lang="en-GB" sz="1910" b="1" dirty="0">
              <a:solidFill>
                <a:srgbClr val="50535A"/>
              </a:solidFill>
              <a:latin typeface="Arial"/>
              <a:cs typeface="Arial"/>
            </a:endParaRPr>
          </a:p>
        </p:txBody>
      </p:sp>
      <p:grpSp>
        <p:nvGrpSpPr>
          <p:cNvPr id="23" name="Group 22">
            <a:extLst>
              <a:ext uri="{FF2B5EF4-FFF2-40B4-BE49-F238E27FC236}">
                <a16:creationId xmlns:a16="http://schemas.microsoft.com/office/drawing/2014/main" id="{5EA687F6-9330-4262-A028-FCD357EBD51B}"/>
              </a:ext>
            </a:extLst>
          </p:cNvPr>
          <p:cNvGrpSpPr>
            <a:grpSpLocks noChangeAspect="1"/>
          </p:cNvGrpSpPr>
          <p:nvPr/>
        </p:nvGrpSpPr>
        <p:grpSpPr bwMode="auto">
          <a:xfrm>
            <a:off x="8728826" y="2200336"/>
            <a:ext cx="2632307" cy="2704125"/>
            <a:chOff x="3393" y="1048"/>
            <a:chExt cx="843" cy="866"/>
          </a:xfrm>
        </p:grpSpPr>
        <p:sp>
          <p:nvSpPr>
            <p:cNvPr id="24" name="AutoShape 3">
              <a:extLst>
                <a:ext uri="{FF2B5EF4-FFF2-40B4-BE49-F238E27FC236}">
                  <a16:creationId xmlns:a16="http://schemas.microsoft.com/office/drawing/2014/main" id="{B5962CD9-D15A-488B-B3E4-7E56EE4EDF73}"/>
                </a:ext>
              </a:extLst>
            </p:cNvPr>
            <p:cNvSpPr>
              <a:spLocks noChangeAspect="1" noChangeArrowheads="1" noTextEdit="1"/>
            </p:cNvSpPr>
            <p:nvPr/>
          </p:nvSpPr>
          <p:spPr bwMode="auto">
            <a:xfrm>
              <a:off x="3393" y="1048"/>
              <a:ext cx="843"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25" name="Freeform 5">
              <a:extLst>
                <a:ext uri="{FF2B5EF4-FFF2-40B4-BE49-F238E27FC236}">
                  <a16:creationId xmlns:a16="http://schemas.microsoft.com/office/drawing/2014/main" id="{E33A7A28-C541-4680-9FB1-F822A1DFD933}"/>
                </a:ext>
              </a:extLst>
            </p:cNvPr>
            <p:cNvSpPr>
              <a:spLocks/>
            </p:cNvSpPr>
            <p:nvPr/>
          </p:nvSpPr>
          <p:spPr bwMode="auto">
            <a:xfrm>
              <a:off x="3370" y="1028"/>
              <a:ext cx="346" cy="313"/>
            </a:xfrm>
            <a:custGeom>
              <a:avLst/>
              <a:gdLst>
                <a:gd name="T0" fmla="*/ 8818 w 8818"/>
                <a:gd name="T1" fmla="*/ 2540 h 7944"/>
                <a:gd name="T2" fmla="*/ 8818 w 8818"/>
                <a:gd name="T3" fmla="*/ 2540 h 7944"/>
                <a:gd name="T4" fmla="*/ 8718 w 8818"/>
                <a:gd name="T5" fmla="*/ 2401 h 7944"/>
                <a:gd name="T6" fmla="*/ 2401 w 8818"/>
                <a:gd name="T7" fmla="*/ 1492 h 7944"/>
                <a:gd name="T8" fmla="*/ 1493 w 8818"/>
                <a:gd name="T9" fmla="*/ 7809 h 7944"/>
                <a:gd name="T10" fmla="*/ 1598 w 8818"/>
                <a:gd name="T11" fmla="*/ 7944 h 7944"/>
                <a:gd name="T12" fmla="*/ 8818 w 8818"/>
                <a:gd name="T13" fmla="*/ 2540 h 7944"/>
              </a:gdLst>
              <a:ahLst/>
              <a:cxnLst>
                <a:cxn ang="0">
                  <a:pos x="T0" y="T1"/>
                </a:cxn>
                <a:cxn ang="0">
                  <a:pos x="T2" y="T3"/>
                </a:cxn>
                <a:cxn ang="0">
                  <a:pos x="T4" y="T5"/>
                </a:cxn>
                <a:cxn ang="0">
                  <a:pos x="T6" y="T7"/>
                </a:cxn>
                <a:cxn ang="0">
                  <a:pos x="T8" y="T9"/>
                </a:cxn>
                <a:cxn ang="0">
                  <a:pos x="T10" y="T11"/>
                </a:cxn>
                <a:cxn ang="0">
                  <a:pos x="T12" y="T13"/>
                </a:cxn>
              </a:cxnLst>
              <a:rect l="0" t="0" r="r" b="b"/>
              <a:pathLst>
                <a:path w="8818" h="7944">
                  <a:moveTo>
                    <a:pt x="8818" y="2540"/>
                  </a:moveTo>
                  <a:lnTo>
                    <a:pt x="8818" y="2540"/>
                  </a:lnTo>
                  <a:cubicBezTo>
                    <a:pt x="8785" y="2493"/>
                    <a:pt x="8752" y="2447"/>
                    <a:pt x="8718" y="2401"/>
                  </a:cubicBezTo>
                  <a:cubicBezTo>
                    <a:pt x="7224" y="407"/>
                    <a:pt x="4396" y="0"/>
                    <a:pt x="2401" y="1492"/>
                  </a:cubicBezTo>
                  <a:cubicBezTo>
                    <a:pt x="407" y="2986"/>
                    <a:pt x="0" y="5814"/>
                    <a:pt x="1493" y="7809"/>
                  </a:cubicBezTo>
                  <a:cubicBezTo>
                    <a:pt x="1527" y="7855"/>
                    <a:pt x="1562" y="7900"/>
                    <a:pt x="1598" y="7944"/>
                  </a:cubicBezTo>
                  <a:lnTo>
                    <a:pt x="8818" y="2540"/>
                  </a:ln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26" name="Freeform 6">
              <a:extLst>
                <a:ext uri="{FF2B5EF4-FFF2-40B4-BE49-F238E27FC236}">
                  <a16:creationId xmlns:a16="http://schemas.microsoft.com/office/drawing/2014/main" id="{DE85849E-CFDF-47B1-B3AA-4D23C761A794}"/>
                </a:ext>
              </a:extLst>
            </p:cNvPr>
            <p:cNvSpPr>
              <a:spLocks/>
            </p:cNvSpPr>
            <p:nvPr/>
          </p:nvSpPr>
          <p:spPr bwMode="auto">
            <a:xfrm>
              <a:off x="3913" y="1024"/>
              <a:ext cx="347" cy="313"/>
            </a:xfrm>
            <a:custGeom>
              <a:avLst/>
              <a:gdLst>
                <a:gd name="T0" fmla="*/ 0 w 8819"/>
                <a:gd name="T1" fmla="*/ 2540 h 7944"/>
                <a:gd name="T2" fmla="*/ 0 w 8819"/>
                <a:gd name="T3" fmla="*/ 2540 h 7944"/>
                <a:gd name="T4" fmla="*/ 100 w 8819"/>
                <a:gd name="T5" fmla="*/ 2401 h 7944"/>
                <a:gd name="T6" fmla="*/ 6417 w 8819"/>
                <a:gd name="T7" fmla="*/ 1492 h 7944"/>
                <a:gd name="T8" fmla="*/ 7325 w 8819"/>
                <a:gd name="T9" fmla="*/ 7809 h 7944"/>
                <a:gd name="T10" fmla="*/ 7220 w 8819"/>
                <a:gd name="T11" fmla="*/ 7944 h 7944"/>
                <a:gd name="T12" fmla="*/ 0 w 8819"/>
                <a:gd name="T13" fmla="*/ 2540 h 7944"/>
              </a:gdLst>
              <a:ahLst/>
              <a:cxnLst>
                <a:cxn ang="0">
                  <a:pos x="T0" y="T1"/>
                </a:cxn>
                <a:cxn ang="0">
                  <a:pos x="T2" y="T3"/>
                </a:cxn>
                <a:cxn ang="0">
                  <a:pos x="T4" y="T5"/>
                </a:cxn>
                <a:cxn ang="0">
                  <a:pos x="T6" y="T7"/>
                </a:cxn>
                <a:cxn ang="0">
                  <a:pos x="T8" y="T9"/>
                </a:cxn>
                <a:cxn ang="0">
                  <a:pos x="T10" y="T11"/>
                </a:cxn>
                <a:cxn ang="0">
                  <a:pos x="T12" y="T13"/>
                </a:cxn>
              </a:cxnLst>
              <a:rect l="0" t="0" r="r" b="b"/>
              <a:pathLst>
                <a:path w="8819" h="7944">
                  <a:moveTo>
                    <a:pt x="0" y="2540"/>
                  </a:moveTo>
                  <a:lnTo>
                    <a:pt x="0" y="2540"/>
                  </a:lnTo>
                  <a:cubicBezTo>
                    <a:pt x="33" y="2493"/>
                    <a:pt x="66" y="2447"/>
                    <a:pt x="100" y="2401"/>
                  </a:cubicBezTo>
                  <a:cubicBezTo>
                    <a:pt x="1593" y="407"/>
                    <a:pt x="4421" y="0"/>
                    <a:pt x="6417" y="1492"/>
                  </a:cubicBezTo>
                  <a:cubicBezTo>
                    <a:pt x="8412" y="2986"/>
                    <a:pt x="8819" y="5814"/>
                    <a:pt x="7325" y="7809"/>
                  </a:cubicBezTo>
                  <a:cubicBezTo>
                    <a:pt x="7291" y="7855"/>
                    <a:pt x="7256" y="7899"/>
                    <a:pt x="7220" y="7944"/>
                  </a:cubicBezTo>
                  <a:lnTo>
                    <a:pt x="0" y="2540"/>
                  </a:ln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27" name="Freeform 7">
              <a:extLst>
                <a:ext uri="{FF2B5EF4-FFF2-40B4-BE49-F238E27FC236}">
                  <a16:creationId xmlns:a16="http://schemas.microsoft.com/office/drawing/2014/main" id="{97E0FA31-F41B-4CF8-97CB-FFFA480CB171}"/>
                </a:ext>
              </a:extLst>
            </p:cNvPr>
            <p:cNvSpPr>
              <a:spLocks noEditPoints="1"/>
            </p:cNvSpPr>
            <p:nvPr/>
          </p:nvSpPr>
          <p:spPr bwMode="auto">
            <a:xfrm>
              <a:off x="3471" y="1163"/>
              <a:ext cx="692" cy="693"/>
            </a:xfrm>
            <a:custGeom>
              <a:avLst/>
              <a:gdLst>
                <a:gd name="T0" fmla="*/ 1406 w 17618"/>
                <a:gd name="T1" fmla="*/ 8809 h 17618"/>
                <a:gd name="T2" fmla="*/ 1406 w 17618"/>
                <a:gd name="T3" fmla="*/ 8809 h 17618"/>
                <a:gd name="T4" fmla="*/ 8809 w 17618"/>
                <a:gd name="T5" fmla="*/ 1407 h 17618"/>
                <a:gd name="T6" fmla="*/ 16211 w 17618"/>
                <a:gd name="T7" fmla="*/ 8809 h 17618"/>
                <a:gd name="T8" fmla="*/ 8809 w 17618"/>
                <a:gd name="T9" fmla="*/ 16212 h 17618"/>
                <a:gd name="T10" fmla="*/ 1406 w 17618"/>
                <a:gd name="T11" fmla="*/ 8809 h 17618"/>
                <a:gd name="T12" fmla="*/ 0 w 17618"/>
                <a:gd name="T13" fmla="*/ 8809 h 17618"/>
                <a:gd name="T14" fmla="*/ 0 w 17618"/>
                <a:gd name="T15" fmla="*/ 8809 h 17618"/>
                <a:gd name="T16" fmla="*/ 8809 w 17618"/>
                <a:gd name="T17" fmla="*/ 17618 h 17618"/>
                <a:gd name="T18" fmla="*/ 17618 w 17618"/>
                <a:gd name="T19" fmla="*/ 8809 h 17618"/>
                <a:gd name="T20" fmla="*/ 8809 w 17618"/>
                <a:gd name="T21" fmla="*/ 0 h 17618"/>
                <a:gd name="T22" fmla="*/ 0 w 17618"/>
                <a:gd name="T23" fmla="*/ 8809 h 17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18" h="17618">
                  <a:moveTo>
                    <a:pt x="1406" y="8809"/>
                  </a:moveTo>
                  <a:lnTo>
                    <a:pt x="1406" y="8809"/>
                  </a:lnTo>
                  <a:cubicBezTo>
                    <a:pt x="1406" y="4727"/>
                    <a:pt x="4727" y="1407"/>
                    <a:pt x="8809" y="1407"/>
                  </a:cubicBezTo>
                  <a:cubicBezTo>
                    <a:pt x="12890" y="1407"/>
                    <a:pt x="16211" y="4727"/>
                    <a:pt x="16211" y="8809"/>
                  </a:cubicBezTo>
                  <a:cubicBezTo>
                    <a:pt x="16211" y="12891"/>
                    <a:pt x="12890" y="16212"/>
                    <a:pt x="8809" y="16212"/>
                  </a:cubicBezTo>
                  <a:cubicBezTo>
                    <a:pt x="4727" y="16212"/>
                    <a:pt x="1406" y="12891"/>
                    <a:pt x="1406" y="8809"/>
                  </a:cubicBezTo>
                  <a:close/>
                  <a:moveTo>
                    <a:pt x="0" y="8809"/>
                  </a:moveTo>
                  <a:lnTo>
                    <a:pt x="0" y="8809"/>
                  </a:lnTo>
                  <a:cubicBezTo>
                    <a:pt x="0" y="13666"/>
                    <a:pt x="3951" y="17618"/>
                    <a:pt x="8809" y="17618"/>
                  </a:cubicBezTo>
                  <a:cubicBezTo>
                    <a:pt x="13666" y="17618"/>
                    <a:pt x="17618" y="13666"/>
                    <a:pt x="17618" y="8809"/>
                  </a:cubicBezTo>
                  <a:cubicBezTo>
                    <a:pt x="17618" y="3952"/>
                    <a:pt x="13666" y="0"/>
                    <a:pt x="8809" y="0"/>
                  </a:cubicBezTo>
                  <a:cubicBezTo>
                    <a:pt x="3951" y="0"/>
                    <a:pt x="0" y="3952"/>
                    <a:pt x="0" y="8809"/>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28" name="Freeform 8">
              <a:extLst>
                <a:ext uri="{FF2B5EF4-FFF2-40B4-BE49-F238E27FC236}">
                  <a16:creationId xmlns:a16="http://schemas.microsoft.com/office/drawing/2014/main" id="{2EA25592-C685-4FCB-9C87-FE471023EF39}"/>
                </a:ext>
              </a:extLst>
            </p:cNvPr>
            <p:cNvSpPr>
              <a:spLocks/>
            </p:cNvSpPr>
            <p:nvPr/>
          </p:nvSpPr>
          <p:spPr bwMode="auto">
            <a:xfrm>
              <a:off x="3788" y="1347"/>
              <a:ext cx="185" cy="191"/>
            </a:xfrm>
            <a:custGeom>
              <a:avLst/>
              <a:gdLst>
                <a:gd name="T0" fmla="*/ 223 w 4712"/>
                <a:gd name="T1" fmla="*/ 3826 h 4846"/>
                <a:gd name="T2" fmla="*/ 223 w 4712"/>
                <a:gd name="T3" fmla="*/ 3826 h 4846"/>
                <a:gd name="T4" fmla="*/ 221 w 4712"/>
                <a:gd name="T5" fmla="*/ 4632 h 4846"/>
                <a:gd name="T6" fmla="*/ 1026 w 4712"/>
                <a:gd name="T7" fmla="*/ 4602 h 4846"/>
                <a:gd name="T8" fmla="*/ 4488 w 4712"/>
                <a:gd name="T9" fmla="*/ 1020 h 4846"/>
                <a:gd name="T10" fmla="*/ 4490 w 4712"/>
                <a:gd name="T11" fmla="*/ 214 h 4846"/>
                <a:gd name="T12" fmla="*/ 3685 w 4712"/>
                <a:gd name="T13" fmla="*/ 244 h 4846"/>
                <a:gd name="T14" fmla="*/ 223 w 4712"/>
                <a:gd name="T15" fmla="*/ 3826 h 48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2" h="4846">
                  <a:moveTo>
                    <a:pt x="223" y="3826"/>
                  </a:moveTo>
                  <a:lnTo>
                    <a:pt x="223" y="3826"/>
                  </a:lnTo>
                  <a:cubicBezTo>
                    <a:pt x="0" y="4057"/>
                    <a:pt x="0" y="4417"/>
                    <a:pt x="221" y="4632"/>
                  </a:cubicBezTo>
                  <a:cubicBezTo>
                    <a:pt x="443" y="4846"/>
                    <a:pt x="803" y="4833"/>
                    <a:pt x="1026" y="4602"/>
                  </a:cubicBezTo>
                  <a:lnTo>
                    <a:pt x="4488" y="1020"/>
                  </a:lnTo>
                  <a:cubicBezTo>
                    <a:pt x="4711" y="789"/>
                    <a:pt x="4712" y="429"/>
                    <a:pt x="4490" y="214"/>
                  </a:cubicBezTo>
                  <a:cubicBezTo>
                    <a:pt x="4268" y="0"/>
                    <a:pt x="3908" y="13"/>
                    <a:pt x="3685" y="244"/>
                  </a:cubicBezTo>
                  <a:lnTo>
                    <a:pt x="223" y="3826"/>
                  </a:ln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29" name="Freeform 9">
              <a:extLst>
                <a:ext uri="{FF2B5EF4-FFF2-40B4-BE49-F238E27FC236}">
                  <a16:creationId xmlns:a16="http://schemas.microsoft.com/office/drawing/2014/main" id="{62198F34-3BC5-4024-A0AD-98F22CDBA81B}"/>
                </a:ext>
              </a:extLst>
            </p:cNvPr>
            <p:cNvSpPr>
              <a:spLocks/>
            </p:cNvSpPr>
            <p:nvPr/>
          </p:nvSpPr>
          <p:spPr bwMode="auto">
            <a:xfrm>
              <a:off x="3778" y="1497"/>
              <a:ext cx="161" cy="158"/>
            </a:xfrm>
            <a:custGeom>
              <a:avLst/>
              <a:gdLst>
                <a:gd name="T0" fmla="*/ 3907 w 4097"/>
                <a:gd name="T1" fmla="*/ 3026 h 4012"/>
                <a:gd name="T2" fmla="*/ 3907 w 4097"/>
                <a:gd name="T3" fmla="*/ 3026 h 4012"/>
                <a:gd name="T4" fmla="*/ 3862 w 4097"/>
                <a:gd name="T5" fmla="*/ 3759 h 4012"/>
                <a:gd name="T6" fmla="*/ 3131 w 4097"/>
                <a:gd name="T7" fmla="*/ 3829 h 4012"/>
                <a:gd name="T8" fmla="*/ 189 w 4097"/>
                <a:gd name="T9" fmla="*/ 986 h 4012"/>
                <a:gd name="T10" fmla="*/ 235 w 4097"/>
                <a:gd name="T11" fmla="*/ 253 h 4012"/>
                <a:gd name="T12" fmla="*/ 965 w 4097"/>
                <a:gd name="T13" fmla="*/ 183 h 4012"/>
                <a:gd name="T14" fmla="*/ 3907 w 4097"/>
                <a:gd name="T15" fmla="*/ 3026 h 4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97" h="4012">
                  <a:moveTo>
                    <a:pt x="3907" y="3026"/>
                  </a:moveTo>
                  <a:lnTo>
                    <a:pt x="3907" y="3026"/>
                  </a:lnTo>
                  <a:cubicBezTo>
                    <a:pt x="4097" y="3209"/>
                    <a:pt x="4076" y="3537"/>
                    <a:pt x="3862" y="3759"/>
                  </a:cubicBezTo>
                  <a:cubicBezTo>
                    <a:pt x="3648" y="3980"/>
                    <a:pt x="3321" y="4012"/>
                    <a:pt x="3131" y="3829"/>
                  </a:cubicBezTo>
                  <a:lnTo>
                    <a:pt x="189" y="986"/>
                  </a:lnTo>
                  <a:cubicBezTo>
                    <a:pt x="0" y="803"/>
                    <a:pt x="20" y="475"/>
                    <a:pt x="235" y="253"/>
                  </a:cubicBezTo>
                  <a:cubicBezTo>
                    <a:pt x="449" y="31"/>
                    <a:pt x="776" y="0"/>
                    <a:pt x="965" y="183"/>
                  </a:cubicBezTo>
                  <a:lnTo>
                    <a:pt x="3907" y="3026"/>
                  </a:ln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3" name="Freeform 10">
              <a:extLst>
                <a:ext uri="{FF2B5EF4-FFF2-40B4-BE49-F238E27FC236}">
                  <a16:creationId xmlns:a16="http://schemas.microsoft.com/office/drawing/2014/main" id="{DE2D4910-72E5-4B54-BF43-26C13C166A36}"/>
                </a:ext>
              </a:extLst>
            </p:cNvPr>
            <p:cNvSpPr>
              <a:spLocks/>
            </p:cNvSpPr>
            <p:nvPr/>
          </p:nvSpPr>
          <p:spPr bwMode="auto">
            <a:xfrm>
              <a:off x="3801" y="1237"/>
              <a:ext cx="23" cy="55"/>
            </a:xfrm>
            <a:custGeom>
              <a:avLst/>
              <a:gdLst>
                <a:gd name="T0" fmla="*/ 584 w 584"/>
                <a:gd name="T1" fmla="*/ 1414 h 1414"/>
                <a:gd name="T2" fmla="*/ 584 w 584"/>
                <a:gd name="T3" fmla="*/ 1414 h 1414"/>
                <a:gd name="T4" fmla="*/ 0 w 584"/>
                <a:gd name="T5" fmla="*/ 1414 h 1414"/>
                <a:gd name="T6" fmla="*/ 0 w 584"/>
                <a:gd name="T7" fmla="*/ 0 h 1414"/>
                <a:gd name="T8" fmla="*/ 584 w 584"/>
                <a:gd name="T9" fmla="*/ 0 h 1414"/>
                <a:gd name="T10" fmla="*/ 584 w 584"/>
                <a:gd name="T11" fmla="*/ 1414 h 1414"/>
              </a:gdLst>
              <a:ahLst/>
              <a:cxnLst>
                <a:cxn ang="0">
                  <a:pos x="T0" y="T1"/>
                </a:cxn>
                <a:cxn ang="0">
                  <a:pos x="T2" y="T3"/>
                </a:cxn>
                <a:cxn ang="0">
                  <a:pos x="T4" y="T5"/>
                </a:cxn>
                <a:cxn ang="0">
                  <a:pos x="T6" y="T7"/>
                </a:cxn>
                <a:cxn ang="0">
                  <a:pos x="T8" y="T9"/>
                </a:cxn>
                <a:cxn ang="0">
                  <a:pos x="T10" y="T11"/>
                </a:cxn>
              </a:cxnLst>
              <a:rect l="0" t="0" r="r" b="b"/>
              <a:pathLst>
                <a:path w="584" h="1414">
                  <a:moveTo>
                    <a:pt x="584" y="1414"/>
                  </a:moveTo>
                  <a:lnTo>
                    <a:pt x="584" y="1414"/>
                  </a:lnTo>
                  <a:lnTo>
                    <a:pt x="0" y="1414"/>
                  </a:lnTo>
                  <a:lnTo>
                    <a:pt x="0" y="0"/>
                  </a:lnTo>
                  <a:lnTo>
                    <a:pt x="584" y="0"/>
                  </a:lnTo>
                  <a:lnTo>
                    <a:pt x="584" y="1414"/>
                  </a:lnTo>
                  <a:close/>
                </a:path>
              </a:pathLst>
            </a:custGeom>
            <a:solidFill>
              <a:srgbClr val="FEFEFE"/>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4" name="Freeform 11">
              <a:extLst>
                <a:ext uri="{FF2B5EF4-FFF2-40B4-BE49-F238E27FC236}">
                  <a16:creationId xmlns:a16="http://schemas.microsoft.com/office/drawing/2014/main" id="{B4E0E33F-CCE7-401D-8F11-99F7843D8D0B}"/>
                </a:ext>
              </a:extLst>
            </p:cNvPr>
            <p:cNvSpPr>
              <a:spLocks/>
            </p:cNvSpPr>
            <p:nvPr/>
          </p:nvSpPr>
          <p:spPr bwMode="auto">
            <a:xfrm>
              <a:off x="3548" y="1507"/>
              <a:ext cx="55" cy="23"/>
            </a:xfrm>
            <a:custGeom>
              <a:avLst/>
              <a:gdLst>
                <a:gd name="T0" fmla="*/ 0 w 1415"/>
                <a:gd name="T1" fmla="*/ 585 h 585"/>
                <a:gd name="T2" fmla="*/ 0 w 1415"/>
                <a:gd name="T3" fmla="*/ 585 h 585"/>
                <a:gd name="T4" fmla="*/ 1415 w 1415"/>
                <a:gd name="T5" fmla="*/ 585 h 585"/>
                <a:gd name="T6" fmla="*/ 1415 w 1415"/>
                <a:gd name="T7" fmla="*/ 0 h 585"/>
                <a:gd name="T8" fmla="*/ 0 w 1415"/>
                <a:gd name="T9" fmla="*/ 0 h 585"/>
                <a:gd name="T10" fmla="*/ 0 w 1415"/>
                <a:gd name="T11" fmla="*/ 585 h 585"/>
              </a:gdLst>
              <a:ahLst/>
              <a:cxnLst>
                <a:cxn ang="0">
                  <a:pos x="T0" y="T1"/>
                </a:cxn>
                <a:cxn ang="0">
                  <a:pos x="T2" y="T3"/>
                </a:cxn>
                <a:cxn ang="0">
                  <a:pos x="T4" y="T5"/>
                </a:cxn>
                <a:cxn ang="0">
                  <a:pos x="T6" y="T7"/>
                </a:cxn>
                <a:cxn ang="0">
                  <a:pos x="T8" y="T9"/>
                </a:cxn>
                <a:cxn ang="0">
                  <a:pos x="T10" y="T11"/>
                </a:cxn>
              </a:cxnLst>
              <a:rect l="0" t="0" r="r" b="b"/>
              <a:pathLst>
                <a:path w="1415" h="585">
                  <a:moveTo>
                    <a:pt x="0" y="585"/>
                  </a:moveTo>
                  <a:lnTo>
                    <a:pt x="0" y="585"/>
                  </a:lnTo>
                  <a:lnTo>
                    <a:pt x="1415" y="585"/>
                  </a:lnTo>
                  <a:lnTo>
                    <a:pt x="1415" y="0"/>
                  </a:lnTo>
                  <a:lnTo>
                    <a:pt x="0" y="0"/>
                  </a:lnTo>
                  <a:lnTo>
                    <a:pt x="0" y="585"/>
                  </a:lnTo>
                  <a:close/>
                </a:path>
              </a:pathLst>
            </a:custGeom>
            <a:solidFill>
              <a:srgbClr val="FEFEFE"/>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5" name="Freeform 12">
              <a:extLst>
                <a:ext uri="{FF2B5EF4-FFF2-40B4-BE49-F238E27FC236}">
                  <a16:creationId xmlns:a16="http://schemas.microsoft.com/office/drawing/2014/main" id="{06EF14C7-2DBF-40BC-938F-6EC6FD9E3B94}"/>
                </a:ext>
              </a:extLst>
            </p:cNvPr>
            <p:cNvSpPr>
              <a:spLocks/>
            </p:cNvSpPr>
            <p:nvPr/>
          </p:nvSpPr>
          <p:spPr bwMode="auto">
            <a:xfrm>
              <a:off x="4029" y="1507"/>
              <a:ext cx="55" cy="23"/>
            </a:xfrm>
            <a:custGeom>
              <a:avLst/>
              <a:gdLst>
                <a:gd name="T0" fmla="*/ 0 w 1414"/>
                <a:gd name="T1" fmla="*/ 585 h 585"/>
                <a:gd name="T2" fmla="*/ 0 w 1414"/>
                <a:gd name="T3" fmla="*/ 585 h 585"/>
                <a:gd name="T4" fmla="*/ 1414 w 1414"/>
                <a:gd name="T5" fmla="*/ 585 h 585"/>
                <a:gd name="T6" fmla="*/ 1414 w 1414"/>
                <a:gd name="T7" fmla="*/ 0 h 585"/>
                <a:gd name="T8" fmla="*/ 0 w 1414"/>
                <a:gd name="T9" fmla="*/ 0 h 585"/>
                <a:gd name="T10" fmla="*/ 0 w 1414"/>
                <a:gd name="T11" fmla="*/ 585 h 585"/>
              </a:gdLst>
              <a:ahLst/>
              <a:cxnLst>
                <a:cxn ang="0">
                  <a:pos x="T0" y="T1"/>
                </a:cxn>
                <a:cxn ang="0">
                  <a:pos x="T2" y="T3"/>
                </a:cxn>
                <a:cxn ang="0">
                  <a:pos x="T4" y="T5"/>
                </a:cxn>
                <a:cxn ang="0">
                  <a:pos x="T6" y="T7"/>
                </a:cxn>
                <a:cxn ang="0">
                  <a:pos x="T8" y="T9"/>
                </a:cxn>
                <a:cxn ang="0">
                  <a:pos x="T10" y="T11"/>
                </a:cxn>
              </a:cxnLst>
              <a:rect l="0" t="0" r="r" b="b"/>
              <a:pathLst>
                <a:path w="1414" h="585">
                  <a:moveTo>
                    <a:pt x="0" y="585"/>
                  </a:moveTo>
                  <a:lnTo>
                    <a:pt x="0" y="585"/>
                  </a:lnTo>
                  <a:lnTo>
                    <a:pt x="1414" y="585"/>
                  </a:lnTo>
                  <a:lnTo>
                    <a:pt x="1414" y="0"/>
                  </a:lnTo>
                  <a:lnTo>
                    <a:pt x="0" y="0"/>
                  </a:lnTo>
                  <a:lnTo>
                    <a:pt x="0" y="585"/>
                  </a:lnTo>
                  <a:close/>
                </a:path>
              </a:pathLst>
            </a:custGeom>
            <a:solidFill>
              <a:srgbClr val="FEFEFE"/>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6" name="Freeform 13">
              <a:extLst>
                <a:ext uri="{FF2B5EF4-FFF2-40B4-BE49-F238E27FC236}">
                  <a16:creationId xmlns:a16="http://schemas.microsoft.com/office/drawing/2014/main" id="{6BB0983D-F6B1-462F-936E-E32004E99CF7}"/>
                </a:ext>
              </a:extLst>
            </p:cNvPr>
            <p:cNvSpPr>
              <a:spLocks/>
            </p:cNvSpPr>
            <p:nvPr/>
          </p:nvSpPr>
          <p:spPr bwMode="auto">
            <a:xfrm>
              <a:off x="3799" y="1726"/>
              <a:ext cx="23" cy="55"/>
            </a:xfrm>
            <a:custGeom>
              <a:avLst/>
              <a:gdLst>
                <a:gd name="T0" fmla="*/ 584 w 584"/>
                <a:gd name="T1" fmla="*/ 1415 h 1415"/>
                <a:gd name="T2" fmla="*/ 584 w 584"/>
                <a:gd name="T3" fmla="*/ 1415 h 1415"/>
                <a:gd name="T4" fmla="*/ 0 w 584"/>
                <a:gd name="T5" fmla="*/ 1415 h 1415"/>
                <a:gd name="T6" fmla="*/ 0 w 584"/>
                <a:gd name="T7" fmla="*/ 0 h 1415"/>
                <a:gd name="T8" fmla="*/ 584 w 584"/>
                <a:gd name="T9" fmla="*/ 0 h 1415"/>
                <a:gd name="T10" fmla="*/ 584 w 584"/>
                <a:gd name="T11" fmla="*/ 1415 h 1415"/>
              </a:gdLst>
              <a:ahLst/>
              <a:cxnLst>
                <a:cxn ang="0">
                  <a:pos x="T0" y="T1"/>
                </a:cxn>
                <a:cxn ang="0">
                  <a:pos x="T2" y="T3"/>
                </a:cxn>
                <a:cxn ang="0">
                  <a:pos x="T4" y="T5"/>
                </a:cxn>
                <a:cxn ang="0">
                  <a:pos x="T6" y="T7"/>
                </a:cxn>
                <a:cxn ang="0">
                  <a:pos x="T8" y="T9"/>
                </a:cxn>
                <a:cxn ang="0">
                  <a:pos x="T10" y="T11"/>
                </a:cxn>
              </a:cxnLst>
              <a:rect l="0" t="0" r="r" b="b"/>
              <a:pathLst>
                <a:path w="584" h="1415">
                  <a:moveTo>
                    <a:pt x="584" y="1415"/>
                  </a:moveTo>
                  <a:lnTo>
                    <a:pt x="584" y="1415"/>
                  </a:lnTo>
                  <a:lnTo>
                    <a:pt x="0" y="1415"/>
                  </a:lnTo>
                  <a:lnTo>
                    <a:pt x="0" y="0"/>
                  </a:lnTo>
                  <a:lnTo>
                    <a:pt x="584" y="0"/>
                  </a:lnTo>
                  <a:lnTo>
                    <a:pt x="584" y="1415"/>
                  </a:lnTo>
                  <a:close/>
                </a:path>
              </a:pathLst>
            </a:custGeom>
            <a:solidFill>
              <a:srgbClr val="FEFEFE"/>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7" name="Freeform 14">
              <a:extLst>
                <a:ext uri="{FF2B5EF4-FFF2-40B4-BE49-F238E27FC236}">
                  <a16:creationId xmlns:a16="http://schemas.microsoft.com/office/drawing/2014/main" id="{4AD6BAB6-5EEE-4342-BF27-299B51AF8A61}"/>
                </a:ext>
              </a:extLst>
            </p:cNvPr>
            <p:cNvSpPr>
              <a:spLocks/>
            </p:cNvSpPr>
            <p:nvPr/>
          </p:nvSpPr>
          <p:spPr bwMode="auto">
            <a:xfrm>
              <a:off x="3576" y="1798"/>
              <a:ext cx="153" cy="116"/>
            </a:xfrm>
            <a:custGeom>
              <a:avLst/>
              <a:gdLst>
                <a:gd name="T0" fmla="*/ 2289 w 3898"/>
                <a:gd name="T1" fmla="*/ 2971 h 2971"/>
                <a:gd name="T2" fmla="*/ 2289 w 3898"/>
                <a:gd name="T3" fmla="*/ 2971 h 2971"/>
                <a:gd name="T4" fmla="*/ 3898 w 3898"/>
                <a:gd name="T5" fmla="*/ 1135 h 2971"/>
                <a:gd name="T6" fmla="*/ 2603 w 3898"/>
                <a:gd name="T7" fmla="*/ 0 h 2971"/>
                <a:gd name="T8" fmla="*/ 0 w 3898"/>
                <a:gd name="T9" fmla="*/ 2971 h 2971"/>
                <a:gd name="T10" fmla="*/ 2289 w 3898"/>
                <a:gd name="T11" fmla="*/ 2971 h 2971"/>
              </a:gdLst>
              <a:ahLst/>
              <a:cxnLst>
                <a:cxn ang="0">
                  <a:pos x="T0" y="T1"/>
                </a:cxn>
                <a:cxn ang="0">
                  <a:pos x="T2" y="T3"/>
                </a:cxn>
                <a:cxn ang="0">
                  <a:pos x="T4" y="T5"/>
                </a:cxn>
                <a:cxn ang="0">
                  <a:pos x="T6" y="T7"/>
                </a:cxn>
                <a:cxn ang="0">
                  <a:pos x="T8" y="T9"/>
                </a:cxn>
                <a:cxn ang="0">
                  <a:pos x="T10" y="T11"/>
                </a:cxn>
              </a:cxnLst>
              <a:rect l="0" t="0" r="r" b="b"/>
              <a:pathLst>
                <a:path w="3898" h="2971">
                  <a:moveTo>
                    <a:pt x="2289" y="2971"/>
                  </a:moveTo>
                  <a:lnTo>
                    <a:pt x="2289" y="2971"/>
                  </a:lnTo>
                  <a:lnTo>
                    <a:pt x="3898" y="1135"/>
                  </a:lnTo>
                  <a:lnTo>
                    <a:pt x="2603" y="0"/>
                  </a:lnTo>
                  <a:lnTo>
                    <a:pt x="0" y="2971"/>
                  </a:lnTo>
                  <a:lnTo>
                    <a:pt x="2289" y="2971"/>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8" name="Freeform 15">
              <a:extLst>
                <a:ext uri="{FF2B5EF4-FFF2-40B4-BE49-F238E27FC236}">
                  <a16:creationId xmlns:a16="http://schemas.microsoft.com/office/drawing/2014/main" id="{F518990C-CCEA-42FE-B5A6-28234C115E0A}"/>
                </a:ext>
              </a:extLst>
            </p:cNvPr>
            <p:cNvSpPr>
              <a:spLocks/>
            </p:cNvSpPr>
            <p:nvPr/>
          </p:nvSpPr>
          <p:spPr bwMode="auto">
            <a:xfrm>
              <a:off x="3888" y="1798"/>
              <a:ext cx="153" cy="116"/>
            </a:xfrm>
            <a:custGeom>
              <a:avLst/>
              <a:gdLst>
                <a:gd name="T0" fmla="*/ 1608 w 3897"/>
                <a:gd name="T1" fmla="*/ 2971 h 2971"/>
                <a:gd name="T2" fmla="*/ 1608 w 3897"/>
                <a:gd name="T3" fmla="*/ 2971 h 2971"/>
                <a:gd name="T4" fmla="*/ 0 w 3897"/>
                <a:gd name="T5" fmla="*/ 1135 h 2971"/>
                <a:gd name="T6" fmla="*/ 1295 w 3897"/>
                <a:gd name="T7" fmla="*/ 0 h 2971"/>
                <a:gd name="T8" fmla="*/ 3897 w 3897"/>
                <a:gd name="T9" fmla="*/ 2971 h 2971"/>
                <a:gd name="T10" fmla="*/ 1608 w 3897"/>
                <a:gd name="T11" fmla="*/ 2971 h 2971"/>
              </a:gdLst>
              <a:ahLst/>
              <a:cxnLst>
                <a:cxn ang="0">
                  <a:pos x="T0" y="T1"/>
                </a:cxn>
                <a:cxn ang="0">
                  <a:pos x="T2" y="T3"/>
                </a:cxn>
                <a:cxn ang="0">
                  <a:pos x="T4" y="T5"/>
                </a:cxn>
                <a:cxn ang="0">
                  <a:pos x="T6" y="T7"/>
                </a:cxn>
                <a:cxn ang="0">
                  <a:pos x="T8" y="T9"/>
                </a:cxn>
                <a:cxn ang="0">
                  <a:pos x="T10" y="T11"/>
                </a:cxn>
              </a:cxnLst>
              <a:rect l="0" t="0" r="r" b="b"/>
              <a:pathLst>
                <a:path w="3897" h="2971">
                  <a:moveTo>
                    <a:pt x="1608" y="2971"/>
                  </a:moveTo>
                  <a:lnTo>
                    <a:pt x="1608" y="2971"/>
                  </a:lnTo>
                  <a:lnTo>
                    <a:pt x="0" y="1135"/>
                  </a:lnTo>
                  <a:lnTo>
                    <a:pt x="1295" y="0"/>
                  </a:lnTo>
                  <a:lnTo>
                    <a:pt x="3897" y="2971"/>
                  </a:lnTo>
                  <a:lnTo>
                    <a:pt x="1608" y="2971"/>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342947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778762" y="1459353"/>
            <a:ext cx="6993693"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Rotas: hours and rest</a:t>
            </a:r>
            <a:endParaRPr sz="4791" dirty="0">
              <a:latin typeface="+mn-lt"/>
              <a:cs typeface="Arial"/>
            </a:endParaRPr>
          </a:p>
        </p:txBody>
      </p:sp>
      <p:sp>
        <p:nvSpPr>
          <p:cNvPr id="5" name="object 4">
            <a:extLst>
              <a:ext uri="{FF2B5EF4-FFF2-40B4-BE49-F238E27FC236}">
                <a16:creationId xmlns:a16="http://schemas.microsoft.com/office/drawing/2014/main" id="{7A0E058D-ACB1-42DC-BDCB-15F54166D3E9}"/>
              </a:ext>
            </a:extLst>
          </p:cNvPr>
          <p:cNvSpPr txBox="1"/>
          <p:nvPr/>
        </p:nvSpPr>
        <p:spPr>
          <a:xfrm>
            <a:off x="695783" y="2324281"/>
            <a:ext cx="7159650" cy="1139500"/>
          </a:xfrm>
          <a:prstGeom prst="rect">
            <a:avLst/>
          </a:prstGeom>
        </p:spPr>
        <p:txBody>
          <a:bodyPr vert="horz" wrap="square" lIns="0" tIns="8086" rIns="0" bIns="0" rtlCol="0">
            <a:spAutoFit/>
          </a:bodyPr>
          <a:lstStyle/>
          <a:p>
            <a:pPr marL="354259" indent="-346558">
              <a:spcBef>
                <a:spcPts val="64"/>
              </a:spcBef>
              <a:buFont typeface="Wingdings" panose="05000000000000000000" pitchFamily="2" charset="2"/>
              <a:buChar char="q"/>
            </a:pPr>
            <a:r>
              <a:rPr lang="en-GB" sz="2395" i="1" spc="-21" dirty="0">
                <a:solidFill>
                  <a:srgbClr val="12326E"/>
                </a:solidFill>
                <a:cs typeface="Arial"/>
              </a:rPr>
              <a:t>BMA renegotiated better terms in 2018</a:t>
            </a:r>
          </a:p>
          <a:p>
            <a:pPr marL="354259" indent="-346558">
              <a:spcBef>
                <a:spcPts val="64"/>
              </a:spcBef>
              <a:buFont typeface="Wingdings" panose="05000000000000000000" pitchFamily="2" charset="2"/>
              <a:buChar char="q"/>
            </a:pPr>
            <a:r>
              <a:rPr lang="en-GB" sz="2395" spc="-21" dirty="0">
                <a:solidFill>
                  <a:srgbClr val="12326E"/>
                </a:solidFill>
                <a:cs typeface="Arial"/>
              </a:rPr>
              <a:t>No more than 48 hours of work per week on average</a:t>
            </a:r>
          </a:p>
          <a:p>
            <a:pPr marL="354259" indent="-346558">
              <a:spcBef>
                <a:spcPts val="64"/>
              </a:spcBef>
              <a:buFont typeface="Wingdings" panose="05000000000000000000" pitchFamily="2" charset="2"/>
              <a:buChar char="q"/>
            </a:pPr>
            <a:r>
              <a:rPr lang="en-GB" sz="2395" spc="-21" dirty="0">
                <a:solidFill>
                  <a:srgbClr val="12326E"/>
                </a:solidFill>
                <a:cs typeface="Arial"/>
              </a:rPr>
              <a:t>No more than 72 hours in any 168 hours</a:t>
            </a:r>
          </a:p>
        </p:txBody>
      </p:sp>
      <p:grpSp>
        <p:nvGrpSpPr>
          <p:cNvPr id="45" name="Group 44">
            <a:extLst>
              <a:ext uri="{FF2B5EF4-FFF2-40B4-BE49-F238E27FC236}">
                <a16:creationId xmlns:a16="http://schemas.microsoft.com/office/drawing/2014/main" id="{E0AC8F70-8E3F-4927-88D5-0C79F54E5C05}"/>
              </a:ext>
            </a:extLst>
          </p:cNvPr>
          <p:cNvGrpSpPr/>
          <p:nvPr/>
        </p:nvGrpSpPr>
        <p:grpSpPr>
          <a:xfrm>
            <a:off x="5138613" y="3994001"/>
            <a:ext cx="1465673" cy="1464097"/>
            <a:chOff x="4858191" y="1987717"/>
            <a:chExt cx="1476375" cy="1474788"/>
          </a:xfrm>
        </p:grpSpPr>
        <p:sp>
          <p:nvSpPr>
            <p:cNvPr id="46" name="Freeform 35">
              <a:extLst>
                <a:ext uri="{FF2B5EF4-FFF2-40B4-BE49-F238E27FC236}">
                  <a16:creationId xmlns:a16="http://schemas.microsoft.com/office/drawing/2014/main" id="{BF885856-967A-4F6C-8B7D-3C0D3F13A99B}"/>
                </a:ext>
              </a:extLst>
            </p:cNvPr>
            <p:cNvSpPr>
              <a:spLocks/>
            </p:cNvSpPr>
            <p:nvPr/>
          </p:nvSpPr>
          <p:spPr bwMode="auto">
            <a:xfrm>
              <a:off x="5570979" y="2373480"/>
              <a:ext cx="50800" cy="233363"/>
            </a:xfrm>
            <a:custGeom>
              <a:avLst/>
              <a:gdLst>
                <a:gd name="T0" fmla="*/ 114 w 114"/>
                <a:gd name="T1" fmla="*/ 511 h 511"/>
                <a:gd name="T2" fmla="*/ 114 w 114"/>
                <a:gd name="T3" fmla="*/ 511 h 511"/>
                <a:gd name="T4" fmla="*/ 114 w 114"/>
                <a:gd name="T5" fmla="*/ 57 h 511"/>
                <a:gd name="T6" fmla="*/ 57 w 114"/>
                <a:gd name="T7" fmla="*/ 0 h 511"/>
                <a:gd name="T8" fmla="*/ 0 w 114"/>
                <a:gd name="T9" fmla="*/ 57 h 511"/>
                <a:gd name="T10" fmla="*/ 0 w 114"/>
                <a:gd name="T11" fmla="*/ 511 h 511"/>
                <a:gd name="T12" fmla="*/ 57 w 114"/>
                <a:gd name="T13" fmla="*/ 506 h 511"/>
                <a:gd name="T14" fmla="*/ 114 w 114"/>
                <a:gd name="T15" fmla="*/ 511 h 5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11">
                  <a:moveTo>
                    <a:pt x="114" y="511"/>
                  </a:moveTo>
                  <a:lnTo>
                    <a:pt x="114" y="511"/>
                  </a:lnTo>
                  <a:lnTo>
                    <a:pt x="114" y="57"/>
                  </a:lnTo>
                  <a:cubicBezTo>
                    <a:pt x="114" y="25"/>
                    <a:pt x="89" y="0"/>
                    <a:pt x="57" y="0"/>
                  </a:cubicBezTo>
                  <a:cubicBezTo>
                    <a:pt x="26" y="0"/>
                    <a:pt x="0" y="25"/>
                    <a:pt x="0" y="57"/>
                  </a:cubicBezTo>
                  <a:lnTo>
                    <a:pt x="0" y="511"/>
                  </a:lnTo>
                  <a:cubicBezTo>
                    <a:pt x="19" y="508"/>
                    <a:pt x="38" y="506"/>
                    <a:pt x="57" y="506"/>
                  </a:cubicBezTo>
                  <a:cubicBezTo>
                    <a:pt x="77" y="506"/>
                    <a:pt x="96" y="508"/>
                    <a:pt x="114" y="511"/>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7" name="Freeform 36">
              <a:extLst>
                <a:ext uri="{FF2B5EF4-FFF2-40B4-BE49-F238E27FC236}">
                  <a16:creationId xmlns:a16="http://schemas.microsoft.com/office/drawing/2014/main" id="{A7D44D27-379D-40EC-B703-E8BE620D09AA}"/>
                </a:ext>
              </a:extLst>
            </p:cNvPr>
            <p:cNvSpPr>
              <a:spLocks/>
            </p:cNvSpPr>
            <p:nvPr/>
          </p:nvSpPr>
          <p:spPr bwMode="auto">
            <a:xfrm>
              <a:off x="5315392" y="2702093"/>
              <a:ext cx="160338" cy="52388"/>
            </a:xfrm>
            <a:custGeom>
              <a:avLst/>
              <a:gdLst>
                <a:gd name="T0" fmla="*/ 42 w 348"/>
                <a:gd name="T1" fmla="*/ 0 h 114"/>
                <a:gd name="T2" fmla="*/ 42 w 348"/>
                <a:gd name="T3" fmla="*/ 0 h 114"/>
                <a:gd name="T4" fmla="*/ 0 w 348"/>
                <a:gd name="T5" fmla="*/ 57 h 114"/>
                <a:gd name="T6" fmla="*/ 42 w 348"/>
                <a:gd name="T7" fmla="*/ 114 h 114"/>
                <a:gd name="T8" fmla="*/ 348 w 348"/>
                <a:gd name="T9" fmla="*/ 114 h 114"/>
                <a:gd name="T10" fmla="*/ 343 w 348"/>
                <a:gd name="T11" fmla="*/ 57 h 114"/>
                <a:gd name="T12" fmla="*/ 348 w 348"/>
                <a:gd name="T13" fmla="*/ 0 h 114"/>
                <a:gd name="T14" fmla="*/ 42 w 348"/>
                <a:gd name="T15" fmla="*/ 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114">
                  <a:moveTo>
                    <a:pt x="42" y="0"/>
                  </a:moveTo>
                  <a:lnTo>
                    <a:pt x="42" y="0"/>
                  </a:lnTo>
                  <a:cubicBezTo>
                    <a:pt x="19" y="0"/>
                    <a:pt x="0" y="26"/>
                    <a:pt x="0" y="57"/>
                  </a:cubicBezTo>
                  <a:cubicBezTo>
                    <a:pt x="0" y="89"/>
                    <a:pt x="19" y="114"/>
                    <a:pt x="42" y="114"/>
                  </a:cubicBezTo>
                  <a:lnTo>
                    <a:pt x="348" y="114"/>
                  </a:lnTo>
                  <a:cubicBezTo>
                    <a:pt x="345" y="96"/>
                    <a:pt x="343" y="77"/>
                    <a:pt x="343" y="57"/>
                  </a:cubicBezTo>
                  <a:cubicBezTo>
                    <a:pt x="343" y="38"/>
                    <a:pt x="345" y="19"/>
                    <a:pt x="348" y="0"/>
                  </a:cubicBezTo>
                  <a:lnTo>
                    <a:pt x="42" y="0"/>
                  </a:ln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8" name="Freeform 37">
              <a:extLst>
                <a:ext uri="{FF2B5EF4-FFF2-40B4-BE49-F238E27FC236}">
                  <a16:creationId xmlns:a16="http://schemas.microsoft.com/office/drawing/2014/main" id="{8358E780-6AA2-4FF2-B26A-EC551CC63694}"/>
                </a:ext>
              </a:extLst>
            </p:cNvPr>
            <p:cNvSpPr>
              <a:spLocks/>
            </p:cNvSpPr>
            <p:nvPr/>
          </p:nvSpPr>
          <p:spPr bwMode="auto">
            <a:xfrm>
              <a:off x="5518592" y="2649705"/>
              <a:ext cx="155575" cy="157163"/>
            </a:xfrm>
            <a:custGeom>
              <a:avLst/>
              <a:gdLst>
                <a:gd name="T0" fmla="*/ 171 w 342"/>
                <a:gd name="T1" fmla="*/ 0 h 342"/>
                <a:gd name="T2" fmla="*/ 171 w 342"/>
                <a:gd name="T3" fmla="*/ 0 h 342"/>
                <a:gd name="T4" fmla="*/ 0 w 342"/>
                <a:gd name="T5" fmla="*/ 171 h 342"/>
                <a:gd name="T6" fmla="*/ 171 w 342"/>
                <a:gd name="T7" fmla="*/ 342 h 342"/>
                <a:gd name="T8" fmla="*/ 342 w 342"/>
                <a:gd name="T9" fmla="*/ 171 h 342"/>
                <a:gd name="T10" fmla="*/ 171 w 342"/>
                <a:gd name="T11" fmla="*/ 0 h 342"/>
              </a:gdLst>
              <a:ahLst/>
              <a:cxnLst>
                <a:cxn ang="0">
                  <a:pos x="T0" y="T1"/>
                </a:cxn>
                <a:cxn ang="0">
                  <a:pos x="T2" y="T3"/>
                </a:cxn>
                <a:cxn ang="0">
                  <a:pos x="T4" y="T5"/>
                </a:cxn>
                <a:cxn ang="0">
                  <a:pos x="T6" y="T7"/>
                </a:cxn>
                <a:cxn ang="0">
                  <a:pos x="T8" y="T9"/>
                </a:cxn>
                <a:cxn ang="0">
                  <a:pos x="T10" y="T11"/>
                </a:cxn>
              </a:cxnLst>
              <a:rect l="0" t="0" r="r" b="b"/>
              <a:pathLst>
                <a:path w="342" h="342">
                  <a:moveTo>
                    <a:pt x="171" y="0"/>
                  </a:moveTo>
                  <a:lnTo>
                    <a:pt x="171" y="0"/>
                  </a:lnTo>
                  <a:cubicBezTo>
                    <a:pt x="77" y="0"/>
                    <a:pt x="0" y="77"/>
                    <a:pt x="0" y="171"/>
                  </a:cubicBezTo>
                  <a:cubicBezTo>
                    <a:pt x="0" y="265"/>
                    <a:pt x="77" y="342"/>
                    <a:pt x="171" y="342"/>
                  </a:cubicBezTo>
                  <a:cubicBezTo>
                    <a:pt x="265" y="342"/>
                    <a:pt x="342" y="265"/>
                    <a:pt x="342" y="171"/>
                  </a:cubicBezTo>
                  <a:cubicBezTo>
                    <a:pt x="342" y="77"/>
                    <a:pt x="265" y="0"/>
                    <a:pt x="171" y="0"/>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49" name="Freeform 38">
              <a:extLst>
                <a:ext uri="{FF2B5EF4-FFF2-40B4-BE49-F238E27FC236}">
                  <a16:creationId xmlns:a16="http://schemas.microsoft.com/office/drawing/2014/main" id="{1FF6725C-726E-4CE9-BC84-52DEA171BEA1}"/>
                </a:ext>
              </a:extLst>
            </p:cNvPr>
            <p:cNvSpPr>
              <a:spLocks noEditPoints="1"/>
            </p:cNvSpPr>
            <p:nvPr/>
          </p:nvSpPr>
          <p:spPr bwMode="auto">
            <a:xfrm>
              <a:off x="4858191" y="1987717"/>
              <a:ext cx="1476375" cy="1474788"/>
            </a:xfrm>
            <a:custGeom>
              <a:avLst/>
              <a:gdLst>
                <a:gd name="T0" fmla="*/ 0 w 3216"/>
                <a:gd name="T1" fmla="*/ 1608 h 3216"/>
                <a:gd name="T2" fmla="*/ 1608 w 3216"/>
                <a:gd name="T3" fmla="*/ 0 h 3216"/>
                <a:gd name="T4" fmla="*/ 2813 w 3216"/>
                <a:gd name="T5" fmla="*/ 2202 h 3216"/>
                <a:gd name="T6" fmla="*/ 2726 w 3216"/>
                <a:gd name="T7" fmla="*/ 2229 h 3216"/>
                <a:gd name="T8" fmla="*/ 2626 w 3216"/>
                <a:gd name="T9" fmla="*/ 2221 h 3216"/>
                <a:gd name="T10" fmla="*/ 2725 w 3216"/>
                <a:gd name="T11" fmla="*/ 2354 h 3216"/>
                <a:gd name="T12" fmla="*/ 2306 w 3216"/>
                <a:gd name="T13" fmla="*/ 2734 h 3216"/>
                <a:gd name="T14" fmla="*/ 2220 w 3216"/>
                <a:gd name="T15" fmla="*/ 2626 h 3216"/>
                <a:gd name="T16" fmla="*/ 2229 w 3216"/>
                <a:gd name="T17" fmla="*/ 2726 h 3216"/>
                <a:gd name="T18" fmla="*/ 1696 w 3216"/>
                <a:gd name="T19" fmla="*/ 2948 h 3216"/>
                <a:gd name="T20" fmla="*/ 1630 w 3216"/>
                <a:gd name="T21" fmla="*/ 2886 h 3216"/>
                <a:gd name="T22" fmla="*/ 1586 w 3216"/>
                <a:gd name="T23" fmla="*/ 2668 h 3216"/>
                <a:gd name="T24" fmla="*/ 1524 w 3216"/>
                <a:gd name="T25" fmla="*/ 2949 h 3216"/>
                <a:gd name="T26" fmla="*/ 982 w 3216"/>
                <a:gd name="T27" fmla="*/ 2775 h 3216"/>
                <a:gd name="T28" fmla="*/ 1017 w 3216"/>
                <a:gd name="T29" fmla="*/ 2632 h 3216"/>
                <a:gd name="T30" fmla="*/ 950 w 3216"/>
                <a:gd name="T31" fmla="*/ 2705 h 3216"/>
                <a:gd name="T32" fmla="*/ 862 w 3216"/>
                <a:gd name="T33" fmla="*/ 2725 h 3216"/>
                <a:gd name="T34" fmla="*/ 512 w 3216"/>
                <a:gd name="T35" fmla="*/ 2266 h 3216"/>
                <a:gd name="T36" fmla="*/ 569 w 3216"/>
                <a:gd name="T37" fmla="*/ 2183 h 3216"/>
                <a:gd name="T38" fmla="*/ 441 w 3216"/>
                <a:gd name="T39" fmla="*/ 2234 h 3216"/>
                <a:gd name="T40" fmla="*/ 285 w 3216"/>
                <a:gd name="T41" fmla="*/ 1649 h 3216"/>
                <a:gd name="T42" fmla="*/ 570 w 3216"/>
                <a:gd name="T43" fmla="*/ 1608 h 3216"/>
                <a:gd name="T44" fmla="*/ 285 w 3216"/>
                <a:gd name="T45" fmla="*/ 1567 h 3216"/>
                <a:gd name="T46" fmla="*/ 441 w 3216"/>
                <a:gd name="T47" fmla="*/ 982 h 3216"/>
                <a:gd name="T48" fmla="*/ 569 w 3216"/>
                <a:gd name="T49" fmla="*/ 1033 h 3216"/>
                <a:gd name="T50" fmla="*/ 512 w 3216"/>
                <a:gd name="T51" fmla="*/ 950 h 3216"/>
                <a:gd name="T52" fmla="*/ 862 w 3216"/>
                <a:gd name="T53" fmla="*/ 491 h 3216"/>
                <a:gd name="T54" fmla="*/ 950 w 3216"/>
                <a:gd name="T55" fmla="*/ 512 h 3216"/>
                <a:gd name="T56" fmla="*/ 1017 w 3216"/>
                <a:gd name="T57" fmla="*/ 584 h 3216"/>
                <a:gd name="T58" fmla="*/ 982 w 3216"/>
                <a:gd name="T59" fmla="*/ 441 h 3216"/>
                <a:gd name="T60" fmla="*/ 1524 w 3216"/>
                <a:gd name="T61" fmla="*/ 268 h 3216"/>
                <a:gd name="T62" fmla="*/ 1586 w 3216"/>
                <a:gd name="T63" fmla="*/ 549 h 3216"/>
                <a:gd name="T64" fmla="*/ 1630 w 3216"/>
                <a:gd name="T65" fmla="*/ 330 h 3216"/>
                <a:gd name="T66" fmla="*/ 1696 w 3216"/>
                <a:gd name="T67" fmla="*/ 268 h 3216"/>
                <a:gd name="T68" fmla="*/ 2229 w 3216"/>
                <a:gd name="T69" fmla="*/ 490 h 3216"/>
                <a:gd name="T70" fmla="*/ 2220 w 3216"/>
                <a:gd name="T71" fmla="*/ 591 h 3216"/>
                <a:gd name="T72" fmla="*/ 2306 w 3216"/>
                <a:gd name="T73" fmla="*/ 482 h 3216"/>
                <a:gd name="T74" fmla="*/ 2725 w 3216"/>
                <a:gd name="T75" fmla="*/ 862 h 3216"/>
                <a:gd name="T76" fmla="*/ 2626 w 3216"/>
                <a:gd name="T77" fmla="*/ 996 h 3216"/>
                <a:gd name="T78" fmla="*/ 2726 w 3216"/>
                <a:gd name="T79" fmla="*/ 988 h 3216"/>
                <a:gd name="T80" fmla="*/ 2813 w 3216"/>
                <a:gd name="T81" fmla="*/ 1014 h 3216"/>
                <a:gd name="T82" fmla="*/ 2886 w 3216"/>
                <a:gd name="T83" fmla="*/ 1587 h 3216"/>
                <a:gd name="T84" fmla="*/ 2668 w 3216"/>
                <a:gd name="T85" fmla="*/ 1630 h 3216"/>
                <a:gd name="T86" fmla="*/ 2948 w 3216"/>
                <a:gd name="T87" fmla="*/ 1696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6" h="3216">
                  <a:moveTo>
                    <a:pt x="1608" y="0"/>
                  </a:moveTo>
                  <a:lnTo>
                    <a:pt x="1608" y="0"/>
                  </a:lnTo>
                  <a:cubicBezTo>
                    <a:pt x="722" y="0"/>
                    <a:pt x="0" y="722"/>
                    <a:pt x="0" y="1608"/>
                  </a:cubicBezTo>
                  <a:cubicBezTo>
                    <a:pt x="0" y="2495"/>
                    <a:pt x="722" y="3216"/>
                    <a:pt x="1608" y="3216"/>
                  </a:cubicBezTo>
                  <a:cubicBezTo>
                    <a:pt x="2495" y="3216"/>
                    <a:pt x="3216" y="2495"/>
                    <a:pt x="3216" y="1608"/>
                  </a:cubicBezTo>
                  <a:cubicBezTo>
                    <a:pt x="3216" y="722"/>
                    <a:pt x="2495" y="0"/>
                    <a:pt x="1608" y="0"/>
                  </a:cubicBezTo>
                  <a:lnTo>
                    <a:pt x="1608" y="0"/>
                  </a:lnTo>
                  <a:close/>
                  <a:moveTo>
                    <a:pt x="2813" y="2202"/>
                  </a:moveTo>
                  <a:lnTo>
                    <a:pt x="2813" y="2202"/>
                  </a:lnTo>
                  <a:cubicBezTo>
                    <a:pt x="2805" y="2218"/>
                    <a:pt x="2792" y="2229"/>
                    <a:pt x="2775" y="2234"/>
                  </a:cubicBezTo>
                  <a:cubicBezTo>
                    <a:pt x="2769" y="2236"/>
                    <a:pt x="2763" y="2237"/>
                    <a:pt x="2757" y="2237"/>
                  </a:cubicBezTo>
                  <a:cubicBezTo>
                    <a:pt x="2746" y="2237"/>
                    <a:pt x="2736" y="2234"/>
                    <a:pt x="2726" y="2229"/>
                  </a:cubicBezTo>
                  <a:lnTo>
                    <a:pt x="2647" y="2183"/>
                  </a:lnTo>
                  <a:cubicBezTo>
                    <a:pt x="2643" y="2185"/>
                    <a:pt x="2637" y="2191"/>
                    <a:pt x="2632" y="2199"/>
                  </a:cubicBezTo>
                  <a:cubicBezTo>
                    <a:pt x="2627" y="2208"/>
                    <a:pt x="2626" y="2216"/>
                    <a:pt x="2626" y="2221"/>
                  </a:cubicBezTo>
                  <a:lnTo>
                    <a:pt x="2705" y="2266"/>
                  </a:lnTo>
                  <a:cubicBezTo>
                    <a:pt x="2719" y="2275"/>
                    <a:pt x="2730" y="2289"/>
                    <a:pt x="2734" y="2306"/>
                  </a:cubicBezTo>
                  <a:cubicBezTo>
                    <a:pt x="2738" y="2323"/>
                    <a:pt x="2735" y="2340"/>
                    <a:pt x="2725" y="2354"/>
                  </a:cubicBezTo>
                  <a:cubicBezTo>
                    <a:pt x="2626" y="2502"/>
                    <a:pt x="2502" y="2627"/>
                    <a:pt x="2354" y="2725"/>
                  </a:cubicBezTo>
                  <a:cubicBezTo>
                    <a:pt x="2344" y="2732"/>
                    <a:pt x="2332" y="2736"/>
                    <a:pt x="2320" y="2736"/>
                  </a:cubicBezTo>
                  <a:cubicBezTo>
                    <a:pt x="2315" y="2736"/>
                    <a:pt x="2310" y="2735"/>
                    <a:pt x="2306" y="2734"/>
                  </a:cubicBezTo>
                  <a:cubicBezTo>
                    <a:pt x="2289" y="2730"/>
                    <a:pt x="2275" y="2720"/>
                    <a:pt x="2266" y="2705"/>
                  </a:cubicBezTo>
                  <a:lnTo>
                    <a:pt x="2221" y="2626"/>
                  </a:lnTo>
                  <a:cubicBezTo>
                    <a:pt x="2221" y="2626"/>
                    <a:pt x="2220" y="2626"/>
                    <a:pt x="2220" y="2626"/>
                  </a:cubicBezTo>
                  <a:cubicBezTo>
                    <a:pt x="2217" y="2626"/>
                    <a:pt x="2209" y="2626"/>
                    <a:pt x="2199" y="2632"/>
                  </a:cubicBezTo>
                  <a:cubicBezTo>
                    <a:pt x="2191" y="2637"/>
                    <a:pt x="2185" y="2643"/>
                    <a:pt x="2183" y="2647"/>
                  </a:cubicBezTo>
                  <a:lnTo>
                    <a:pt x="2229" y="2726"/>
                  </a:lnTo>
                  <a:cubicBezTo>
                    <a:pt x="2237" y="2741"/>
                    <a:pt x="2239" y="2759"/>
                    <a:pt x="2234" y="2775"/>
                  </a:cubicBezTo>
                  <a:cubicBezTo>
                    <a:pt x="2229" y="2792"/>
                    <a:pt x="2218" y="2805"/>
                    <a:pt x="2202" y="2813"/>
                  </a:cubicBezTo>
                  <a:cubicBezTo>
                    <a:pt x="2044" y="2891"/>
                    <a:pt x="1873" y="2937"/>
                    <a:pt x="1696" y="2948"/>
                  </a:cubicBezTo>
                  <a:cubicBezTo>
                    <a:pt x="1694" y="2949"/>
                    <a:pt x="1693" y="2949"/>
                    <a:pt x="1692" y="2949"/>
                  </a:cubicBezTo>
                  <a:cubicBezTo>
                    <a:pt x="1676" y="2949"/>
                    <a:pt x="1661" y="2943"/>
                    <a:pt x="1649" y="2932"/>
                  </a:cubicBezTo>
                  <a:cubicBezTo>
                    <a:pt x="1637" y="2920"/>
                    <a:pt x="1630" y="2904"/>
                    <a:pt x="1630" y="2886"/>
                  </a:cubicBezTo>
                  <a:lnTo>
                    <a:pt x="1630" y="2668"/>
                  </a:lnTo>
                  <a:cubicBezTo>
                    <a:pt x="1630" y="2656"/>
                    <a:pt x="1620" y="2646"/>
                    <a:pt x="1608" y="2646"/>
                  </a:cubicBezTo>
                  <a:cubicBezTo>
                    <a:pt x="1596" y="2646"/>
                    <a:pt x="1586" y="2656"/>
                    <a:pt x="1586" y="2668"/>
                  </a:cubicBezTo>
                  <a:lnTo>
                    <a:pt x="1586" y="2886"/>
                  </a:lnTo>
                  <a:cubicBezTo>
                    <a:pt x="1586" y="2904"/>
                    <a:pt x="1579" y="2920"/>
                    <a:pt x="1567" y="2932"/>
                  </a:cubicBezTo>
                  <a:cubicBezTo>
                    <a:pt x="1555" y="2943"/>
                    <a:pt x="1540" y="2949"/>
                    <a:pt x="1524" y="2949"/>
                  </a:cubicBezTo>
                  <a:cubicBezTo>
                    <a:pt x="1523" y="2949"/>
                    <a:pt x="1522" y="2949"/>
                    <a:pt x="1520" y="2948"/>
                  </a:cubicBezTo>
                  <a:cubicBezTo>
                    <a:pt x="1343" y="2937"/>
                    <a:pt x="1172" y="2891"/>
                    <a:pt x="1014" y="2813"/>
                  </a:cubicBezTo>
                  <a:cubicBezTo>
                    <a:pt x="998" y="2805"/>
                    <a:pt x="987" y="2792"/>
                    <a:pt x="982" y="2775"/>
                  </a:cubicBezTo>
                  <a:cubicBezTo>
                    <a:pt x="977" y="2759"/>
                    <a:pt x="979" y="2741"/>
                    <a:pt x="988" y="2726"/>
                  </a:cubicBezTo>
                  <a:lnTo>
                    <a:pt x="1033" y="2647"/>
                  </a:lnTo>
                  <a:cubicBezTo>
                    <a:pt x="1031" y="2644"/>
                    <a:pt x="1026" y="2637"/>
                    <a:pt x="1017" y="2632"/>
                  </a:cubicBezTo>
                  <a:cubicBezTo>
                    <a:pt x="1007" y="2626"/>
                    <a:pt x="999" y="2626"/>
                    <a:pt x="996" y="2626"/>
                  </a:cubicBezTo>
                  <a:cubicBezTo>
                    <a:pt x="996" y="2626"/>
                    <a:pt x="996" y="2626"/>
                    <a:pt x="996" y="2626"/>
                  </a:cubicBezTo>
                  <a:lnTo>
                    <a:pt x="950" y="2705"/>
                  </a:lnTo>
                  <a:cubicBezTo>
                    <a:pt x="942" y="2720"/>
                    <a:pt x="927" y="2730"/>
                    <a:pt x="910" y="2734"/>
                  </a:cubicBezTo>
                  <a:cubicBezTo>
                    <a:pt x="906" y="2735"/>
                    <a:pt x="901" y="2736"/>
                    <a:pt x="896" y="2736"/>
                  </a:cubicBezTo>
                  <a:cubicBezTo>
                    <a:pt x="884" y="2736"/>
                    <a:pt x="872" y="2732"/>
                    <a:pt x="862" y="2725"/>
                  </a:cubicBezTo>
                  <a:cubicBezTo>
                    <a:pt x="714" y="2627"/>
                    <a:pt x="590" y="2502"/>
                    <a:pt x="491" y="2354"/>
                  </a:cubicBezTo>
                  <a:cubicBezTo>
                    <a:pt x="482" y="2340"/>
                    <a:pt x="478" y="2323"/>
                    <a:pt x="482" y="2306"/>
                  </a:cubicBezTo>
                  <a:cubicBezTo>
                    <a:pt x="486" y="2289"/>
                    <a:pt x="497" y="2275"/>
                    <a:pt x="512" y="2266"/>
                  </a:cubicBezTo>
                  <a:lnTo>
                    <a:pt x="590" y="2221"/>
                  </a:lnTo>
                  <a:cubicBezTo>
                    <a:pt x="590" y="2216"/>
                    <a:pt x="589" y="2208"/>
                    <a:pt x="584" y="2199"/>
                  </a:cubicBezTo>
                  <a:cubicBezTo>
                    <a:pt x="579" y="2190"/>
                    <a:pt x="572" y="2185"/>
                    <a:pt x="569" y="2183"/>
                  </a:cubicBezTo>
                  <a:lnTo>
                    <a:pt x="490" y="2229"/>
                  </a:lnTo>
                  <a:cubicBezTo>
                    <a:pt x="480" y="2234"/>
                    <a:pt x="470" y="2237"/>
                    <a:pt x="459" y="2237"/>
                  </a:cubicBezTo>
                  <a:cubicBezTo>
                    <a:pt x="453" y="2237"/>
                    <a:pt x="447" y="2236"/>
                    <a:pt x="441" y="2234"/>
                  </a:cubicBezTo>
                  <a:cubicBezTo>
                    <a:pt x="425" y="2229"/>
                    <a:pt x="411" y="2218"/>
                    <a:pt x="403" y="2202"/>
                  </a:cubicBezTo>
                  <a:cubicBezTo>
                    <a:pt x="325" y="2044"/>
                    <a:pt x="279" y="1873"/>
                    <a:pt x="268" y="1696"/>
                  </a:cubicBezTo>
                  <a:cubicBezTo>
                    <a:pt x="267" y="1679"/>
                    <a:pt x="273" y="1662"/>
                    <a:pt x="285" y="1649"/>
                  </a:cubicBezTo>
                  <a:cubicBezTo>
                    <a:pt x="296" y="1637"/>
                    <a:pt x="313" y="1630"/>
                    <a:pt x="330" y="1630"/>
                  </a:cubicBezTo>
                  <a:lnTo>
                    <a:pt x="549" y="1630"/>
                  </a:lnTo>
                  <a:cubicBezTo>
                    <a:pt x="561" y="1630"/>
                    <a:pt x="570" y="1620"/>
                    <a:pt x="570" y="1608"/>
                  </a:cubicBezTo>
                  <a:cubicBezTo>
                    <a:pt x="570" y="1596"/>
                    <a:pt x="561" y="1587"/>
                    <a:pt x="549" y="1587"/>
                  </a:cubicBezTo>
                  <a:lnTo>
                    <a:pt x="330" y="1587"/>
                  </a:lnTo>
                  <a:cubicBezTo>
                    <a:pt x="313" y="1587"/>
                    <a:pt x="296" y="1579"/>
                    <a:pt x="285" y="1567"/>
                  </a:cubicBezTo>
                  <a:cubicBezTo>
                    <a:pt x="273" y="1554"/>
                    <a:pt x="267" y="1538"/>
                    <a:pt x="268" y="1520"/>
                  </a:cubicBezTo>
                  <a:cubicBezTo>
                    <a:pt x="279" y="1343"/>
                    <a:pt x="325" y="1172"/>
                    <a:pt x="403" y="1014"/>
                  </a:cubicBezTo>
                  <a:cubicBezTo>
                    <a:pt x="411" y="998"/>
                    <a:pt x="425" y="987"/>
                    <a:pt x="441" y="982"/>
                  </a:cubicBezTo>
                  <a:cubicBezTo>
                    <a:pt x="447" y="980"/>
                    <a:pt x="453" y="979"/>
                    <a:pt x="459" y="979"/>
                  </a:cubicBezTo>
                  <a:cubicBezTo>
                    <a:pt x="470" y="979"/>
                    <a:pt x="480" y="982"/>
                    <a:pt x="490" y="988"/>
                  </a:cubicBezTo>
                  <a:lnTo>
                    <a:pt x="569" y="1033"/>
                  </a:lnTo>
                  <a:cubicBezTo>
                    <a:pt x="573" y="1031"/>
                    <a:pt x="579" y="1026"/>
                    <a:pt x="584" y="1017"/>
                  </a:cubicBezTo>
                  <a:cubicBezTo>
                    <a:pt x="589" y="1008"/>
                    <a:pt x="590" y="1000"/>
                    <a:pt x="590" y="996"/>
                  </a:cubicBezTo>
                  <a:lnTo>
                    <a:pt x="512" y="950"/>
                  </a:lnTo>
                  <a:cubicBezTo>
                    <a:pt x="497" y="942"/>
                    <a:pt x="486" y="927"/>
                    <a:pt x="482" y="910"/>
                  </a:cubicBezTo>
                  <a:cubicBezTo>
                    <a:pt x="478" y="894"/>
                    <a:pt x="482" y="876"/>
                    <a:pt x="491" y="862"/>
                  </a:cubicBezTo>
                  <a:cubicBezTo>
                    <a:pt x="590" y="715"/>
                    <a:pt x="714" y="590"/>
                    <a:pt x="862" y="491"/>
                  </a:cubicBezTo>
                  <a:cubicBezTo>
                    <a:pt x="872" y="484"/>
                    <a:pt x="884" y="481"/>
                    <a:pt x="896" y="481"/>
                  </a:cubicBezTo>
                  <a:cubicBezTo>
                    <a:pt x="901" y="481"/>
                    <a:pt x="906" y="481"/>
                    <a:pt x="910" y="482"/>
                  </a:cubicBezTo>
                  <a:cubicBezTo>
                    <a:pt x="927" y="486"/>
                    <a:pt x="941" y="497"/>
                    <a:pt x="950" y="512"/>
                  </a:cubicBezTo>
                  <a:lnTo>
                    <a:pt x="996" y="591"/>
                  </a:lnTo>
                  <a:cubicBezTo>
                    <a:pt x="996" y="591"/>
                    <a:pt x="996" y="591"/>
                    <a:pt x="996" y="591"/>
                  </a:cubicBezTo>
                  <a:cubicBezTo>
                    <a:pt x="999" y="591"/>
                    <a:pt x="1007" y="590"/>
                    <a:pt x="1017" y="584"/>
                  </a:cubicBezTo>
                  <a:cubicBezTo>
                    <a:pt x="1026" y="579"/>
                    <a:pt x="1031" y="573"/>
                    <a:pt x="1033" y="569"/>
                  </a:cubicBezTo>
                  <a:lnTo>
                    <a:pt x="988" y="490"/>
                  </a:lnTo>
                  <a:cubicBezTo>
                    <a:pt x="979" y="475"/>
                    <a:pt x="977" y="457"/>
                    <a:pt x="982" y="441"/>
                  </a:cubicBezTo>
                  <a:cubicBezTo>
                    <a:pt x="987" y="425"/>
                    <a:pt x="998" y="411"/>
                    <a:pt x="1014" y="403"/>
                  </a:cubicBezTo>
                  <a:cubicBezTo>
                    <a:pt x="1172" y="325"/>
                    <a:pt x="1343" y="279"/>
                    <a:pt x="1520" y="268"/>
                  </a:cubicBezTo>
                  <a:cubicBezTo>
                    <a:pt x="1522" y="268"/>
                    <a:pt x="1523" y="268"/>
                    <a:pt x="1524" y="268"/>
                  </a:cubicBezTo>
                  <a:cubicBezTo>
                    <a:pt x="1540" y="268"/>
                    <a:pt x="1555" y="274"/>
                    <a:pt x="1567" y="285"/>
                  </a:cubicBezTo>
                  <a:cubicBezTo>
                    <a:pt x="1579" y="296"/>
                    <a:pt x="1586" y="313"/>
                    <a:pt x="1586" y="330"/>
                  </a:cubicBezTo>
                  <a:lnTo>
                    <a:pt x="1586" y="549"/>
                  </a:lnTo>
                  <a:cubicBezTo>
                    <a:pt x="1586" y="561"/>
                    <a:pt x="1596" y="570"/>
                    <a:pt x="1608" y="570"/>
                  </a:cubicBezTo>
                  <a:cubicBezTo>
                    <a:pt x="1620" y="570"/>
                    <a:pt x="1630" y="561"/>
                    <a:pt x="1630" y="549"/>
                  </a:cubicBezTo>
                  <a:lnTo>
                    <a:pt x="1630" y="330"/>
                  </a:lnTo>
                  <a:cubicBezTo>
                    <a:pt x="1630" y="313"/>
                    <a:pt x="1637" y="296"/>
                    <a:pt x="1649" y="285"/>
                  </a:cubicBezTo>
                  <a:cubicBezTo>
                    <a:pt x="1661" y="274"/>
                    <a:pt x="1676" y="268"/>
                    <a:pt x="1692" y="268"/>
                  </a:cubicBezTo>
                  <a:cubicBezTo>
                    <a:pt x="1693" y="268"/>
                    <a:pt x="1694" y="268"/>
                    <a:pt x="1696" y="268"/>
                  </a:cubicBezTo>
                  <a:cubicBezTo>
                    <a:pt x="1873" y="279"/>
                    <a:pt x="2044" y="325"/>
                    <a:pt x="2202" y="403"/>
                  </a:cubicBezTo>
                  <a:cubicBezTo>
                    <a:pt x="2218" y="411"/>
                    <a:pt x="2229" y="425"/>
                    <a:pt x="2234" y="441"/>
                  </a:cubicBezTo>
                  <a:cubicBezTo>
                    <a:pt x="2239" y="457"/>
                    <a:pt x="2237" y="475"/>
                    <a:pt x="2229" y="490"/>
                  </a:cubicBezTo>
                  <a:lnTo>
                    <a:pt x="2183" y="569"/>
                  </a:lnTo>
                  <a:cubicBezTo>
                    <a:pt x="2185" y="573"/>
                    <a:pt x="2191" y="579"/>
                    <a:pt x="2199" y="584"/>
                  </a:cubicBezTo>
                  <a:cubicBezTo>
                    <a:pt x="2209" y="590"/>
                    <a:pt x="2217" y="591"/>
                    <a:pt x="2220" y="591"/>
                  </a:cubicBezTo>
                  <a:cubicBezTo>
                    <a:pt x="2220" y="591"/>
                    <a:pt x="2221" y="591"/>
                    <a:pt x="2221" y="591"/>
                  </a:cubicBezTo>
                  <a:lnTo>
                    <a:pt x="2266" y="512"/>
                  </a:lnTo>
                  <a:cubicBezTo>
                    <a:pt x="2275" y="497"/>
                    <a:pt x="2289" y="486"/>
                    <a:pt x="2306" y="482"/>
                  </a:cubicBezTo>
                  <a:cubicBezTo>
                    <a:pt x="2310" y="481"/>
                    <a:pt x="2315" y="481"/>
                    <a:pt x="2320" y="481"/>
                  </a:cubicBezTo>
                  <a:cubicBezTo>
                    <a:pt x="2332" y="481"/>
                    <a:pt x="2344" y="484"/>
                    <a:pt x="2354" y="491"/>
                  </a:cubicBezTo>
                  <a:cubicBezTo>
                    <a:pt x="2502" y="590"/>
                    <a:pt x="2626" y="715"/>
                    <a:pt x="2725" y="862"/>
                  </a:cubicBezTo>
                  <a:cubicBezTo>
                    <a:pt x="2735" y="876"/>
                    <a:pt x="2738" y="894"/>
                    <a:pt x="2734" y="910"/>
                  </a:cubicBezTo>
                  <a:cubicBezTo>
                    <a:pt x="2730" y="927"/>
                    <a:pt x="2719" y="942"/>
                    <a:pt x="2705" y="950"/>
                  </a:cubicBezTo>
                  <a:lnTo>
                    <a:pt x="2626" y="996"/>
                  </a:lnTo>
                  <a:cubicBezTo>
                    <a:pt x="2626" y="1000"/>
                    <a:pt x="2627" y="1008"/>
                    <a:pt x="2632" y="1017"/>
                  </a:cubicBezTo>
                  <a:cubicBezTo>
                    <a:pt x="2637" y="1026"/>
                    <a:pt x="2644" y="1031"/>
                    <a:pt x="2647" y="1033"/>
                  </a:cubicBezTo>
                  <a:lnTo>
                    <a:pt x="2726" y="988"/>
                  </a:lnTo>
                  <a:cubicBezTo>
                    <a:pt x="2736" y="982"/>
                    <a:pt x="2746" y="979"/>
                    <a:pt x="2757" y="979"/>
                  </a:cubicBezTo>
                  <a:cubicBezTo>
                    <a:pt x="2763" y="979"/>
                    <a:pt x="2769" y="980"/>
                    <a:pt x="2775" y="982"/>
                  </a:cubicBezTo>
                  <a:cubicBezTo>
                    <a:pt x="2792" y="987"/>
                    <a:pt x="2805" y="998"/>
                    <a:pt x="2813" y="1014"/>
                  </a:cubicBezTo>
                  <a:cubicBezTo>
                    <a:pt x="2891" y="1172"/>
                    <a:pt x="2937" y="1343"/>
                    <a:pt x="2948" y="1520"/>
                  </a:cubicBezTo>
                  <a:cubicBezTo>
                    <a:pt x="2949" y="1538"/>
                    <a:pt x="2943" y="1554"/>
                    <a:pt x="2932" y="1567"/>
                  </a:cubicBezTo>
                  <a:cubicBezTo>
                    <a:pt x="2920" y="1579"/>
                    <a:pt x="2904" y="1587"/>
                    <a:pt x="2886" y="1587"/>
                  </a:cubicBezTo>
                  <a:lnTo>
                    <a:pt x="2668" y="1587"/>
                  </a:lnTo>
                  <a:cubicBezTo>
                    <a:pt x="2656" y="1587"/>
                    <a:pt x="2646" y="1596"/>
                    <a:pt x="2646" y="1608"/>
                  </a:cubicBezTo>
                  <a:cubicBezTo>
                    <a:pt x="2646" y="1620"/>
                    <a:pt x="2656" y="1630"/>
                    <a:pt x="2668" y="1630"/>
                  </a:cubicBezTo>
                  <a:lnTo>
                    <a:pt x="2886" y="1630"/>
                  </a:lnTo>
                  <a:cubicBezTo>
                    <a:pt x="2904" y="1630"/>
                    <a:pt x="2920" y="1637"/>
                    <a:pt x="2932" y="1649"/>
                  </a:cubicBezTo>
                  <a:cubicBezTo>
                    <a:pt x="2943" y="1662"/>
                    <a:pt x="2949" y="1679"/>
                    <a:pt x="2948" y="1696"/>
                  </a:cubicBezTo>
                  <a:cubicBezTo>
                    <a:pt x="2937" y="1873"/>
                    <a:pt x="2891" y="2044"/>
                    <a:pt x="2813" y="220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50" name="Freeform 45">
              <a:extLst>
                <a:ext uri="{FF2B5EF4-FFF2-40B4-BE49-F238E27FC236}">
                  <a16:creationId xmlns:a16="http://schemas.microsoft.com/office/drawing/2014/main" id="{79DB5CF5-2761-4351-9CBA-C1C60704F0B2}"/>
                </a:ext>
              </a:extLst>
            </p:cNvPr>
            <p:cNvSpPr>
              <a:spLocks/>
            </p:cNvSpPr>
            <p:nvPr/>
          </p:nvSpPr>
          <p:spPr bwMode="auto">
            <a:xfrm>
              <a:off x="4903729" y="2024364"/>
              <a:ext cx="1422400" cy="1420813"/>
            </a:xfrm>
            <a:custGeom>
              <a:avLst/>
              <a:gdLst>
                <a:gd name="T0" fmla="*/ 0 w 3098"/>
                <a:gd name="T1" fmla="*/ 1549 h 3098"/>
                <a:gd name="T2" fmla="*/ 0 w 3098"/>
                <a:gd name="T3" fmla="*/ 1549 h 3098"/>
                <a:gd name="T4" fmla="*/ 1549 w 3098"/>
                <a:gd name="T5" fmla="*/ 3098 h 3098"/>
                <a:gd name="T6" fmla="*/ 3098 w 3098"/>
                <a:gd name="T7" fmla="*/ 1549 h 3098"/>
                <a:gd name="T8" fmla="*/ 1549 w 3098"/>
                <a:gd name="T9" fmla="*/ 0 h 3098"/>
              </a:gdLst>
              <a:ahLst/>
              <a:cxnLst>
                <a:cxn ang="0">
                  <a:pos x="T0" y="T1"/>
                </a:cxn>
                <a:cxn ang="0">
                  <a:pos x="T2" y="T3"/>
                </a:cxn>
                <a:cxn ang="0">
                  <a:pos x="T4" y="T5"/>
                </a:cxn>
                <a:cxn ang="0">
                  <a:pos x="T6" y="T7"/>
                </a:cxn>
                <a:cxn ang="0">
                  <a:pos x="T8" y="T9"/>
                </a:cxn>
              </a:cxnLst>
              <a:rect l="0" t="0" r="r" b="b"/>
              <a:pathLst>
                <a:path w="3098" h="3098">
                  <a:moveTo>
                    <a:pt x="0" y="1549"/>
                  </a:moveTo>
                  <a:lnTo>
                    <a:pt x="0" y="1549"/>
                  </a:lnTo>
                  <a:cubicBezTo>
                    <a:pt x="0" y="2404"/>
                    <a:pt x="694" y="3098"/>
                    <a:pt x="1549" y="3098"/>
                  </a:cubicBezTo>
                  <a:cubicBezTo>
                    <a:pt x="2405" y="3098"/>
                    <a:pt x="3098" y="2404"/>
                    <a:pt x="3098" y="1549"/>
                  </a:cubicBezTo>
                  <a:cubicBezTo>
                    <a:pt x="3098" y="693"/>
                    <a:pt x="2405" y="0"/>
                    <a:pt x="1549" y="0"/>
                  </a:cubicBezTo>
                </a:path>
              </a:pathLst>
            </a:custGeom>
            <a:noFill/>
            <a:ln w="103188" cap="flat">
              <a:solidFill>
                <a:schemeClr val="tx1">
                  <a:lumMod val="60000"/>
                  <a:lumOff val="40000"/>
                </a:schemeClr>
              </a:solidFill>
              <a:prstDash val="solid"/>
              <a:miter lim="800000"/>
              <a:headEnd/>
              <a:tailEnd/>
            </a:ln>
          </p:spPr>
          <p:txBody>
            <a:bodyPr vert="horz" wrap="square" lIns="55449" tIns="27725" rIns="55449" bIns="27725" numCol="1" anchor="t" anchorCtr="0" compatLnSpc="1">
              <a:prstTxWarp prst="textNoShape">
                <a:avLst/>
              </a:prstTxWarp>
            </a:bodyPr>
            <a:lstStyle/>
            <a:p>
              <a:endParaRPr lang="en-GB" sz="1092" dirty="0"/>
            </a:p>
          </p:txBody>
        </p:sp>
      </p:grpSp>
      <p:grpSp>
        <p:nvGrpSpPr>
          <p:cNvPr id="51" name="Group 50">
            <a:extLst>
              <a:ext uri="{FF2B5EF4-FFF2-40B4-BE49-F238E27FC236}">
                <a16:creationId xmlns:a16="http://schemas.microsoft.com/office/drawing/2014/main" id="{9F60C7B1-7AC2-431A-AE62-DDF72234361D}"/>
              </a:ext>
            </a:extLst>
          </p:cNvPr>
          <p:cNvGrpSpPr/>
          <p:nvPr/>
        </p:nvGrpSpPr>
        <p:grpSpPr>
          <a:xfrm>
            <a:off x="2516379" y="4022990"/>
            <a:ext cx="1465673" cy="1464097"/>
            <a:chOff x="1757569" y="1913732"/>
            <a:chExt cx="1476375" cy="1474788"/>
          </a:xfrm>
        </p:grpSpPr>
        <p:sp>
          <p:nvSpPr>
            <p:cNvPr id="52" name="Freeform 39">
              <a:extLst>
                <a:ext uri="{FF2B5EF4-FFF2-40B4-BE49-F238E27FC236}">
                  <a16:creationId xmlns:a16="http://schemas.microsoft.com/office/drawing/2014/main" id="{160C2C54-D935-4EED-B72E-99C7E4C52EF0}"/>
                </a:ext>
              </a:extLst>
            </p:cNvPr>
            <p:cNvSpPr>
              <a:spLocks/>
            </p:cNvSpPr>
            <p:nvPr/>
          </p:nvSpPr>
          <p:spPr bwMode="auto">
            <a:xfrm>
              <a:off x="2489406" y="2279029"/>
              <a:ext cx="52388" cy="234950"/>
            </a:xfrm>
            <a:custGeom>
              <a:avLst/>
              <a:gdLst>
                <a:gd name="T0" fmla="*/ 114 w 114"/>
                <a:gd name="T1" fmla="*/ 512 h 512"/>
                <a:gd name="T2" fmla="*/ 114 w 114"/>
                <a:gd name="T3" fmla="*/ 512 h 512"/>
                <a:gd name="T4" fmla="*/ 114 w 114"/>
                <a:gd name="T5" fmla="*/ 57 h 512"/>
                <a:gd name="T6" fmla="*/ 57 w 114"/>
                <a:gd name="T7" fmla="*/ 0 h 512"/>
                <a:gd name="T8" fmla="*/ 0 w 114"/>
                <a:gd name="T9" fmla="*/ 57 h 512"/>
                <a:gd name="T10" fmla="*/ 0 w 114"/>
                <a:gd name="T11" fmla="*/ 512 h 512"/>
                <a:gd name="T12" fmla="*/ 57 w 114"/>
                <a:gd name="T13" fmla="*/ 506 h 512"/>
                <a:gd name="T14" fmla="*/ 114 w 114"/>
                <a:gd name="T15" fmla="*/ 51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12">
                  <a:moveTo>
                    <a:pt x="114" y="512"/>
                  </a:moveTo>
                  <a:lnTo>
                    <a:pt x="114" y="512"/>
                  </a:lnTo>
                  <a:lnTo>
                    <a:pt x="114" y="57"/>
                  </a:lnTo>
                  <a:cubicBezTo>
                    <a:pt x="114" y="26"/>
                    <a:pt x="89" y="0"/>
                    <a:pt x="57" y="0"/>
                  </a:cubicBezTo>
                  <a:cubicBezTo>
                    <a:pt x="26" y="0"/>
                    <a:pt x="0" y="26"/>
                    <a:pt x="0" y="57"/>
                  </a:cubicBezTo>
                  <a:lnTo>
                    <a:pt x="0" y="512"/>
                  </a:lnTo>
                  <a:cubicBezTo>
                    <a:pt x="19" y="508"/>
                    <a:pt x="38" y="506"/>
                    <a:pt x="57" y="506"/>
                  </a:cubicBezTo>
                  <a:cubicBezTo>
                    <a:pt x="77" y="506"/>
                    <a:pt x="96" y="508"/>
                    <a:pt x="114" y="51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53" name="Freeform 40">
              <a:extLst>
                <a:ext uri="{FF2B5EF4-FFF2-40B4-BE49-F238E27FC236}">
                  <a16:creationId xmlns:a16="http://schemas.microsoft.com/office/drawing/2014/main" id="{15C9A8CC-2D05-4B39-98DD-C6C8BEFAF355}"/>
                </a:ext>
              </a:extLst>
            </p:cNvPr>
            <p:cNvSpPr>
              <a:spLocks/>
            </p:cNvSpPr>
            <p:nvPr/>
          </p:nvSpPr>
          <p:spPr bwMode="auto">
            <a:xfrm>
              <a:off x="2554493" y="2726704"/>
              <a:ext cx="120650" cy="157163"/>
            </a:xfrm>
            <a:custGeom>
              <a:avLst/>
              <a:gdLst>
                <a:gd name="T0" fmla="*/ 98 w 263"/>
                <a:gd name="T1" fmla="*/ 0 h 345"/>
                <a:gd name="T2" fmla="*/ 98 w 263"/>
                <a:gd name="T3" fmla="*/ 0 h 345"/>
                <a:gd name="T4" fmla="*/ 52 w 263"/>
                <a:gd name="T5" fmla="*/ 33 h 345"/>
                <a:gd name="T6" fmla="*/ 0 w 263"/>
                <a:gd name="T7" fmla="*/ 57 h 345"/>
                <a:gd name="T8" fmla="*/ 153 w 263"/>
                <a:gd name="T9" fmla="*/ 322 h 345"/>
                <a:gd name="T10" fmla="*/ 223 w 263"/>
                <a:gd name="T11" fmla="*/ 330 h 345"/>
                <a:gd name="T12" fmla="*/ 252 w 263"/>
                <a:gd name="T13" fmla="*/ 265 h 345"/>
                <a:gd name="T14" fmla="*/ 98 w 263"/>
                <a:gd name="T15" fmla="*/ 0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345">
                  <a:moveTo>
                    <a:pt x="98" y="0"/>
                  </a:moveTo>
                  <a:lnTo>
                    <a:pt x="98" y="0"/>
                  </a:lnTo>
                  <a:cubicBezTo>
                    <a:pt x="84" y="12"/>
                    <a:pt x="69" y="23"/>
                    <a:pt x="52" y="33"/>
                  </a:cubicBezTo>
                  <a:cubicBezTo>
                    <a:pt x="35" y="43"/>
                    <a:pt x="18" y="50"/>
                    <a:pt x="0" y="57"/>
                  </a:cubicBezTo>
                  <a:lnTo>
                    <a:pt x="153" y="322"/>
                  </a:lnTo>
                  <a:cubicBezTo>
                    <a:pt x="165" y="342"/>
                    <a:pt x="196" y="345"/>
                    <a:pt x="223" y="330"/>
                  </a:cubicBezTo>
                  <a:cubicBezTo>
                    <a:pt x="250" y="314"/>
                    <a:pt x="263" y="285"/>
                    <a:pt x="252" y="265"/>
                  </a:cubicBezTo>
                  <a:lnTo>
                    <a:pt x="98" y="0"/>
                  </a:ln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nvGrpSpPr>
            <p:cNvPr id="54" name="Group 53">
              <a:extLst>
                <a:ext uri="{FF2B5EF4-FFF2-40B4-BE49-F238E27FC236}">
                  <a16:creationId xmlns:a16="http://schemas.microsoft.com/office/drawing/2014/main" id="{5B04154D-8F40-4EFC-80E4-BD9FF4DECD7A}"/>
                </a:ext>
              </a:extLst>
            </p:cNvPr>
            <p:cNvGrpSpPr/>
            <p:nvPr/>
          </p:nvGrpSpPr>
          <p:grpSpPr>
            <a:xfrm>
              <a:off x="1757569" y="1913732"/>
              <a:ext cx="1476375" cy="1474788"/>
              <a:chOff x="1757569" y="1913732"/>
              <a:chExt cx="1476375" cy="1474788"/>
            </a:xfrm>
          </p:grpSpPr>
          <p:sp>
            <p:nvSpPr>
              <p:cNvPr id="55" name="Freeform 41">
                <a:extLst>
                  <a:ext uri="{FF2B5EF4-FFF2-40B4-BE49-F238E27FC236}">
                    <a16:creationId xmlns:a16="http://schemas.microsoft.com/office/drawing/2014/main" id="{1479931A-25D0-4F63-98AA-94AFEA729A5D}"/>
                  </a:ext>
                </a:extLst>
              </p:cNvPr>
              <p:cNvSpPr>
                <a:spLocks/>
              </p:cNvSpPr>
              <p:nvPr/>
            </p:nvSpPr>
            <p:spPr bwMode="auto">
              <a:xfrm>
                <a:off x="2438606" y="2556841"/>
                <a:ext cx="155575" cy="155575"/>
              </a:xfrm>
              <a:custGeom>
                <a:avLst/>
                <a:gdLst>
                  <a:gd name="T0" fmla="*/ 320 w 341"/>
                  <a:gd name="T1" fmla="*/ 252 h 341"/>
                  <a:gd name="T2" fmla="*/ 320 w 341"/>
                  <a:gd name="T3" fmla="*/ 252 h 341"/>
                  <a:gd name="T4" fmla="*/ 341 w 341"/>
                  <a:gd name="T5" fmla="*/ 171 h 341"/>
                  <a:gd name="T6" fmla="*/ 320 w 341"/>
                  <a:gd name="T7" fmla="*/ 89 h 341"/>
                  <a:gd name="T8" fmla="*/ 170 w 341"/>
                  <a:gd name="T9" fmla="*/ 0 h 341"/>
                  <a:gd name="T10" fmla="*/ 170 w 341"/>
                  <a:gd name="T11" fmla="*/ 0 h 341"/>
                  <a:gd name="T12" fmla="*/ 0 w 341"/>
                  <a:gd name="T13" fmla="*/ 153 h 341"/>
                  <a:gd name="T14" fmla="*/ 0 w 341"/>
                  <a:gd name="T15" fmla="*/ 171 h 341"/>
                  <a:gd name="T16" fmla="*/ 0 w 341"/>
                  <a:gd name="T17" fmla="*/ 188 h 341"/>
                  <a:gd name="T18" fmla="*/ 170 w 341"/>
                  <a:gd name="T19" fmla="*/ 341 h 341"/>
                  <a:gd name="T20" fmla="*/ 170 w 341"/>
                  <a:gd name="T21" fmla="*/ 341 h 341"/>
                  <a:gd name="T22" fmla="*/ 320 w 341"/>
                  <a:gd name="T23" fmla="*/ 2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341">
                    <a:moveTo>
                      <a:pt x="320" y="252"/>
                    </a:moveTo>
                    <a:lnTo>
                      <a:pt x="320" y="252"/>
                    </a:lnTo>
                    <a:cubicBezTo>
                      <a:pt x="333" y="228"/>
                      <a:pt x="341" y="200"/>
                      <a:pt x="341" y="171"/>
                    </a:cubicBezTo>
                    <a:cubicBezTo>
                      <a:pt x="341" y="141"/>
                      <a:pt x="333" y="114"/>
                      <a:pt x="320" y="89"/>
                    </a:cubicBezTo>
                    <a:cubicBezTo>
                      <a:pt x="291" y="36"/>
                      <a:pt x="235" y="0"/>
                      <a:pt x="170" y="0"/>
                    </a:cubicBezTo>
                    <a:cubicBezTo>
                      <a:pt x="170" y="0"/>
                      <a:pt x="170" y="0"/>
                      <a:pt x="170" y="0"/>
                    </a:cubicBezTo>
                    <a:cubicBezTo>
                      <a:pt x="82" y="0"/>
                      <a:pt x="9" y="67"/>
                      <a:pt x="0" y="153"/>
                    </a:cubicBezTo>
                    <a:cubicBezTo>
                      <a:pt x="0" y="159"/>
                      <a:pt x="0" y="165"/>
                      <a:pt x="0" y="171"/>
                    </a:cubicBezTo>
                    <a:cubicBezTo>
                      <a:pt x="0" y="177"/>
                      <a:pt x="0" y="182"/>
                      <a:pt x="0" y="188"/>
                    </a:cubicBezTo>
                    <a:cubicBezTo>
                      <a:pt x="9" y="274"/>
                      <a:pt x="82" y="341"/>
                      <a:pt x="170" y="341"/>
                    </a:cubicBezTo>
                    <a:cubicBezTo>
                      <a:pt x="170" y="341"/>
                      <a:pt x="170" y="341"/>
                      <a:pt x="170" y="341"/>
                    </a:cubicBezTo>
                    <a:cubicBezTo>
                      <a:pt x="235" y="341"/>
                      <a:pt x="291" y="305"/>
                      <a:pt x="320" y="25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56" name="Freeform 42">
                <a:extLst>
                  <a:ext uri="{FF2B5EF4-FFF2-40B4-BE49-F238E27FC236}">
                    <a16:creationId xmlns:a16="http://schemas.microsoft.com/office/drawing/2014/main" id="{4B255A98-95DC-40EE-997D-0D7B8C87FC76}"/>
                  </a:ext>
                </a:extLst>
              </p:cNvPr>
              <p:cNvSpPr>
                <a:spLocks noEditPoints="1"/>
              </p:cNvSpPr>
              <p:nvPr/>
            </p:nvSpPr>
            <p:spPr bwMode="auto">
              <a:xfrm>
                <a:off x="1757569" y="1913732"/>
                <a:ext cx="1476375" cy="1474788"/>
              </a:xfrm>
              <a:custGeom>
                <a:avLst/>
                <a:gdLst>
                  <a:gd name="T0" fmla="*/ 0 w 3216"/>
                  <a:gd name="T1" fmla="*/ 1608 h 3215"/>
                  <a:gd name="T2" fmla="*/ 1608 w 3216"/>
                  <a:gd name="T3" fmla="*/ 0 h 3215"/>
                  <a:gd name="T4" fmla="*/ 2813 w 3216"/>
                  <a:gd name="T5" fmla="*/ 2202 h 3215"/>
                  <a:gd name="T6" fmla="*/ 2726 w 3216"/>
                  <a:gd name="T7" fmla="*/ 2228 h 3215"/>
                  <a:gd name="T8" fmla="*/ 2626 w 3216"/>
                  <a:gd name="T9" fmla="*/ 2220 h 3215"/>
                  <a:gd name="T10" fmla="*/ 2725 w 3216"/>
                  <a:gd name="T11" fmla="*/ 2354 h 3215"/>
                  <a:gd name="T12" fmla="*/ 2306 w 3216"/>
                  <a:gd name="T13" fmla="*/ 2734 h 3215"/>
                  <a:gd name="T14" fmla="*/ 2220 w 3216"/>
                  <a:gd name="T15" fmla="*/ 2625 h 3215"/>
                  <a:gd name="T16" fmla="*/ 2229 w 3216"/>
                  <a:gd name="T17" fmla="*/ 2726 h 3215"/>
                  <a:gd name="T18" fmla="*/ 1696 w 3216"/>
                  <a:gd name="T19" fmla="*/ 2948 h 3215"/>
                  <a:gd name="T20" fmla="*/ 1630 w 3216"/>
                  <a:gd name="T21" fmla="*/ 2886 h 3215"/>
                  <a:gd name="T22" fmla="*/ 1587 w 3216"/>
                  <a:gd name="T23" fmla="*/ 2667 h 3215"/>
                  <a:gd name="T24" fmla="*/ 1525 w 3216"/>
                  <a:gd name="T25" fmla="*/ 2948 h 3215"/>
                  <a:gd name="T26" fmla="*/ 982 w 3216"/>
                  <a:gd name="T27" fmla="*/ 2775 h 3215"/>
                  <a:gd name="T28" fmla="*/ 1017 w 3216"/>
                  <a:gd name="T29" fmla="*/ 2632 h 3215"/>
                  <a:gd name="T30" fmla="*/ 950 w 3216"/>
                  <a:gd name="T31" fmla="*/ 2704 h 3215"/>
                  <a:gd name="T32" fmla="*/ 862 w 3216"/>
                  <a:gd name="T33" fmla="*/ 2725 h 3215"/>
                  <a:gd name="T34" fmla="*/ 512 w 3216"/>
                  <a:gd name="T35" fmla="*/ 2266 h 3215"/>
                  <a:gd name="T36" fmla="*/ 569 w 3216"/>
                  <a:gd name="T37" fmla="*/ 2183 h 3215"/>
                  <a:gd name="T38" fmla="*/ 441 w 3216"/>
                  <a:gd name="T39" fmla="*/ 2234 h 3215"/>
                  <a:gd name="T40" fmla="*/ 285 w 3216"/>
                  <a:gd name="T41" fmla="*/ 1649 h 3215"/>
                  <a:gd name="T42" fmla="*/ 570 w 3216"/>
                  <a:gd name="T43" fmla="*/ 1608 h 3215"/>
                  <a:gd name="T44" fmla="*/ 285 w 3216"/>
                  <a:gd name="T45" fmla="*/ 1566 h 3215"/>
                  <a:gd name="T46" fmla="*/ 441 w 3216"/>
                  <a:gd name="T47" fmla="*/ 981 h 3215"/>
                  <a:gd name="T48" fmla="*/ 569 w 3216"/>
                  <a:gd name="T49" fmla="*/ 1033 h 3215"/>
                  <a:gd name="T50" fmla="*/ 512 w 3216"/>
                  <a:gd name="T51" fmla="*/ 950 h 3215"/>
                  <a:gd name="T52" fmla="*/ 862 w 3216"/>
                  <a:gd name="T53" fmla="*/ 491 h 3215"/>
                  <a:gd name="T54" fmla="*/ 950 w 3216"/>
                  <a:gd name="T55" fmla="*/ 511 h 3215"/>
                  <a:gd name="T56" fmla="*/ 1017 w 3216"/>
                  <a:gd name="T57" fmla="*/ 584 h 3215"/>
                  <a:gd name="T58" fmla="*/ 982 w 3216"/>
                  <a:gd name="T59" fmla="*/ 441 h 3215"/>
                  <a:gd name="T60" fmla="*/ 1525 w 3216"/>
                  <a:gd name="T61" fmla="*/ 267 h 3215"/>
                  <a:gd name="T62" fmla="*/ 1587 w 3216"/>
                  <a:gd name="T63" fmla="*/ 548 h 3215"/>
                  <a:gd name="T64" fmla="*/ 1630 w 3216"/>
                  <a:gd name="T65" fmla="*/ 329 h 3215"/>
                  <a:gd name="T66" fmla="*/ 1696 w 3216"/>
                  <a:gd name="T67" fmla="*/ 267 h 3215"/>
                  <a:gd name="T68" fmla="*/ 2229 w 3216"/>
                  <a:gd name="T69" fmla="*/ 490 h 3215"/>
                  <a:gd name="T70" fmla="*/ 2220 w 3216"/>
                  <a:gd name="T71" fmla="*/ 590 h 3215"/>
                  <a:gd name="T72" fmla="*/ 2306 w 3216"/>
                  <a:gd name="T73" fmla="*/ 482 h 3215"/>
                  <a:gd name="T74" fmla="*/ 2725 w 3216"/>
                  <a:gd name="T75" fmla="*/ 861 h 3215"/>
                  <a:gd name="T76" fmla="*/ 2626 w 3216"/>
                  <a:gd name="T77" fmla="*/ 995 h 3215"/>
                  <a:gd name="T78" fmla="*/ 2726 w 3216"/>
                  <a:gd name="T79" fmla="*/ 987 h 3215"/>
                  <a:gd name="T80" fmla="*/ 2813 w 3216"/>
                  <a:gd name="T81" fmla="*/ 1013 h 3215"/>
                  <a:gd name="T82" fmla="*/ 2887 w 3216"/>
                  <a:gd name="T83" fmla="*/ 1586 h 3215"/>
                  <a:gd name="T84" fmla="*/ 2668 w 3216"/>
                  <a:gd name="T85" fmla="*/ 1629 h 3215"/>
                  <a:gd name="T86" fmla="*/ 2948 w 3216"/>
                  <a:gd name="T87" fmla="*/ 1695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6" h="3215">
                    <a:moveTo>
                      <a:pt x="1608" y="0"/>
                    </a:moveTo>
                    <a:lnTo>
                      <a:pt x="1608" y="0"/>
                    </a:lnTo>
                    <a:cubicBezTo>
                      <a:pt x="722" y="0"/>
                      <a:pt x="0" y="721"/>
                      <a:pt x="0" y="1608"/>
                    </a:cubicBezTo>
                    <a:cubicBezTo>
                      <a:pt x="0" y="2494"/>
                      <a:pt x="722" y="3215"/>
                      <a:pt x="1608" y="3215"/>
                    </a:cubicBezTo>
                    <a:cubicBezTo>
                      <a:pt x="2495" y="3215"/>
                      <a:pt x="3216" y="2494"/>
                      <a:pt x="3216" y="1608"/>
                    </a:cubicBezTo>
                    <a:cubicBezTo>
                      <a:pt x="3216" y="721"/>
                      <a:pt x="2495" y="0"/>
                      <a:pt x="1608" y="0"/>
                    </a:cubicBezTo>
                    <a:lnTo>
                      <a:pt x="1608" y="0"/>
                    </a:lnTo>
                    <a:close/>
                    <a:moveTo>
                      <a:pt x="2813" y="2202"/>
                    </a:moveTo>
                    <a:lnTo>
                      <a:pt x="2813" y="2202"/>
                    </a:lnTo>
                    <a:cubicBezTo>
                      <a:pt x="2805" y="2217"/>
                      <a:pt x="2792" y="2229"/>
                      <a:pt x="2775" y="2234"/>
                    </a:cubicBezTo>
                    <a:cubicBezTo>
                      <a:pt x="2769" y="2236"/>
                      <a:pt x="2763" y="2237"/>
                      <a:pt x="2757" y="2237"/>
                    </a:cubicBezTo>
                    <a:cubicBezTo>
                      <a:pt x="2747" y="2237"/>
                      <a:pt x="2736" y="2234"/>
                      <a:pt x="2726" y="2228"/>
                    </a:cubicBezTo>
                    <a:lnTo>
                      <a:pt x="2647" y="2183"/>
                    </a:lnTo>
                    <a:cubicBezTo>
                      <a:pt x="2644" y="2185"/>
                      <a:pt x="2637" y="2190"/>
                      <a:pt x="2632" y="2199"/>
                    </a:cubicBezTo>
                    <a:cubicBezTo>
                      <a:pt x="2627" y="2208"/>
                      <a:pt x="2626" y="2216"/>
                      <a:pt x="2626" y="2220"/>
                    </a:cubicBezTo>
                    <a:lnTo>
                      <a:pt x="2705" y="2266"/>
                    </a:lnTo>
                    <a:cubicBezTo>
                      <a:pt x="2720" y="2274"/>
                      <a:pt x="2730" y="2289"/>
                      <a:pt x="2734" y="2305"/>
                    </a:cubicBezTo>
                    <a:cubicBezTo>
                      <a:pt x="2738" y="2322"/>
                      <a:pt x="2735" y="2340"/>
                      <a:pt x="2725" y="2354"/>
                    </a:cubicBezTo>
                    <a:cubicBezTo>
                      <a:pt x="2627" y="2501"/>
                      <a:pt x="2502" y="2626"/>
                      <a:pt x="2355" y="2725"/>
                    </a:cubicBezTo>
                    <a:cubicBezTo>
                      <a:pt x="2344" y="2732"/>
                      <a:pt x="2332" y="2735"/>
                      <a:pt x="2320" y="2735"/>
                    </a:cubicBezTo>
                    <a:cubicBezTo>
                      <a:pt x="2315" y="2735"/>
                      <a:pt x="2311" y="2735"/>
                      <a:pt x="2306" y="2734"/>
                    </a:cubicBezTo>
                    <a:cubicBezTo>
                      <a:pt x="2289" y="2730"/>
                      <a:pt x="2275" y="2719"/>
                      <a:pt x="2266" y="2704"/>
                    </a:cubicBezTo>
                    <a:lnTo>
                      <a:pt x="2221" y="2625"/>
                    </a:lnTo>
                    <a:cubicBezTo>
                      <a:pt x="2221" y="2625"/>
                      <a:pt x="2221" y="2625"/>
                      <a:pt x="2220" y="2625"/>
                    </a:cubicBezTo>
                    <a:cubicBezTo>
                      <a:pt x="2218" y="2625"/>
                      <a:pt x="2210" y="2626"/>
                      <a:pt x="2199" y="2632"/>
                    </a:cubicBezTo>
                    <a:cubicBezTo>
                      <a:pt x="2191" y="2637"/>
                      <a:pt x="2186" y="2643"/>
                      <a:pt x="2183" y="2647"/>
                    </a:cubicBezTo>
                    <a:lnTo>
                      <a:pt x="2229" y="2726"/>
                    </a:lnTo>
                    <a:cubicBezTo>
                      <a:pt x="2237" y="2741"/>
                      <a:pt x="2239" y="2758"/>
                      <a:pt x="2234" y="2775"/>
                    </a:cubicBezTo>
                    <a:cubicBezTo>
                      <a:pt x="2229" y="2791"/>
                      <a:pt x="2218" y="2805"/>
                      <a:pt x="2203" y="2812"/>
                    </a:cubicBezTo>
                    <a:cubicBezTo>
                      <a:pt x="2044" y="2891"/>
                      <a:pt x="1873" y="2936"/>
                      <a:pt x="1696" y="2948"/>
                    </a:cubicBezTo>
                    <a:cubicBezTo>
                      <a:pt x="1695" y="2948"/>
                      <a:pt x="1693" y="2948"/>
                      <a:pt x="1692" y="2948"/>
                    </a:cubicBezTo>
                    <a:cubicBezTo>
                      <a:pt x="1676" y="2948"/>
                      <a:pt x="1661" y="2942"/>
                      <a:pt x="1649" y="2931"/>
                    </a:cubicBezTo>
                    <a:cubicBezTo>
                      <a:pt x="1637" y="2920"/>
                      <a:pt x="1630" y="2903"/>
                      <a:pt x="1630" y="2886"/>
                    </a:cubicBezTo>
                    <a:lnTo>
                      <a:pt x="1630" y="2667"/>
                    </a:lnTo>
                    <a:cubicBezTo>
                      <a:pt x="1630" y="2655"/>
                      <a:pt x="1620" y="2645"/>
                      <a:pt x="1608" y="2645"/>
                    </a:cubicBezTo>
                    <a:cubicBezTo>
                      <a:pt x="1596" y="2645"/>
                      <a:pt x="1587" y="2655"/>
                      <a:pt x="1587" y="2667"/>
                    </a:cubicBezTo>
                    <a:lnTo>
                      <a:pt x="1587" y="2886"/>
                    </a:lnTo>
                    <a:cubicBezTo>
                      <a:pt x="1587" y="2903"/>
                      <a:pt x="1579" y="2920"/>
                      <a:pt x="1567" y="2931"/>
                    </a:cubicBezTo>
                    <a:cubicBezTo>
                      <a:pt x="1555" y="2942"/>
                      <a:pt x="1540" y="2948"/>
                      <a:pt x="1525" y="2948"/>
                    </a:cubicBezTo>
                    <a:cubicBezTo>
                      <a:pt x="1523" y="2948"/>
                      <a:pt x="1522" y="2948"/>
                      <a:pt x="1521" y="2948"/>
                    </a:cubicBezTo>
                    <a:cubicBezTo>
                      <a:pt x="1343" y="2936"/>
                      <a:pt x="1172" y="2891"/>
                      <a:pt x="1014" y="2812"/>
                    </a:cubicBezTo>
                    <a:cubicBezTo>
                      <a:pt x="998" y="2805"/>
                      <a:pt x="987" y="2791"/>
                      <a:pt x="982" y="2775"/>
                    </a:cubicBezTo>
                    <a:cubicBezTo>
                      <a:pt x="977" y="2758"/>
                      <a:pt x="979" y="2741"/>
                      <a:pt x="988" y="2726"/>
                    </a:cubicBezTo>
                    <a:lnTo>
                      <a:pt x="1033" y="2647"/>
                    </a:lnTo>
                    <a:cubicBezTo>
                      <a:pt x="1031" y="2643"/>
                      <a:pt x="1026" y="2637"/>
                      <a:pt x="1017" y="2632"/>
                    </a:cubicBezTo>
                    <a:cubicBezTo>
                      <a:pt x="1007" y="2626"/>
                      <a:pt x="999" y="2625"/>
                      <a:pt x="996" y="2625"/>
                    </a:cubicBezTo>
                    <a:cubicBezTo>
                      <a:pt x="996" y="2625"/>
                      <a:pt x="996" y="2625"/>
                      <a:pt x="996" y="2625"/>
                    </a:cubicBezTo>
                    <a:lnTo>
                      <a:pt x="950" y="2704"/>
                    </a:lnTo>
                    <a:cubicBezTo>
                      <a:pt x="942" y="2719"/>
                      <a:pt x="927" y="2730"/>
                      <a:pt x="911" y="2734"/>
                    </a:cubicBezTo>
                    <a:cubicBezTo>
                      <a:pt x="906" y="2735"/>
                      <a:pt x="901" y="2735"/>
                      <a:pt x="896" y="2735"/>
                    </a:cubicBezTo>
                    <a:cubicBezTo>
                      <a:pt x="884" y="2735"/>
                      <a:pt x="872" y="2732"/>
                      <a:pt x="862" y="2725"/>
                    </a:cubicBezTo>
                    <a:cubicBezTo>
                      <a:pt x="715" y="2626"/>
                      <a:pt x="590" y="2501"/>
                      <a:pt x="491" y="2354"/>
                    </a:cubicBezTo>
                    <a:cubicBezTo>
                      <a:pt x="482" y="2340"/>
                      <a:pt x="478" y="2322"/>
                      <a:pt x="482" y="2305"/>
                    </a:cubicBezTo>
                    <a:cubicBezTo>
                      <a:pt x="486" y="2289"/>
                      <a:pt x="497" y="2274"/>
                      <a:pt x="512" y="2266"/>
                    </a:cubicBezTo>
                    <a:lnTo>
                      <a:pt x="591" y="2220"/>
                    </a:lnTo>
                    <a:cubicBezTo>
                      <a:pt x="591" y="2216"/>
                      <a:pt x="589" y="2208"/>
                      <a:pt x="584" y="2199"/>
                    </a:cubicBezTo>
                    <a:cubicBezTo>
                      <a:pt x="579" y="2190"/>
                      <a:pt x="573" y="2185"/>
                      <a:pt x="569" y="2183"/>
                    </a:cubicBezTo>
                    <a:lnTo>
                      <a:pt x="490" y="2228"/>
                    </a:lnTo>
                    <a:cubicBezTo>
                      <a:pt x="481" y="2234"/>
                      <a:pt x="470" y="2237"/>
                      <a:pt x="459" y="2237"/>
                    </a:cubicBezTo>
                    <a:cubicBezTo>
                      <a:pt x="453" y="2237"/>
                      <a:pt x="447" y="2236"/>
                      <a:pt x="441" y="2234"/>
                    </a:cubicBezTo>
                    <a:cubicBezTo>
                      <a:pt x="425" y="2229"/>
                      <a:pt x="411" y="2217"/>
                      <a:pt x="403" y="2202"/>
                    </a:cubicBezTo>
                    <a:cubicBezTo>
                      <a:pt x="325" y="2043"/>
                      <a:pt x="279" y="1873"/>
                      <a:pt x="268" y="1695"/>
                    </a:cubicBezTo>
                    <a:cubicBezTo>
                      <a:pt x="267" y="1678"/>
                      <a:pt x="273" y="1661"/>
                      <a:pt x="285" y="1649"/>
                    </a:cubicBezTo>
                    <a:cubicBezTo>
                      <a:pt x="296" y="1636"/>
                      <a:pt x="313" y="1629"/>
                      <a:pt x="330" y="1629"/>
                    </a:cubicBezTo>
                    <a:lnTo>
                      <a:pt x="549" y="1629"/>
                    </a:lnTo>
                    <a:cubicBezTo>
                      <a:pt x="561" y="1629"/>
                      <a:pt x="570" y="1620"/>
                      <a:pt x="570" y="1608"/>
                    </a:cubicBezTo>
                    <a:cubicBezTo>
                      <a:pt x="570" y="1596"/>
                      <a:pt x="561" y="1586"/>
                      <a:pt x="549" y="1586"/>
                    </a:cubicBezTo>
                    <a:lnTo>
                      <a:pt x="330" y="1586"/>
                    </a:lnTo>
                    <a:cubicBezTo>
                      <a:pt x="313" y="1586"/>
                      <a:pt x="296" y="1579"/>
                      <a:pt x="285" y="1566"/>
                    </a:cubicBezTo>
                    <a:cubicBezTo>
                      <a:pt x="273" y="1554"/>
                      <a:pt x="267" y="1537"/>
                      <a:pt x="268" y="1520"/>
                    </a:cubicBezTo>
                    <a:cubicBezTo>
                      <a:pt x="279" y="1342"/>
                      <a:pt x="325" y="1172"/>
                      <a:pt x="403" y="1013"/>
                    </a:cubicBezTo>
                    <a:cubicBezTo>
                      <a:pt x="411" y="998"/>
                      <a:pt x="425" y="986"/>
                      <a:pt x="441" y="981"/>
                    </a:cubicBezTo>
                    <a:cubicBezTo>
                      <a:pt x="447" y="980"/>
                      <a:pt x="453" y="979"/>
                      <a:pt x="459" y="979"/>
                    </a:cubicBezTo>
                    <a:cubicBezTo>
                      <a:pt x="470" y="979"/>
                      <a:pt x="481" y="982"/>
                      <a:pt x="490" y="987"/>
                    </a:cubicBezTo>
                    <a:lnTo>
                      <a:pt x="569" y="1033"/>
                    </a:lnTo>
                    <a:cubicBezTo>
                      <a:pt x="573" y="1030"/>
                      <a:pt x="579" y="1025"/>
                      <a:pt x="584" y="1016"/>
                    </a:cubicBezTo>
                    <a:cubicBezTo>
                      <a:pt x="589" y="1008"/>
                      <a:pt x="591" y="1000"/>
                      <a:pt x="591" y="995"/>
                    </a:cubicBezTo>
                    <a:lnTo>
                      <a:pt x="512" y="950"/>
                    </a:lnTo>
                    <a:cubicBezTo>
                      <a:pt x="497" y="941"/>
                      <a:pt x="486" y="927"/>
                      <a:pt x="482" y="910"/>
                    </a:cubicBezTo>
                    <a:cubicBezTo>
                      <a:pt x="478" y="893"/>
                      <a:pt x="482" y="876"/>
                      <a:pt x="491" y="861"/>
                    </a:cubicBezTo>
                    <a:cubicBezTo>
                      <a:pt x="590" y="714"/>
                      <a:pt x="715" y="589"/>
                      <a:pt x="862" y="491"/>
                    </a:cubicBezTo>
                    <a:cubicBezTo>
                      <a:pt x="872" y="484"/>
                      <a:pt x="884" y="480"/>
                      <a:pt x="896" y="480"/>
                    </a:cubicBezTo>
                    <a:cubicBezTo>
                      <a:pt x="901" y="480"/>
                      <a:pt x="906" y="481"/>
                      <a:pt x="911" y="482"/>
                    </a:cubicBezTo>
                    <a:cubicBezTo>
                      <a:pt x="927" y="486"/>
                      <a:pt x="942" y="496"/>
                      <a:pt x="950" y="511"/>
                    </a:cubicBezTo>
                    <a:lnTo>
                      <a:pt x="996" y="590"/>
                    </a:lnTo>
                    <a:cubicBezTo>
                      <a:pt x="996" y="590"/>
                      <a:pt x="996" y="590"/>
                      <a:pt x="996" y="590"/>
                    </a:cubicBezTo>
                    <a:cubicBezTo>
                      <a:pt x="999" y="590"/>
                      <a:pt x="1007" y="589"/>
                      <a:pt x="1017" y="584"/>
                    </a:cubicBezTo>
                    <a:cubicBezTo>
                      <a:pt x="1026" y="579"/>
                      <a:pt x="1031" y="572"/>
                      <a:pt x="1033" y="568"/>
                    </a:cubicBezTo>
                    <a:lnTo>
                      <a:pt x="988" y="490"/>
                    </a:lnTo>
                    <a:cubicBezTo>
                      <a:pt x="979" y="475"/>
                      <a:pt x="977" y="457"/>
                      <a:pt x="982" y="441"/>
                    </a:cubicBezTo>
                    <a:cubicBezTo>
                      <a:pt x="987" y="424"/>
                      <a:pt x="999" y="410"/>
                      <a:pt x="1014" y="403"/>
                    </a:cubicBezTo>
                    <a:cubicBezTo>
                      <a:pt x="1173" y="324"/>
                      <a:pt x="1343" y="279"/>
                      <a:pt x="1521" y="267"/>
                    </a:cubicBezTo>
                    <a:cubicBezTo>
                      <a:pt x="1522" y="267"/>
                      <a:pt x="1523" y="267"/>
                      <a:pt x="1525" y="267"/>
                    </a:cubicBezTo>
                    <a:cubicBezTo>
                      <a:pt x="1540" y="267"/>
                      <a:pt x="1555" y="273"/>
                      <a:pt x="1567" y="284"/>
                    </a:cubicBezTo>
                    <a:cubicBezTo>
                      <a:pt x="1579" y="296"/>
                      <a:pt x="1587" y="312"/>
                      <a:pt x="1587" y="329"/>
                    </a:cubicBezTo>
                    <a:lnTo>
                      <a:pt x="1587" y="548"/>
                    </a:lnTo>
                    <a:cubicBezTo>
                      <a:pt x="1587" y="560"/>
                      <a:pt x="1596" y="570"/>
                      <a:pt x="1608" y="570"/>
                    </a:cubicBezTo>
                    <a:cubicBezTo>
                      <a:pt x="1620" y="570"/>
                      <a:pt x="1630" y="560"/>
                      <a:pt x="1630" y="548"/>
                    </a:cubicBezTo>
                    <a:lnTo>
                      <a:pt x="1630" y="329"/>
                    </a:lnTo>
                    <a:cubicBezTo>
                      <a:pt x="1630" y="312"/>
                      <a:pt x="1637" y="296"/>
                      <a:pt x="1649" y="284"/>
                    </a:cubicBezTo>
                    <a:cubicBezTo>
                      <a:pt x="1661" y="273"/>
                      <a:pt x="1676" y="267"/>
                      <a:pt x="1692" y="267"/>
                    </a:cubicBezTo>
                    <a:cubicBezTo>
                      <a:pt x="1693" y="267"/>
                      <a:pt x="1695" y="267"/>
                      <a:pt x="1696" y="267"/>
                    </a:cubicBezTo>
                    <a:cubicBezTo>
                      <a:pt x="1873" y="279"/>
                      <a:pt x="2044" y="324"/>
                      <a:pt x="2203" y="403"/>
                    </a:cubicBezTo>
                    <a:cubicBezTo>
                      <a:pt x="2218" y="410"/>
                      <a:pt x="2229" y="424"/>
                      <a:pt x="2234" y="441"/>
                    </a:cubicBezTo>
                    <a:cubicBezTo>
                      <a:pt x="2239" y="457"/>
                      <a:pt x="2237" y="475"/>
                      <a:pt x="2229" y="490"/>
                    </a:cubicBezTo>
                    <a:lnTo>
                      <a:pt x="2183" y="568"/>
                    </a:lnTo>
                    <a:cubicBezTo>
                      <a:pt x="2186" y="572"/>
                      <a:pt x="2191" y="579"/>
                      <a:pt x="2199" y="584"/>
                    </a:cubicBezTo>
                    <a:cubicBezTo>
                      <a:pt x="2210" y="589"/>
                      <a:pt x="2218" y="590"/>
                      <a:pt x="2220" y="590"/>
                    </a:cubicBezTo>
                    <a:cubicBezTo>
                      <a:pt x="2221" y="590"/>
                      <a:pt x="2221" y="590"/>
                      <a:pt x="2221" y="590"/>
                    </a:cubicBezTo>
                    <a:lnTo>
                      <a:pt x="2266" y="511"/>
                    </a:lnTo>
                    <a:cubicBezTo>
                      <a:pt x="2275" y="496"/>
                      <a:pt x="2289" y="486"/>
                      <a:pt x="2306" y="482"/>
                    </a:cubicBezTo>
                    <a:cubicBezTo>
                      <a:pt x="2311" y="481"/>
                      <a:pt x="2315" y="480"/>
                      <a:pt x="2320" y="480"/>
                    </a:cubicBezTo>
                    <a:cubicBezTo>
                      <a:pt x="2332" y="480"/>
                      <a:pt x="2344" y="484"/>
                      <a:pt x="2355" y="491"/>
                    </a:cubicBezTo>
                    <a:cubicBezTo>
                      <a:pt x="2502" y="589"/>
                      <a:pt x="2627" y="714"/>
                      <a:pt x="2725" y="861"/>
                    </a:cubicBezTo>
                    <a:cubicBezTo>
                      <a:pt x="2735" y="876"/>
                      <a:pt x="2738" y="893"/>
                      <a:pt x="2734" y="910"/>
                    </a:cubicBezTo>
                    <a:cubicBezTo>
                      <a:pt x="2730" y="927"/>
                      <a:pt x="2720" y="941"/>
                      <a:pt x="2705" y="950"/>
                    </a:cubicBezTo>
                    <a:lnTo>
                      <a:pt x="2626" y="995"/>
                    </a:lnTo>
                    <a:cubicBezTo>
                      <a:pt x="2626" y="1000"/>
                      <a:pt x="2627" y="1008"/>
                      <a:pt x="2632" y="1016"/>
                    </a:cubicBezTo>
                    <a:cubicBezTo>
                      <a:pt x="2638" y="1025"/>
                      <a:pt x="2644" y="1031"/>
                      <a:pt x="2647" y="1033"/>
                    </a:cubicBezTo>
                    <a:lnTo>
                      <a:pt x="2726" y="987"/>
                    </a:lnTo>
                    <a:cubicBezTo>
                      <a:pt x="2736" y="982"/>
                      <a:pt x="2747" y="979"/>
                      <a:pt x="2757" y="979"/>
                    </a:cubicBezTo>
                    <a:cubicBezTo>
                      <a:pt x="2763" y="979"/>
                      <a:pt x="2769" y="980"/>
                      <a:pt x="2775" y="981"/>
                    </a:cubicBezTo>
                    <a:cubicBezTo>
                      <a:pt x="2792" y="986"/>
                      <a:pt x="2805" y="998"/>
                      <a:pt x="2813" y="1013"/>
                    </a:cubicBezTo>
                    <a:cubicBezTo>
                      <a:pt x="2891" y="1172"/>
                      <a:pt x="2937" y="1342"/>
                      <a:pt x="2948" y="1520"/>
                    </a:cubicBezTo>
                    <a:cubicBezTo>
                      <a:pt x="2950" y="1537"/>
                      <a:pt x="2944" y="1554"/>
                      <a:pt x="2932" y="1566"/>
                    </a:cubicBezTo>
                    <a:cubicBezTo>
                      <a:pt x="2920" y="1579"/>
                      <a:pt x="2904" y="1586"/>
                      <a:pt x="2887" y="1586"/>
                    </a:cubicBezTo>
                    <a:lnTo>
                      <a:pt x="2668" y="1586"/>
                    </a:lnTo>
                    <a:cubicBezTo>
                      <a:pt x="2656" y="1586"/>
                      <a:pt x="2646" y="1596"/>
                      <a:pt x="2646" y="1608"/>
                    </a:cubicBezTo>
                    <a:cubicBezTo>
                      <a:pt x="2646" y="1620"/>
                      <a:pt x="2656" y="1629"/>
                      <a:pt x="2668" y="1629"/>
                    </a:cubicBezTo>
                    <a:lnTo>
                      <a:pt x="2886" y="1629"/>
                    </a:lnTo>
                    <a:cubicBezTo>
                      <a:pt x="2904" y="1629"/>
                      <a:pt x="2920" y="1636"/>
                      <a:pt x="2932" y="1649"/>
                    </a:cubicBezTo>
                    <a:cubicBezTo>
                      <a:pt x="2944" y="1661"/>
                      <a:pt x="2950" y="1678"/>
                      <a:pt x="2948" y="1695"/>
                    </a:cubicBezTo>
                    <a:cubicBezTo>
                      <a:pt x="2937" y="1873"/>
                      <a:pt x="2891" y="2043"/>
                      <a:pt x="2813" y="220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57" name="Freeform 43">
                <a:extLst>
                  <a:ext uri="{FF2B5EF4-FFF2-40B4-BE49-F238E27FC236}">
                    <a16:creationId xmlns:a16="http://schemas.microsoft.com/office/drawing/2014/main" id="{FFB4F381-305C-410D-8470-3E224ACB66FA}"/>
                  </a:ext>
                </a:extLst>
              </p:cNvPr>
              <p:cNvSpPr>
                <a:spLocks/>
              </p:cNvSpPr>
              <p:nvPr/>
            </p:nvSpPr>
            <p:spPr bwMode="auto">
              <a:xfrm>
                <a:off x="2495756" y="1963738"/>
                <a:ext cx="693738" cy="1296988"/>
              </a:xfrm>
              <a:custGeom>
                <a:avLst/>
                <a:gdLst>
                  <a:gd name="T0" fmla="*/ 748 w 1513"/>
                  <a:gd name="T1" fmla="*/ 2829 h 2829"/>
                  <a:gd name="T2" fmla="*/ 748 w 1513"/>
                  <a:gd name="T3" fmla="*/ 2829 h 2829"/>
                  <a:gd name="T4" fmla="*/ 1513 w 1513"/>
                  <a:gd name="T5" fmla="*/ 1513 h 2829"/>
                  <a:gd name="T6" fmla="*/ 0 w 1513"/>
                  <a:gd name="T7" fmla="*/ 0 h 2829"/>
                </a:gdLst>
                <a:ahLst/>
                <a:cxnLst>
                  <a:cxn ang="0">
                    <a:pos x="T0" y="T1"/>
                  </a:cxn>
                  <a:cxn ang="0">
                    <a:pos x="T2" y="T3"/>
                  </a:cxn>
                  <a:cxn ang="0">
                    <a:pos x="T4" y="T5"/>
                  </a:cxn>
                  <a:cxn ang="0">
                    <a:pos x="T6" y="T7"/>
                  </a:cxn>
                </a:cxnLst>
                <a:rect l="0" t="0" r="r" b="b"/>
                <a:pathLst>
                  <a:path w="1513" h="2829">
                    <a:moveTo>
                      <a:pt x="748" y="2829"/>
                    </a:moveTo>
                    <a:lnTo>
                      <a:pt x="748" y="2829"/>
                    </a:lnTo>
                    <a:cubicBezTo>
                      <a:pt x="1205" y="2569"/>
                      <a:pt x="1513" y="2077"/>
                      <a:pt x="1513" y="1513"/>
                    </a:cubicBezTo>
                    <a:cubicBezTo>
                      <a:pt x="1513" y="678"/>
                      <a:pt x="836" y="0"/>
                      <a:pt x="0" y="0"/>
                    </a:cubicBezTo>
                  </a:path>
                </a:pathLst>
              </a:custGeom>
              <a:noFill/>
              <a:ln w="100013" cap="flat">
                <a:solidFill>
                  <a:schemeClr val="tx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5449" tIns="27725" rIns="55449" bIns="27725" numCol="1" anchor="t" anchorCtr="0" compatLnSpc="1">
                <a:prstTxWarp prst="textNoShape">
                  <a:avLst/>
                </a:prstTxWarp>
              </a:bodyPr>
              <a:lstStyle/>
              <a:p>
                <a:endParaRPr lang="en-GB" sz="1092" dirty="0"/>
              </a:p>
            </p:txBody>
          </p:sp>
        </p:grpSp>
      </p:grpSp>
      <p:grpSp>
        <p:nvGrpSpPr>
          <p:cNvPr id="61" name="Group 60">
            <a:extLst>
              <a:ext uri="{FF2B5EF4-FFF2-40B4-BE49-F238E27FC236}">
                <a16:creationId xmlns:a16="http://schemas.microsoft.com/office/drawing/2014/main" id="{9A124792-3BFA-4A05-9C29-573FD2DC1D62}"/>
              </a:ext>
            </a:extLst>
          </p:cNvPr>
          <p:cNvGrpSpPr/>
          <p:nvPr/>
        </p:nvGrpSpPr>
        <p:grpSpPr>
          <a:xfrm>
            <a:off x="7772454" y="3983493"/>
            <a:ext cx="1465673" cy="1464097"/>
            <a:chOff x="6193279" y="1781476"/>
            <a:chExt cx="1476375" cy="1474788"/>
          </a:xfrm>
        </p:grpSpPr>
        <p:sp>
          <p:nvSpPr>
            <p:cNvPr id="62" name="Freeform 39">
              <a:extLst>
                <a:ext uri="{FF2B5EF4-FFF2-40B4-BE49-F238E27FC236}">
                  <a16:creationId xmlns:a16="http://schemas.microsoft.com/office/drawing/2014/main" id="{5856CD14-3588-4802-B544-1F221BC97D7D}"/>
                </a:ext>
              </a:extLst>
            </p:cNvPr>
            <p:cNvSpPr>
              <a:spLocks/>
            </p:cNvSpPr>
            <p:nvPr/>
          </p:nvSpPr>
          <p:spPr bwMode="auto">
            <a:xfrm>
              <a:off x="6925116" y="2146773"/>
              <a:ext cx="52388" cy="234950"/>
            </a:xfrm>
            <a:custGeom>
              <a:avLst/>
              <a:gdLst>
                <a:gd name="T0" fmla="*/ 114 w 114"/>
                <a:gd name="T1" fmla="*/ 512 h 512"/>
                <a:gd name="T2" fmla="*/ 114 w 114"/>
                <a:gd name="T3" fmla="*/ 512 h 512"/>
                <a:gd name="T4" fmla="*/ 114 w 114"/>
                <a:gd name="T5" fmla="*/ 57 h 512"/>
                <a:gd name="T6" fmla="*/ 57 w 114"/>
                <a:gd name="T7" fmla="*/ 0 h 512"/>
                <a:gd name="T8" fmla="*/ 0 w 114"/>
                <a:gd name="T9" fmla="*/ 57 h 512"/>
                <a:gd name="T10" fmla="*/ 0 w 114"/>
                <a:gd name="T11" fmla="*/ 512 h 512"/>
                <a:gd name="T12" fmla="*/ 57 w 114"/>
                <a:gd name="T13" fmla="*/ 506 h 512"/>
                <a:gd name="T14" fmla="*/ 114 w 114"/>
                <a:gd name="T15" fmla="*/ 51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12">
                  <a:moveTo>
                    <a:pt x="114" y="512"/>
                  </a:moveTo>
                  <a:lnTo>
                    <a:pt x="114" y="512"/>
                  </a:lnTo>
                  <a:lnTo>
                    <a:pt x="114" y="57"/>
                  </a:lnTo>
                  <a:cubicBezTo>
                    <a:pt x="114" y="26"/>
                    <a:pt x="89" y="0"/>
                    <a:pt x="57" y="0"/>
                  </a:cubicBezTo>
                  <a:cubicBezTo>
                    <a:pt x="26" y="0"/>
                    <a:pt x="0" y="26"/>
                    <a:pt x="0" y="57"/>
                  </a:cubicBezTo>
                  <a:lnTo>
                    <a:pt x="0" y="512"/>
                  </a:lnTo>
                  <a:cubicBezTo>
                    <a:pt x="19" y="508"/>
                    <a:pt x="38" y="506"/>
                    <a:pt x="57" y="506"/>
                  </a:cubicBezTo>
                  <a:cubicBezTo>
                    <a:pt x="77" y="506"/>
                    <a:pt x="96" y="508"/>
                    <a:pt x="114" y="51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nvGrpSpPr>
            <p:cNvPr id="63" name="Group 62">
              <a:extLst>
                <a:ext uri="{FF2B5EF4-FFF2-40B4-BE49-F238E27FC236}">
                  <a16:creationId xmlns:a16="http://schemas.microsoft.com/office/drawing/2014/main" id="{50029125-83A1-4311-8784-3C5436A55507}"/>
                </a:ext>
              </a:extLst>
            </p:cNvPr>
            <p:cNvGrpSpPr/>
            <p:nvPr/>
          </p:nvGrpSpPr>
          <p:grpSpPr>
            <a:xfrm>
              <a:off x="6193279" y="1781476"/>
              <a:ext cx="1476375" cy="1474788"/>
              <a:chOff x="1757569" y="1913732"/>
              <a:chExt cx="1476375" cy="1474788"/>
            </a:xfrm>
          </p:grpSpPr>
          <p:sp>
            <p:nvSpPr>
              <p:cNvPr id="64" name="Freeform 41">
                <a:extLst>
                  <a:ext uri="{FF2B5EF4-FFF2-40B4-BE49-F238E27FC236}">
                    <a16:creationId xmlns:a16="http://schemas.microsoft.com/office/drawing/2014/main" id="{5814F2C4-2FEF-4BC0-8263-CF4B932DE08F}"/>
                  </a:ext>
                </a:extLst>
              </p:cNvPr>
              <p:cNvSpPr>
                <a:spLocks/>
              </p:cNvSpPr>
              <p:nvPr/>
            </p:nvSpPr>
            <p:spPr bwMode="auto">
              <a:xfrm>
                <a:off x="2438606" y="2556841"/>
                <a:ext cx="155575" cy="155575"/>
              </a:xfrm>
              <a:custGeom>
                <a:avLst/>
                <a:gdLst>
                  <a:gd name="T0" fmla="*/ 320 w 341"/>
                  <a:gd name="T1" fmla="*/ 252 h 341"/>
                  <a:gd name="T2" fmla="*/ 320 w 341"/>
                  <a:gd name="T3" fmla="*/ 252 h 341"/>
                  <a:gd name="T4" fmla="*/ 341 w 341"/>
                  <a:gd name="T5" fmla="*/ 171 h 341"/>
                  <a:gd name="T6" fmla="*/ 320 w 341"/>
                  <a:gd name="T7" fmla="*/ 89 h 341"/>
                  <a:gd name="T8" fmla="*/ 170 w 341"/>
                  <a:gd name="T9" fmla="*/ 0 h 341"/>
                  <a:gd name="T10" fmla="*/ 170 w 341"/>
                  <a:gd name="T11" fmla="*/ 0 h 341"/>
                  <a:gd name="T12" fmla="*/ 0 w 341"/>
                  <a:gd name="T13" fmla="*/ 153 h 341"/>
                  <a:gd name="T14" fmla="*/ 0 w 341"/>
                  <a:gd name="T15" fmla="*/ 171 h 341"/>
                  <a:gd name="T16" fmla="*/ 0 w 341"/>
                  <a:gd name="T17" fmla="*/ 188 h 341"/>
                  <a:gd name="T18" fmla="*/ 170 w 341"/>
                  <a:gd name="T19" fmla="*/ 341 h 341"/>
                  <a:gd name="T20" fmla="*/ 170 w 341"/>
                  <a:gd name="T21" fmla="*/ 341 h 341"/>
                  <a:gd name="T22" fmla="*/ 320 w 341"/>
                  <a:gd name="T23" fmla="*/ 25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341">
                    <a:moveTo>
                      <a:pt x="320" y="252"/>
                    </a:moveTo>
                    <a:lnTo>
                      <a:pt x="320" y="252"/>
                    </a:lnTo>
                    <a:cubicBezTo>
                      <a:pt x="333" y="228"/>
                      <a:pt x="341" y="200"/>
                      <a:pt x="341" y="171"/>
                    </a:cubicBezTo>
                    <a:cubicBezTo>
                      <a:pt x="341" y="141"/>
                      <a:pt x="333" y="114"/>
                      <a:pt x="320" y="89"/>
                    </a:cubicBezTo>
                    <a:cubicBezTo>
                      <a:pt x="291" y="36"/>
                      <a:pt x="235" y="0"/>
                      <a:pt x="170" y="0"/>
                    </a:cubicBezTo>
                    <a:cubicBezTo>
                      <a:pt x="170" y="0"/>
                      <a:pt x="170" y="0"/>
                      <a:pt x="170" y="0"/>
                    </a:cubicBezTo>
                    <a:cubicBezTo>
                      <a:pt x="82" y="0"/>
                      <a:pt x="9" y="67"/>
                      <a:pt x="0" y="153"/>
                    </a:cubicBezTo>
                    <a:cubicBezTo>
                      <a:pt x="0" y="159"/>
                      <a:pt x="0" y="165"/>
                      <a:pt x="0" y="171"/>
                    </a:cubicBezTo>
                    <a:cubicBezTo>
                      <a:pt x="0" y="177"/>
                      <a:pt x="0" y="182"/>
                      <a:pt x="0" y="188"/>
                    </a:cubicBezTo>
                    <a:cubicBezTo>
                      <a:pt x="9" y="274"/>
                      <a:pt x="82" y="341"/>
                      <a:pt x="170" y="341"/>
                    </a:cubicBezTo>
                    <a:cubicBezTo>
                      <a:pt x="170" y="341"/>
                      <a:pt x="170" y="341"/>
                      <a:pt x="170" y="341"/>
                    </a:cubicBezTo>
                    <a:cubicBezTo>
                      <a:pt x="235" y="341"/>
                      <a:pt x="291" y="305"/>
                      <a:pt x="320" y="25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65" name="Freeform 42">
                <a:extLst>
                  <a:ext uri="{FF2B5EF4-FFF2-40B4-BE49-F238E27FC236}">
                    <a16:creationId xmlns:a16="http://schemas.microsoft.com/office/drawing/2014/main" id="{A62ECA40-4F47-4FAB-9FFC-B22BDEE28A70}"/>
                  </a:ext>
                </a:extLst>
              </p:cNvPr>
              <p:cNvSpPr>
                <a:spLocks noEditPoints="1"/>
              </p:cNvSpPr>
              <p:nvPr/>
            </p:nvSpPr>
            <p:spPr bwMode="auto">
              <a:xfrm>
                <a:off x="1757569" y="1913732"/>
                <a:ext cx="1476375" cy="1474788"/>
              </a:xfrm>
              <a:custGeom>
                <a:avLst/>
                <a:gdLst>
                  <a:gd name="T0" fmla="*/ 0 w 3216"/>
                  <a:gd name="T1" fmla="*/ 1608 h 3215"/>
                  <a:gd name="T2" fmla="*/ 1608 w 3216"/>
                  <a:gd name="T3" fmla="*/ 0 h 3215"/>
                  <a:gd name="T4" fmla="*/ 2813 w 3216"/>
                  <a:gd name="T5" fmla="*/ 2202 h 3215"/>
                  <a:gd name="T6" fmla="*/ 2726 w 3216"/>
                  <a:gd name="T7" fmla="*/ 2228 h 3215"/>
                  <a:gd name="T8" fmla="*/ 2626 w 3216"/>
                  <a:gd name="T9" fmla="*/ 2220 h 3215"/>
                  <a:gd name="T10" fmla="*/ 2725 w 3216"/>
                  <a:gd name="T11" fmla="*/ 2354 h 3215"/>
                  <a:gd name="T12" fmla="*/ 2306 w 3216"/>
                  <a:gd name="T13" fmla="*/ 2734 h 3215"/>
                  <a:gd name="T14" fmla="*/ 2220 w 3216"/>
                  <a:gd name="T15" fmla="*/ 2625 h 3215"/>
                  <a:gd name="T16" fmla="*/ 2229 w 3216"/>
                  <a:gd name="T17" fmla="*/ 2726 h 3215"/>
                  <a:gd name="T18" fmla="*/ 1696 w 3216"/>
                  <a:gd name="T19" fmla="*/ 2948 h 3215"/>
                  <a:gd name="T20" fmla="*/ 1630 w 3216"/>
                  <a:gd name="T21" fmla="*/ 2886 h 3215"/>
                  <a:gd name="T22" fmla="*/ 1587 w 3216"/>
                  <a:gd name="T23" fmla="*/ 2667 h 3215"/>
                  <a:gd name="T24" fmla="*/ 1525 w 3216"/>
                  <a:gd name="T25" fmla="*/ 2948 h 3215"/>
                  <a:gd name="T26" fmla="*/ 982 w 3216"/>
                  <a:gd name="T27" fmla="*/ 2775 h 3215"/>
                  <a:gd name="T28" fmla="*/ 1017 w 3216"/>
                  <a:gd name="T29" fmla="*/ 2632 h 3215"/>
                  <a:gd name="T30" fmla="*/ 950 w 3216"/>
                  <a:gd name="T31" fmla="*/ 2704 h 3215"/>
                  <a:gd name="T32" fmla="*/ 862 w 3216"/>
                  <a:gd name="T33" fmla="*/ 2725 h 3215"/>
                  <a:gd name="T34" fmla="*/ 512 w 3216"/>
                  <a:gd name="T35" fmla="*/ 2266 h 3215"/>
                  <a:gd name="T36" fmla="*/ 569 w 3216"/>
                  <a:gd name="T37" fmla="*/ 2183 h 3215"/>
                  <a:gd name="T38" fmla="*/ 441 w 3216"/>
                  <a:gd name="T39" fmla="*/ 2234 h 3215"/>
                  <a:gd name="T40" fmla="*/ 285 w 3216"/>
                  <a:gd name="T41" fmla="*/ 1649 h 3215"/>
                  <a:gd name="T42" fmla="*/ 570 w 3216"/>
                  <a:gd name="T43" fmla="*/ 1608 h 3215"/>
                  <a:gd name="T44" fmla="*/ 285 w 3216"/>
                  <a:gd name="T45" fmla="*/ 1566 h 3215"/>
                  <a:gd name="T46" fmla="*/ 441 w 3216"/>
                  <a:gd name="T47" fmla="*/ 981 h 3215"/>
                  <a:gd name="T48" fmla="*/ 569 w 3216"/>
                  <a:gd name="T49" fmla="*/ 1033 h 3215"/>
                  <a:gd name="T50" fmla="*/ 512 w 3216"/>
                  <a:gd name="T51" fmla="*/ 950 h 3215"/>
                  <a:gd name="T52" fmla="*/ 862 w 3216"/>
                  <a:gd name="T53" fmla="*/ 491 h 3215"/>
                  <a:gd name="T54" fmla="*/ 950 w 3216"/>
                  <a:gd name="T55" fmla="*/ 511 h 3215"/>
                  <a:gd name="T56" fmla="*/ 1017 w 3216"/>
                  <a:gd name="T57" fmla="*/ 584 h 3215"/>
                  <a:gd name="T58" fmla="*/ 982 w 3216"/>
                  <a:gd name="T59" fmla="*/ 441 h 3215"/>
                  <a:gd name="T60" fmla="*/ 1525 w 3216"/>
                  <a:gd name="T61" fmla="*/ 267 h 3215"/>
                  <a:gd name="T62" fmla="*/ 1587 w 3216"/>
                  <a:gd name="T63" fmla="*/ 548 h 3215"/>
                  <a:gd name="T64" fmla="*/ 1630 w 3216"/>
                  <a:gd name="T65" fmla="*/ 329 h 3215"/>
                  <a:gd name="T66" fmla="*/ 1696 w 3216"/>
                  <a:gd name="T67" fmla="*/ 267 h 3215"/>
                  <a:gd name="T68" fmla="*/ 2229 w 3216"/>
                  <a:gd name="T69" fmla="*/ 490 h 3215"/>
                  <a:gd name="T70" fmla="*/ 2220 w 3216"/>
                  <a:gd name="T71" fmla="*/ 590 h 3215"/>
                  <a:gd name="T72" fmla="*/ 2306 w 3216"/>
                  <a:gd name="T73" fmla="*/ 482 h 3215"/>
                  <a:gd name="T74" fmla="*/ 2725 w 3216"/>
                  <a:gd name="T75" fmla="*/ 861 h 3215"/>
                  <a:gd name="T76" fmla="*/ 2626 w 3216"/>
                  <a:gd name="T77" fmla="*/ 995 h 3215"/>
                  <a:gd name="T78" fmla="*/ 2726 w 3216"/>
                  <a:gd name="T79" fmla="*/ 987 h 3215"/>
                  <a:gd name="T80" fmla="*/ 2813 w 3216"/>
                  <a:gd name="T81" fmla="*/ 1013 h 3215"/>
                  <a:gd name="T82" fmla="*/ 2887 w 3216"/>
                  <a:gd name="T83" fmla="*/ 1586 h 3215"/>
                  <a:gd name="T84" fmla="*/ 2668 w 3216"/>
                  <a:gd name="T85" fmla="*/ 1629 h 3215"/>
                  <a:gd name="T86" fmla="*/ 2948 w 3216"/>
                  <a:gd name="T87" fmla="*/ 1695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6" h="3215">
                    <a:moveTo>
                      <a:pt x="1608" y="0"/>
                    </a:moveTo>
                    <a:lnTo>
                      <a:pt x="1608" y="0"/>
                    </a:lnTo>
                    <a:cubicBezTo>
                      <a:pt x="722" y="0"/>
                      <a:pt x="0" y="721"/>
                      <a:pt x="0" y="1608"/>
                    </a:cubicBezTo>
                    <a:cubicBezTo>
                      <a:pt x="0" y="2494"/>
                      <a:pt x="722" y="3215"/>
                      <a:pt x="1608" y="3215"/>
                    </a:cubicBezTo>
                    <a:cubicBezTo>
                      <a:pt x="2495" y="3215"/>
                      <a:pt x="3216" y="2494"/>
                      <a:pt x="3216" y="1608"/>
                    </a:cubicBezTo>
                    <a:cubicBezTo>
                      <a:pt x="3216" y="721"/>
                      <a:pt x="2495" y="0"/>
                      <a:pt x="1608" y="0"/>
                    </a:cubicBezTo>
                    <a:lnTo>
                      <a:pt x="1608" y="0"/>
                    </a:lnTo>
                    <a:close/>
                    <a:moveTo>
                      <a:pt x="2813" y="2202"/>
                    </a:moveTo>
                    <a:lnTo>
                      <a:pt x="2813" y="2202"/>
                    </a:lnTo>
                    <a:cubicBezTo>
                      <a:pt x="2805" y="2217"/>
                      <a:pt x="2792" y="2229"/>
                      <a:pt x="2775" y="2234"/>
                    </a:cubicBezTo>
                    <a:cubicBezTo>
                      <a:pt x="2769" y="2236"/>
                      <a:pt x="2763" y="2237"/>
                      <a:pt x="2757" y="2237"/>
                    </a:cubicBezTo>
                    <a:cubicBezTo>
                      <a:pt x="2747" y="2237"/>
                      <a:pt x="2736" y="2234"/>
                      <a:pt x="2726" y="2228"/>
                    </a:cubicBezTo>
                    <a:lnTo>
                      <a:pt x="2647" y="2183"/>
                    </a:lnTo>
                    <a:cubicBezTo>
                      <a:pt x="2644" y="2185"/>
                      <a:pt x="2637" y="2190"/>
                      <a:pt x="2632" y="2199"/>
                    </a:cubicBezTo>
                    <a:cubicBezTo>
                      <a:pt x="2627" y="2208"/>
                      <a:pt x="2626" y="2216"/>
                      <a:pt x="2626" y="2220"/>
                    </a:cubicBezTo>
                    <a:lnTo>
                      <a:pt x="2705" y="2266"/>
                    </a:lnTo>
                    <a:cubicBezTo>
                      <a:pt x="2720" y="2274"/>
                      <a:pt x="2730" y="2289"/>
                      <a:pt x="2734" y="2305"/>
                    </a:cubicBezTo>
                    <a:cubicBezTo>
                      <a:pt x="2738" y="2322"/>
                      <a:pt x="2735" y="2340"/>
                      <a:pt x="2725" y="2354"/>
                    </a:cubicBezTo>
                    <a:cubicBezTo>
                      <a:pt x="2627" y="2501"/>
                      <a:pt x="2502" y="2626"/>
                      <a:pt x="2355" y="2725"/>
                    </a:cubicBezTo>
                    <a:cubicBezTo>
                      <a:pt x="2344" y="2732"/>
                      <a:pt x="2332" y="2735"/>
                      <a:pt x="2320" y="2735"/>
                    </a:cubicBezTo>
                    <a:cubicBezTo>
                      <a:pt x="2315" y="2735"/>
                      <a:pt x="2311" y="2735"/>
                      <a:pt x="2306" y="2734"/>
                    </a:cubicBezTo>
                    <a:cubicBezTo>
                      <a:pt x="2289" y="2730"/>
                      <a:pt x="2275" y="2719"/>
                      <a:pt x="2266" y="2704"/>
                    </a:cubicBezTo>
                    <a:lnTo>
                      <a:pt x="2221" y="2625"/>
                    </a:lnTo>
                    <a:cubicBezTo>
                      <a:pt x="2221" y="2625"/>
                      <a:pt x="2221" y="2625"/>
                      <a:pt x="2220" y="2625"/>
                    </a:cubicBezTo>
                    <a:cubicBezTo>
                      <a:pt x="2218" y="2625"/>
                      <a:pt x="2210" y="2626"/>
                      <a:pt x="2199" y="2632"/>
                    </a:cubicBezTo>
                    <a:cubicBezTo>
                      <a:pt x="2191" y="2637"/>
                      <a:pt x="2186" y="2643"/>
                      <a:pt x="2183" y="2647"/>
                    </a:cubicBezTo>
                    <a:lnTo>
                      <a:pt x="2229" y="2726"/>
                    </a:lnTo>
                    <a:cubicBezTo>
                      <a:pt x="2237" y="2741"/>
                      <a:pt x="2239" y="2758"/>
                      <a:pt x="2234" y="2775"/>
                    </a:cubicBezTo>
                    <a:cubicBezTo>
                      <a:pt x="2229" y="2791"/>
                      <a:pt x="2218" y="2805"/>
                      <a:pt x="2203" y="2812"/>
                    </a:cubicBezTo>
                    <a:cubicBezTo>
                      <a:pt x="2044" y="2891"/>
                      <a:pt x="1873" y="2936"/>
                      <a:pt x="1696" y="2948"/>
                    </a:cubicBezTo>
                    <a:cubicBezTo>
                      <a:pt x="1695" y="2948"/>
                      <a:pt x="1693" y="2948"/>
                      <a:pt x="1692" y="2948"/>
                    </a:cubicBezTo>
                    <a:cubicBezTo>
                      <a:pt x="1676" y="2948"/>
                      <a:pt x="1661" y="2942"/>
                      <a:pt x="1649" y="2931"/>
                    </a:cubicBezTo>
                    <a:cubicBezTo>
                      <a:pt x="1637" y="2920"/>
                      <a:pt x="1630" y="2903"/>
                      <a:pt x="1630" y="2886"/>
                    </a:cubicBezTo>
                    <a:lnTo>
                      <a:pt x="1630" y="2667"/>
                    </a:lnTo>
                    <a:cubicBezTo>
                      <a:pt x="1630" y="2655"/>
                      <a:pt x="1620" y="2645"/>
                      <a:pt x="1608" y="2645"/>
                    </a:cubicBezTo>
                    <a:cubicBezTo>
                      <a:pt x="1596" y="2645"/>
                      <a:pt x="1587" y="2655"/>
                      <a:pt x="1587" y="2667"/>
                    </a:cubicBezTo>
                    <a:lnTo>
                      <a:pt x="1587" y="2886"/>
                    </a:lnTo>
                    <a:cubicBezTo>
                      <a:pt x="1587" y="2903"/>
                      <a:pt x="1579" y="2920"/>
                      <a:pt x="1567" y="2931"/>
                    </a:cubicBezTo>
                    <a:cubicBezTo>
                      <a:pt x="1555" y="2942"/>
                      <a:pt x="1540" y="2948"/>
                      <a:pt x="1525" y="2948"/>
                    </a:cubicBezTo>
                    <a:cubicBezTo>
                      <a:pt x="1523" y="2948"/>
                      <a:pt x="1522" y="2948"/>
                      <a:pt x="1521" y="2948"/>
                    </a:cubicBezTo>
                    <a:cubicBezTo>
                      <a:pt x="1343" y="2936"/>
                      <a:pt x="1172" y="2891"/>
                      <a:pt x="1014" y="2812"/>
                    </a:cubicBezTo>
                    <a:cubicBezTo>
                      <a:pt x="998" y="2805"/>
                      <a:pt x="987" y="2791"/>
                      <a:pt x="982" y="2775"/>
                    </a:cubicBezTo>
                    <a:cubicBezTo>
                      <a:pt x="977" y="2758"/>
                      <a:pt x="979" y="2741"/>
                      <a:pt x="988" y="2726"/>
                    </a:cubicBezTo>
                    <a:lnTo>
                      <a:pt x="1033" y="2647"/>
                    </a:lnTo>
                    <a:cubicBezTo>
                      <a:pt x="1031" y="2643"/>
                      <a:pt x="1026" y="2637"/>
                      <a:pt x="1017" y="2632"/>
                    </a:cubicBezTo>
                    <a:cubicBezTo>
                      <a:pt x="1007" y="2626"/>
                      <a:pt x="999" y="2625"/>
                      <a:pt x="996" y="2625"/>
                    </a:cubicBezTo>
                    <a:cubicBezTo>
                      <a:pt x="996" y="2625"/>
                      <a:pt x="996" y="2625"/>
                      <a:pt x="996" y="2625"/>
                    </a:cubicBezTo>
                    <a:lnTo>
                      <a:pt x="950" y="2704"/>
                    </a:lnTo>
                    <a:cubicBezTo>
                      <a:pt x="942" y="2719"/>
                      <a:pt x="927" y="2730"/>
                      <a:pt x="911" y="2734"/>
                    </a:cubicBezTo>
                    <a:cubicBezTo>
                      <a:pt x="906" y="2735"/>
                      <a:pt x="901" y="2735"/>
                      <a:pt x="896" y="2735"/>
                    </a:cubicBezTo>
                    <a:cubicBezTo>
                      <a:pt x="884" y="2735"/>
                      <a:pt x="872" y="2732"/>
                      <a:pt x="862" y="2725"/>
                    </a:cubicBezTo>
                    <a:cubicBezTo>
                      <a:pt x="715" y="2626"/>
                      <a:pt x="590" y="2501"/>
                      <a:pt x="491" y="2354"/>
                    </a:cubicBezTo>
                    <a:cubicBezTo>
                      <a:pt x="482" y="2340"/>
                      <a:pt x="478" y="2322"/>
                      <a:pt x="482" y="2305"/>
                    </a:cubicBezTo>
                    <a:cubicBezTo>
                      <a:pt x="486" y="2289"/>
                      <a:pt x="497" y="2274"/>
                      <a:pt x="512" y="2266"/>
                    </a:cubicBezTo>
                    <a:lnTo>
                      <a:pt x="591" y="2220"/>
                    </a:lnTo>
                    <a:cubicBezTo>
                      <a:pt x="591" y="2216"/>
                      <a:pt x="589" y="2208"/>
                      <a:pt x="584" y="2199"/>
                    </a:cubicBezTo>
                    <a:cubicBezTo>
                      <a:pt x="579" y="2190"/>
                      <a:pt x="573" y="2185"/>
                      <a:pt x="569" y="2183"/>
                    </a:cubicBezTo>
                    <a:lnTo>
                      <a:pt x="490" y="2228"/>
                    </a:lnTo>
                    <a:cubicBezTo>
                      <a:pt x="481" y="2234"/>
                      <a:pt x="470" y="2237"/>
                      <a:pt x="459" y="2237"/>
                    </a:cubicBezTo>
                    <a:cubicBezTo>
                      <a:pt x="453" y="2237"/>
                      <a:pt x="447" y="2236"/>
                      <a:pt x="441" y="2234"/>
                    </a:cubicBezTo>
                    <a:cubicBezTo>
                      <a:pt x="425" y="2229"/>
                      <a:pt x="411" y="2217"/>
                      <a:pt x="403" y="2202"/>
                    </a:cubicBezTo>
                    <a:cubicBezTo>
                      <a:pt x="325" y="2043"/>
                      <a:pt x="279" y="1873"/>
                      <a:pt x="268" y="1695"/>
                    </a:cubicBezTo>
                    <a:cubicBezTo>
                      <a:pt x="267" y="1678"/>
                      <a:pt x="273" y="1661"/>
                      <a:pt x="285" y="1649"/>
                    </a:cubicBezTo>
                    <a:cubicBezTo>
                      <a:pt x="296" y="1636"/>
                      <a:pt x="313" y="1629"/>
                      <a:pt x="330" y="1629"/>
                    </a:cubicBezTo>
                    <a:lnTo>
                      <a:pt x="549" y="1629"/>
                    </a:lnTo>
                    <a:cubicBezTo>
                      <a:pt x="561" y="1629"/>
                      <a:pt x="570" y="1620"/>
                      <a:pt x="570" y="1608"/>
                    </a:cubicBezTo>
                    <a:cubicBezTo>
                      <a:pt x="570" y="1596"/>
                      <a:pt x="561" y="1586"/>
                      <a:pt x="549" y="1586"/>
                    </a:cubicBezTo>
                    <a:lnTo>
                      <a:pt x="330" y="1586"/>
                    </a:lnTo>
                    <a:cubicBezTo>
                      <a:pt x="313" y="1586"/>
                      <a:pt x="296" y="1579"/>
                      <a:pt x="285" y="1566"/>
                    </a:cubicBezTo>
                    <a:cubicBezTo>
                      <a:pt x="273" y="1554"/>
                      <a:pt x="267" y="1537"/>
                      <a:pt x="268" y="1520"/>
                    </a:cubicBezTo>
                    <a:cubicBezTo>
                      <a:pt x="279" y="1342"/>
                      <a:pt x="325" y="1172"/>
                      <a:pt x="403" y="1013"/>
                    </a:cubicBezTo>
                    <a:cubicBezTo>
                      <a:pt x="411" y="998"/>
                      <a:pt x="425" y="986"/>
                      <a:pt x="441" y="981"/>
                    </a:cubicBezTo>
                    <a:cubicBezTo>
                      <a:pt x="447" y="980"/>
                      <a:pt x="453" y="979"/>
                      <a:pt x="459" y="979"/>
                    </a:cubicBezTo>
                    <a:cubicBezTo>
                      <a:pt x="470" y="979"/>
                      <a:pt x="481" y="982"/>
                      <a:pt x="490" y="987"/>
                    </a:cubicBezTo>
                    <a:lnTo>
                      <a:pt x="569" y="1033"/>
                    </a:lnTo>
                    <a:cubicBezTo>
                      <a:pt x="573" y="1030"/>
                      <a:pt x="579" y="1025"/>
                      <a:pt x="584" y="1016"/>
                    </a:cubicBezTo>
                    <a:cubicBezTo>
                      <a:pt x="589" y="1008"/>
                      <a:pt x="591" y="1000"/>
                      <a:pt x="591" y="995"/>
                    </a:cubicBezTo>
                    <a:lnTo>
                      <a:pt x="512" y="950"/>
                    </a:lnTo>
                    <a:cubicBezTo>
                      <a:pt x="497" y="941"/>
                      <a:pt x="486" y="927"/>
                      <a:pt x="482" y="910"/>
                    </a:cubicBezTo>
                    <a:cubicBezTo>
                      <a:pt x="478" y="893"/>
                      <a:pt x="482" y="876"/>
                      <a:pt x="491" y="861"/>
                    </a:cubicBezTo>
                    <a:cubicBezTo>
                      <a:pt x="590" y="714"/>
                      <a:pt x="715" y="589"/>
                      <a:pt x="862" y="491"/>
                    </a:cubicBezTo>
                    <a:cubicBezTo>
                      <a:pt x="872" y="484"/>
                      <a:pt x="884" y="480"/>
                      <a:pt x="896" y="480"/>
                    </a:cubicBezTo>
                    <a:cubicBezTo>
                      <a:pt x="901" y="480"/>
                      <a:pt x="906" y="481"/>
                      <a:pt x="911" y="482"/>
                    </a:cubicBezTo>
                    <a:cubicBezTo>
                      <a:pt x="927" y="486"/>
                      <a:pt x="942" y="496"/>
                      <a:pt x="950" y="511"/>
                    </a:cubicBezTo>
                    <a:lnTo>
                      <a:pt x="996" y="590"/>
                    </a:lnTo>
                    <a:cubicBezTo>
                      <a:pt x="996" y="590"/>
                      <a:pt x="996" y="590"/>
                      <a:pt x="996" y="590"/>
                    </a:cubicBezTo>
                    <a:cubicBezTo>
                      <a:pt x="999" y="590"/>
                      <a:pt x="1007" y="589"/>
                      <a:pt x="1017" y="584"/>
                    </a:cubicBezTo>
                    <a:cubicBezTo>
                      <a:pt x="1026" y="579"/>
                      <a:pt x="1031" y="572"/>
                      <a:pt x="1033" y="568"/>
                    </a:cubicBezTo>
                    <a:lnTo>
                      <a:pt x="988" y="490"/>
                    </a:lnTo>
                    <a:cubicBezTo>
                      <a:pt x="979" y="475"/>
                      <a:pt x="977" y="457"/>
                      <a:pt x="982" y="441"/>
                    </a:cubicBezTo>
                    <a:cubicBezTo>
                      <a:pt x="987" y="424"/>
                      <a:pt x="999" y="410"/>
                      <a:pt x="1014" y="403"/>
                    </a:cubicBezTo>
                    <a:cubicBezTo>
                      <a:pt x="1173" y="324"/>
                      <a:pt x="1343" y="279"/>
                      <a:pt x="1521" y="267"/>
                    </a:cubicBezTo>
                    <a:cubicBezTo>
                      <a:pt x="1522" y="267"/>
                      <a:pt x="1523" y="267"/>
                      <a:pt x="1525" y="267"/>
                    </a:cubicBezTo>
                    <a:cubicBezTo>
                      <a:pt x="1540" y="267"/>
                      <a:pt x="1555" y="273"/>
                      <a:pt x="1567" y="284"/>
                    </a:cubicBezTo>
                    <a:cubicBezTo>
                      <a:pt x="1579" y="296"/>
                      <a:pt x="1587" y="312"/>
                      <a:pt x="1587" y="329"/>
                    </a:cubicBezTo>
                    <a:lnTo>
                      <a:pt x="1587" y="548"/>
                    </a:lnTo>
                    <a:cubicBezTo>
                      <a:pt x="1587" y="560"/>
                      <a:pt x="1596" y="570"/>
                      <a:pt x="1608" y="570"/>
                    </a:cubicBezTo>
                    <a:cubicBezTo>
                      <a:pt x="1620" y="570"/>
                      <a:pt x="1630" y="560"/>
                      <a:pt x="1630" y="548"/>
                    </a:cubicBezTo>
                    <a:lnTo>
                      <a:pt x="1630" y="329"/>
                    </a:lnTo>
                    <a:cubicBezTo>
                      <a:pt x="1630" y="312"/>
                      <a:pt x="1637" y="296"/>
                      <a:pt x="1649" y="284"/>
                    </a:cubicBezTo>
                    <a:cubicBezTo>
                      <a:pt x="1661" y="273"/>
                      <a:pt x="1676" y="267"/>
                      <a:pt x="1692" y="267"/>
                    </a:cubicBezTo>
                    <a:cubicBezTo>
                      <a:pt x="1693" y="267"/>
                      <a:pt x="1695" y="267"/>
                      <a:pt x="1696" y="267"/>
                    </a:cubicBezTo>
                    <a:cubicBezTo>
                      <a:pt x="1873" y="279"/>
                      <a:pt x="2044" y="324"/>
                      <a:pt x="2203" y="403"/>
                    </a:cubicBezTo>
                    <a:cubicBezTo>
                      <a:pt x="2218" y="410"/>
                      <a:pt x="2229" y="424"/>
                      <a:pt x="2234" y="441"/>
                    </a:cubicBezTo>
                    <a:cubicBezTo>
                      <a:pt x="2239" y="457"/>
                      <a:pt x="2237" y="475"/>
                      <a:pt x="2229" y="490"/>
                    </a:cubicBezTo>
                    <a:lnTo>
                      <a:pt x="2183" y="568"/>
                    </a:lnTo>
                    <a:cubicBezTo>
                      <a:pt x="2186" y="572"/>
                      <a:pt x="2191" y="579"/>
                      <a:pt x="2199" y="584"/>
                    </a:cubicBezTo>
                    <a:cubicBezTo>
                      <a:pt x="2210" y="589"/>
                      <a:pt x="2218" y="590"/>
                      <a:pt x="2220" y="590"/>
                    </a:cubicBezTo>
                    <a:cubicBezTo>
                      <a:pt x="2221" y="590"/>
                      <a:pt x="2221" y="590"/>
                      <a:pt x="2221" y="590"/>
                    </a:cubicBezTo>
                    <a:lnTo>
                      <a:pt x="2266" y="511"/>
                    </a:lnTo>
                    <a:cubicBezTo>
                      <a:pt x="2275" y="496"/>
                      <a:pt x="2289" y="486"/>
                      <a:pt x="2306" y="482"/>
                    </a:cubicBezTo>
                    <a:cubicBezTo>
                      <a:pt x="2311" y="481"/>
                      <a:pt x="2315" y="480"/>
                      <a:pt x="2320" y="480"/>
                    </a:cubicBezTo>
                    <a:cubicBezTo>
                      <a:pt x="2332" y="480"/>
                      <a:pt x="2344" y="484"/>
                      <a:pt x="2355" y="491"/>
                    </a:cubicBezTo>
                    <a:cubicBezTo>
                      <a:pt x="2502" y="589"/>
                      <a:pt x="2627" y="714"/>
                      <a:pt x="2725" y="861"/>
                    </a:cubicBezTo>
                    <a:cubicBezTo>
                      <a:pt x="2735" y="876"/>
                      <a:pt x="2738" y="893"/>
                      <a:pt x="2734" y="910"/>
                    </a:cubicBezTo>
                    <a:cubicBezTo>
                      <a:pt x="2730" y="927"/>
                      <a:pt x="2720" y="941"/>
                      <a:pt x="2705" y="950"/>
                    </a:cubicBezTo>
                    <a:lnTo>
                      <a:pt x="2626" y="995"/>
                    </a:lnTo>
                    <a:cubicBezTo>
                      <a:pt x="2626" y="1000"/>
                      <a:pt x="2627" y="1008"/>
                      <a:pt x="2632" y="1016"/>
                    </a:cubicBezTo>
                    <a:cubicBezTo>
                      <a:pt x="2638" y="1025"/>
                      <a:pt x="2644" y="1031"/>
                      <a:pt x="2647" y="1033"/>
                    </a:cubicBezTo>
                    <a:lnTo>
                      <a:pt x="2726" y="987"/>
                    </a:lnTo>
                    <a:cubicBezTo>
                      <a:pt x="2736" y="982"/>
                      <a:pt x="2747" y="979"/>
                      <a:pt x="2757" y="979"/>
                    </a:cubicBezTo>
                    <a:cubicBezTo>
                      <a:pt x="2763" y="979"/>
                      <a:pt x="2769" y="980"/>
                      <a:pt x="2775" y="981"/>
                    </a:cubicBezTo>
                    <a:cubicBezTo>
                      <a:pt x="2792" y="986"/>
                      <a:pt x="2805" y="998"/>
                      <a:pt x="2813" y="1013"/>
                    </a:cubicBezTo>
                    <a:cubicBezTo>
                      <a:pt x="2891" y="1172"/>
                      <a:pt x="2937" y="1342"/>
                      <a:pt x="2948" y="1520"/>
                    </a:cubicBezTo>
                    <a:cubicBezTo>
                      <a:pt x="2950" y="1537"/>
                      <a:pt x="2944" y="1554"/>
                      <a:pt x="2932" y="1566"/>
                    </a:cubicBezTo>
                    <a:cubicBezTo>
                      <a:pt x="2920" y="1579"/>
                      <a:pt x="2904" y="1586"/>
                      <a:pt x="2887" y="1586"/>
                    </a:cubicBezTo>
                    <a:lnTo>
                      <a:pt x="2668" y="1586"/>
                    </a:lnTo>
                    <a:cubicBezTo>
                      <a:pt x="2656" y="1586"/>
                      <a:pt x="2646" y="1596"/>
                      <a:pt x="2646" y="1608"/>
                    </a:cubicBezTo>
                    <a:cubicBezTo>
                      <a:pt x="2646" y="1620"/>
                      <a:pt x="2656" y="1629"/>
                      <a:pt x="2668" y="1629"/>
                    </a:cubicBezTo>
                    <a:lnTo>
                      <a:pt x="2886" y="1629"/>
                    </a:lnTo>
                    <a:cubicBezTo>
                      <a:pt x="2904" y="1629"/>
                      <a:pt x="2920" y="1636"/>
                      <a:pt x="2932" y="1649"/>
                    </a:cubicBezTo>
                    <a:cubicBezTo>
                      <a:pt x="2944" y="1661"/>
                      <a:pt x="2950" y="1678"/>
                      <a:pt x="2948" y="1695"/>
                    </a:cubicBezTo>
                    <a:cubicBezTo>
                      <a:pt x="2937" y="1873"/>
                      <a:pt x="2891" y="2043"/>
                      <a:pt x="2813" y="2202"/>
                    </a:cubicBezTo>
                    <a:close/>
                  </a:path>
                </a:pathLst>
              </a:custGeom>
              <a:solidFill>
                <a:srgbClr val="13316E"/>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grpSp>
      <p:sp>
        <p:nvSpPr>
          <p:cNvPr id="66" name="object 4">
            <a:extLst>
              <a:ext uri="{FF2B5EF4-FFF2-40B4-BE49-F238E27FC236}">
                <a16:creationId xmlns:a16="http://schemas.microsoft.com/office/drawing/2014/main" id="{8CE58623-4EC0-4367-9AA5-1AA87CFB0287}"/>
              </a:ext>
            </a:extLst>
          </p:cNvPr>
          <p:cNvSpPr txBox="1"/>
          <p:nvPr/>
        </p:nvSpPr>
        <p:spPr>
          <a:xfrm>
            <a:off x="2260757" y="5554557"/>
            <a:ext cx="2084978" cy="883096"/>
          </a:xfrm>
          <a:prstGeom prst="rect">
            <a:avLst/>
          </a:prstGeom>
        </p:spPr>
        <p:txBody>
          <a:bodyPr vert="horz" wrap="square" lIns="0" tIns="33116" rIns="0" bIns="0" rtlCol="0">
            <a:spAutoFit/>
          </a:bodyPr>
          <a:lstStyle/>
          <a:p>
            <a:pPr marL="7701" marR="244516" algn="ctr">
              <a:lnSpc>
                <a:spcPct val="91600"/>
              </a:lnSpc>
              <a:spcBef>
                <a:spcPts val="261"/>
              </a:spcBef>
            </a:pPr>
            <a:r>
              <a:rPr lang="en-GB" sz="1910" spc="3" dirty="0">
                <a:solidFill>
                  <a:srgbClr val="50535A"/>
                </a:solidFill>
                <a:cs typeface="Arial"/>
              </a:rPr>
              <a:t>5 hour shift = </a:t>
            </a:r>
          </a:p>
          <a:p>
            <a:pPr marL="7701" marR="244516" algn="ctr">
              <a:lnSpc>
                <a:spcPct val="91600"/>
              </a:lnSpc>
              <a:spcBef>
                <a:spcPts val="261"/>
              </a:spcBef>
            </a:pPr>
            <a:r>
              <a:rPr lang="en-GB" sz="1910" spc="3" dirty="0">
                <a:solidFill>
                  <a:srgbClr val="50535A"/>
                </a:solidFill>
                <a:cs typeface="Arial"/>
              </a:rPr>
              <a:t>at least </a:t>
            </a:r>
            <a:r>
              <a:rPr lang="en-GB" sz="1910" b="1" spc="3" dirty="0">
                <a:solidFill>
                  <a:srgbClr val="50535A"/>
                </a:solidFill>
                <a:cs typeface="Arial"/>
              </a:rPr>
              <a:t>one 30 minute break</a:t>
            </a:r>
          </a:p>
        </p:txBody>
      </p:sp>
      <p:sp>
        <p:nvSpPr>
          <p:cNvPr id="67" name="object 4">
            <a:extLst>
              <a:ext uri="{FF2B5EF4-FFF2-40B4-BE49-F238E27FC236}">
                <a16:creationId xmlns:a16="http://schemas.microsoft.com/office/drawing/2014/main" id="{7E7CDED5-A833-498F-9707-2262FB1D6D4F}"/>
              </a:ext>
            </a:extLst>
          </p:cNvPr>
          <p:cNvSpPr txBox="1"/>
          <p:nvPr/>
        </p:nvSpPr>
        <p:spPr>
          <a:xfrm>
            <a:off x="4888970" y="5558082"/>
            <a:ext cx="2084978" cy="883096"/>
          </a:xfrm>
          <a:prstGeom prst="rect">
            <a:avLst/>
          </a:prstGeom>
        </p:spPr>
        <p:txBody>
          <a:bodyPr vert="horz" wrap="square" lIns="0" tIns="33116" rIns="0" bIns="0" rtlCol="0">
            <a:spAutoFit/>
          </a:bodyPr>
          <a:lstStyle/>
          <a:p>
            <a:pPr marL="7701" marR="244516" algn="ctr">
              <a:lnSpc>
                <a:spcPct val="91600"/>
              </a:lnSpc>
              <a:spcBef>
                <a:spcPts val="261"/>
              </a:spcBef>
            </a:pPr>
            <a:r>
              <a:rPr lang="en-GB" sz="1910" spc="3" dirty="0">
                <a:solidFill>
                  <a:srgbClr val="50535A"/>
                </a:solidFill>
                <a:cs typeface="Arial"/>
              </a:rPr>
              <a:t>9 hour shift = </a:t>
            </a:r>
          </a:p>
          <a:p>
            <a:pPr marL="7701" marR="244516" algn="ctr">
              <a:lnSpc>
                <a:spcPct val="91600"/>
              </a:lnSpc>
              <a:spcBef>
                <a:spcPts val="261"/>
              </a:spcBef>
            </a:pPr>
            <a:r>
              <a:rPr lang="en-GB" sz="1910" spc="3" dirty="0">
                <a:solidFill>
                  <a:srgbClr val="50535A"/>
                </a:solidFill>
                <a:cs typeface="Arial"/>
              </a:rPr>
              <a:t>at least </a:t>
            </a:r>
            <a:r>
              <a:rPr lang="en-GB" sz="1910" b="1" spc="3" dirty="0">
                <a:solidFill>
                  <a:srgbClr val="50535A"/>
                </a:solidFill>
                <a:cs typeface="Arial"/>
              </a:rPr>
              <a:t>two 30 minute breaks</a:t>
            </a:r>
          </a:p>
        </p:txBody>
      </p:sp>
      <p:sp>
        <p:nvSpPr>
          <p:cNvPr id="68" name="object 4">
            <a:extLst>
              <a:ext uri="{FF2B5EF4-FFF2-40B4-BE49-F238E27FC236}">
                <a16:creationId xmlns:a16="http://schemas.microsoft.com/office/drawing/2014/main" id="{A5276235-DDD3-473C-8B4A-A5D5BBDE72B6}"/>
              </a:ext>
            </a:extLst>
          </p:cNvPr>
          <p:cNvSpPr txBox="1"/>
          <p:nvPr/>
        </p:nvSpPr>
        <p:spPr>
          <a:xfrm>
            <a:off x="7574648" y="5555963"/>
            <a:ext cx="2084978" cy="1153490"/>
          </a:xfrm>
          <a:prstGeom prst="rect">
            <a:avLst/>
          </a:prstGeom>
        </p:spPr>
        <p:txBody>
          <a:bodyPr vert="horz" wrap="square" lIns="0" tIns="33116" rIns="0" bIns="0" rtlCol="0">
            <a:spAutoFit/>
          </a:bodyPr>
          <a:lstStyle/>
          <a:p>
            <a:pPr marL="7701" marR="244516" algn="ctr">
              <a:lnSpc>
                <a:spcPct val="91600"/>
              </a:lnSpc>
              <a:spcBef>
                <a:spcPts val="261"/>
              </a:spcBef>
            </a:pPr>
            <a:r>
              <a:rPr lang="en-GB" sz="1910" spc="3" dirty="0">
                <a:solidFill>
                  <a:srgbClr val="50535A"/>
                </a:solidFill>
                <a:cs typeface="Arial"/>
              </a:rPr>
              <a:t>12 hour shift = </a:t>
            </a:r>
          </a:p>
          <a:p>
            <a:pPr marL="7701" marR="244516" algn="ctr">
              <a:lnSpc>
                <a:spcPct val="91600"/>
              </a:lnSpc>
              <a:spcBef>
                <a:spcPts val="261"/>
              </a:spcBef>
            </a:pPr>
            <a:r>
              <a:rPr lang="en-GB" sz="1910" spc="3" dirty="0">
                <a:solidFill>
                  <a:srgbClr val="50535A"/>
                </a:solidFill>
                <a:cs typeface="Arial"/>
              </a:rPr>
              <a:t>at least </a:t>
            </a:r>
            <a:r>
              <a:rPr lang="en-GB" sz="1910" b="1" spc="3" dirty="0">
                <a:solidFill>
                  <a:srgbClr val="50535A"/>
                </a:solidFill>
                <a:cs typeface="Arial"/>
              </a:rPr>
              <a:t>three 30 minute breaks</a:t>
            </a:r>
            <a:br>
              <a:rPr lang="en-GB" sz="1910" b="1" spc="3" dirty="0">
                <a:solidFill>
                  <a:srgbClr val="50535A"/>
                </a:solidFill>
                <a:cs typeface="Arial"/>
              </a:rPr>
            </a:br>
            <a:r>
              <a:rPr lang="en-GB" sz="1910" spc="3" dirty="0">
                <a:solidFill>
                  <a:srgbClr val="50535A"/>
                </a:solidFill>
                <a:cs typeface="Arial"/>
              </a:rPr>
              <a:t>(if a night shift)</a:t>
            </a:r>
          </a:p>
        </p:txBody>
      </p:sp>
    </p:spTree>
    <p:extLst>
      <p:ext uri="{BB962C8B-B14F-4D97-AF65-F5344CB8AC3E}">
        <p14:creationId xmlns:p14="http://schemas.microsoft.com/office/powerpoint/2010/main" val="191549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ABEA9A-2524-BC40-8277-252504DBA6AA}"/>
              </a:ext>
            </a:extLst>
          </p:cNvPr>
          <p:cNvSpPr txBox="1"/>
          <p:nvPr/>
        </p:nvSpPr>
        <p:spPr>
          <a:xfrm>
            <a:off x="526181" y="1417399"/>
            <a:ext cx="7386667" cy="656655"/>
          </a:xfrm>
          <a:prstGeom prst="rect">
            <a:avLst/>
          </a:prstGeom>
          <a:noFill/>
        </p:spPr>
        <p:txBody>
          <a:bodyPr wrap="square" lIns="0" tIns="0" rIns="0" bIns="0" rtlCol="0" anchor="t">
            <a:spAutoFit/>
          </a:bodyPr>
          <a:lstStyle/>
          <a:p>
            <a:pPr eaLnBrk="0" fontAlgn="base" hangingPunct="0"/>
            <a:r>
              <a:rPr lang="en-GB" sz="4267" b="1" dirty="0"/>
              <a:t>Annual/study and sick leave</a:t>
            </a:r>
            <a:endParaRPr lang="en-GB" sz="4267" dirty="0"/>
          </a:p>
        </p:txBody>
      </p:sp>
      <p:sp>
        <p:nvSpPr>
          <p:cNvPr id="5" name="Rectangle 4">
            <a:extLst>
              <a:ext uri="{FF2B5EF4-FFF2-40B4-BE49-F238E27FC236}">
                <a16:creationId xmlns:a16="http://schemas.microsoft.com/office/drawing/2014/main" id="{A736DC18-287D-C445-8394-3DA52BDDF03C}"/>
              </a:ext>
            </a:extLst>
          </p:cNvPr>
          <p:cNvSpPr/>
          <p:nvPr/>
        </p:nvSpPr>
        <p:spPr>
          <a:xfrm>
            <a:off x="1262743" y="2494347"/>
            <a:ext cx="8472614" cy="2323713"/>
          </a:xfrm>
          <a:prstGeom prst="rect">
            <a:avLst/>
          </a:prstGeom>
        </p:spPr>
        <p:txBody>
          <a:bodyPr wrap="square" anchor="t">
            <a:spAutoFit/>
          </a:bodyPr>
          <a:lstStyle/>
          <a:p>
            <a:pPr eaLnBrk="0" fontAlgn="base" hangingPunct="0">
              <a:lnSpc>
                <a:spcPts val="2933"/>
              </a:lnSpc>
              <a:tabLst>
                <a:tab pos="230712" algn="l"/>
              </a:tabLst>
            </a:pPr>
            <a:r>
              <a:rPr lang="en-GB" sz="2667" dirty="0">
                <a:latin typeface="+mj-lt"/>
              </a:rPr>
              <a:t>–</a:t>
            </a:r>
            <a:r>
              <a:rPr lang="en-GB" sz="2667" dirty="0">
                <a:solidFill>
                  <a:schemeClr val="accent1">
                    <a:lumMod val="50000"/>
                  </a:schemeClr>
                </a:solidFill>
                <a:latin typeface="+mj-lt"/>
              </a:rPr>
              <a:t>	</a:t>
            </a:r>
            <a:r>
              <a:rPr lang="en-GB" sz="2667" b="1" dirty="0">
                <a:solidFill>
                  <a:schemeClr val="accent1">
                    <a:lumMod val="50000"/>
                  </a:schemeClr>
                </a:solidFill>
              </a:rPr>
              <a:t>27 days or, after 5 years, 32 days</a:t>
            </a:r>
          </a:p>
          <a:p>
            <a:pPr eaLnBrk="0" fontAlgn="base" hangingPunct="0">
              <a:lnSpc>
                <a:spcPts val="2933"/>
              </a:lnSpc>
              <a:tabLst>
                <a:tab pos="230712" algn="l"/>
              </a:tabLst>
            </a:pPr>
            <a:r>
              <a:rPr lang="en-GB" sz="2667" b="1" dirty="0">
                <a:solidFill>
                  <a:schemeClr val="accent1">
                    <a:lumMod val="50000"/>
                  </a:schemeClr>
                </a:solidFill>
              </a:rPr>
              <a:t>–	Bank/Public Holidays (8 days)</a:t>
            </a:r>
          </a:p>
          <a:p>
            <a:pPr eaLnBrk="0" fontAlgn="base" hangingPunct="0">
              <a:lnSpc>
                <a:spcPts val="2933"/>
              </a:lnSpc>
              <a:tabLst>
                <a:tab pos="230712" algn="l"/>
              </a:tabLst>
            </a:pPr>
            <a:r>
              <a:rPr lang="en-GB" sz="2667" b="1" dirty="0">
                <a:solidFill>
                  <a:schemeClr val="accent1">
                    <a:lumMod val="50000"/>
                  </a:schemeClr>
                </a:solidFill>
              </a:rPr>
              <a:t>–	life-changing events 	</a:t>
            </a:r>
            <a:endParaRPr lang="en-GB" sz="2667" b="1" dirty="0">
              <a:solidFill>
                <a:schemeClr val="accent1">
                  <a:lumMod val="50000"/>
                </a:schemeClr>
              </a:solidFill>
              <a:cs typeface="Calibri"/>
            </a:endParaRPr>
          </a:p>
          <a:p>
            <a:pPr eaLnBrk="0" fontAlgn="base" hangingPunct="0">
              <a:lnSpc>
                <a:spcPts val="2933"/>
              </a:lnSpc>
            </a:pPr>
            <a:r>
              <a:rPr lang="en-GB" sz="2667" b="1" dirty="0">
                <a:solidFill>
                  <a:schemeClr val="accent1">
                    <a:lumMod val="50000"/>
                  </a:schemeClr>
                </a:solidFill>
              </a:rPr>
              <a:t>– not be fixed to a working pattern</a:t>
            </a:r>
            <a:endParaRPr lang="en-GB" sz="2667" b="1" dirty="0">
              <a:solidFill>
                <a:schemeClr val="accent1">
                  <a:lumMod val="50000"/>
                </a:schemeClr>
              </a:solidFill>
              <a:cs typeface="Calibri"/>
            </a:endParaRPr>
          </a:p>
          <a:p>
            <a:pPr eaLnBrk="0" fontAlgn="base" hangingPunct="0">
              <a:lnSpc>
                <a:spcPts val="2933"/>
              </a:lnSpc>
            </a:pPr>
            <a:r>
              <a:rPr lang="en-GB" sz="2667" b="1" dirty="0">
                <a:solidFill>
                  <a:schemeClr val="accent1">
                    <a:lumMod val="50000"/>
                  </a:schemeClr>
                </a:solidFill>
              </a:rPr>
              <a:t>– sick pay </a:t>
            </a:r>
            <a:endParaRPr lang="en-GB" sz="2667" b="1" dirty="0">
              <a:solidFill>
                <a:schemeClr val="accent1">
                  <a:lumMod val="50000"/>
                </a:schemeClr>
              </a:solidFill>
              <a:cs typeface="Calibri"/>
            </a:endParaRPr>
          </a:p>
          <a:p>
            <a:pPr eaLnBrk="0" fontAlgn="base" hangingPunct="0">
              <a:lnSpc>
                <a:spcPts val="2933"/>
              </a:lnSpc>
            </a:pPr>
            <a:r>
              <a:rPr lang="en-GB" sz="2667" b="1" dirty="0">
                <a:solidFill>
                  <a:schemeClr val="accent1">
                    <a:lumMod val="50000"/>
                  </a:schemeClr>
                </a:solidFill>
              </a:rPr>
              <a:t>–</a:t>
            </a:r>
            <a:r>
              <a:rPr lang="en-GB" sz="2667" b="1" dirty="0">
                <a:solidFill>
                  <a:schemeClr val="accent1">
                    <a:lumMod val="50000"/>
                  </a:schemeClr>
                </a:solidFill>
                <a:cs typeface="Calibri"/>
              </a:rPr>
              <a:t> </a:t>
            </a:r>
            <a:r>
              <a:rPr lang="en-GB" sz="2667" b="1" dirty="0">
                <a:solidFill>
                  <a:schemeClr val="accent1">
                    <a:lumMod val="50000"/>
                  </a:schemeClr>
                </a:solidFill>
              </a:rPr>
              <a:t>15 days study leave</a:t>
            </a:r>
            <a:endParaRPr lang="en-GB" sz="2667" b="1" dirty="0">
              <a:solidFill>
                <a:schemeClr val="accent1">
                  <a:lumMod val="50000"/>
                </a:schemeClr>
              </a:solidFill>
              <a:cs typeface="Calibri"/>
            </a:endParaRPr>
          </a:p>
        </p:txBody>
      </p:sp>
      <p:pic>
        <p:nvPicPr>
          <p:cNvPr id="6" name="Picture 5">
            <a:extLst>
              <a:ext uri="{FF2B5EF4-FFF2-40B4-BE49-F238E27FC236}">
                <a16:creationId xmlns:a16="http://schemas.microsoft.com/office/drawing/2014/main" id="{9A8B375A-6144-8A47-9B3F-CCD1DBA09C67}"/>
              </a:ext>
            </a:extLst>
          </p:cNvPr>
          <p:cNvPicPr>
            <a:picLocks noChangeAspect="1"/>
          </p:cNvPicPr>
          <p:nvPr/>
        </p:nvPicPr>
        <p:blipFill>
          <a:blip r:embed="rId3"/>
          <a:stretch>
            <a:fillRect/>
          </a:stretch>
        </p:blipFill>
        <p:spPr>
          <a:xfrm>
            <a:off x="7773721" y="2494348"/>
            <a:ext cx="3037937" cy="3037937"/>
          </a:xfrm>
          <a:prstGeom prst="rect">
            <a:avLst/>
          </a:prstGeom>
        </p:spPr>
      </p:pic>
      <p:sp>
        <p:nvSpPr>
          <p:cNvPr id="7" name="object 2">
            <a:extLst>
              <a:ext uri="{FF2B5EF4-FFF2-40B4-BE49-F238E27FC236}">
                <a16:creationId xmlns:a16="http://schemas.microsoft.com/office/drawing/2014/main" id="{DDBC88DE-36D2-4998-838C-A8BBB0D98670}"/>
              </a:ext>
            </a:extLst>
          </p:cNvPr>
          <p:cNvSpPr txBox="1"/>
          <p:nvPr/>
        </p:nvSpPr>
        <p:spPr>
          <a:xfrm>
            <a:off x="747486" y="582225"/>
            <a:ext cx="3763444"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Tree>
    <p:extLst>
      <p:ext uri="{BB962C8B-B14F-4D97-AF65-F5344CB8AC3E}">
        <p14:creationId xmlns:p14="http://schemas.microsoft.com/office/powerpoint/2010/main" val="88152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4177"/>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Work schedule</a:t>
            </a:r>
            <a:endParaRPr sz="4791" dirty="0">
              <a:latin typeface="+mn-lt"/>
              <a:cs typeface="Arial"/>
            </a:endParaRPr>
          </a:p>
        </p:txBody>
      </p:sp>
      <p:sp>
        <p:nvSpPr>
          <p:cNvPr id="5" name="object 4">
            <a:extLst>
              <a:ext uri="{FF2B5EF4-FFF2-40B4-BE49-F238E27FC236}">
                <a16:creationId xmlns:a16="http://schemas.microsoft.com/office/drawing/2014/main" id="{7A0E058D-ACB1-42DC-BDCB-15F54166D3E9}"/>
              </a:ext>
            </a:extLst>
          </p:cNvPr>
          <p:cNvSpPr txBox="1"/>
          <p:nvPr/>
        </p:nvSpPr>
        <p:spPr>
          <a:xfrm>
            <a:off x="509738" y="2544475"/>
            <a:ext cx="5496172" cy="3465009"/>
          </a:xfrm>
          <a:prstGeom prst="rect">
            <a:avLst/>
          </a:prstGeom>
        </p:spPr>
        <p:txBody>
          <a:bodyPr vert="horz" wrap="square" lIns="0" tIns="8086" rIns="0" bIns="0" rtlCol="0">
            <a:spAutoFit/>
          </a:bodyPr>
          <a:lstStyle/>
          <a:p>
            <a:pPr marL="211015" indent="-203314">
              <a:buChar char="–"/>
              <a:tabLst>
                <a:tab pos="211015" algn="l"/>
              </a:tabLst>
            </a:pPr>
            <a:r>
              <a:rPr lang="en-GB" sz="2183" dirty="0">
                <a:solidFill>
                  <a:srgbClr val="50535A"/>
                </a:solidFill>
                <a:cs typeface="Arial"/>
              </a:rPr>
              <a:t>Work commitments and training outcomes</a:t>
            </a:r>
          </a:p>
          <a:p>
            <a:pPr marL="211015" indent="-203314">
              <a:spcBef>
                <a:spcPts val="1186"/>
              </a:spcBef>
              <a:buChar char="–"/>
              <a:tabLst>
                <a:tab pos="211015" algn="l"/>
              </a:tabLst>
            </a:pPr>
            <a:r>
              <a:rPr lang="en-GB" sz="2183" dirty="0">
                <a:solidFill>
                  <a:srgbClr val="50535A"/>
                </a:solidFill>
                <a:cs typeface="Arial"/>
              </a:rPr>
              <a:t>Working hours, training opportunities</a:t>
            </a:r>
          </a:p>
          <a:p>
            <a:pPr marL="211015" indent="-203314">
              <a:spcBef>
                <a:spcPts val="1186"/>
              </a:spcBef>
              <a:buChar char="–"/>
              <a:tabLst>
                <a:tab pos="211015" algn="l"/>
              </a:tabLst>
            </a:pPr>
            <a:r>
              <a:rPr lang="en-GB" sz="2183" dirty="0">
                <a:solidFill>
                  <a:srgbClr val="50535A"/>
                </a:solidFill>
                <a:cs typeface="Arial"/>
              </a:rPr>
              <a:t>Rolling rota (remember checker!)</a:t>
            </a:r>
          </a:p>
          <a:p>
            <a:pPr marL="211015" indent="-203314">
              <a:spcBef>
                <a:spcPts val="1186"/>
              </a:spcBef>
              <a:buChar char="–"/>
              <a:tabLst>
                <a:tab pos="211015" algn="l"/>
              </a:tabLst>
            </a:pPr>
            <a:r>
              <a:rPr lang="en-GB" sz="2183" dirty="0">
                <a:solidFill>
                  <a:srgbClr val="50535A"/>
                </a:solidFill>
                <a:cs typeface="Arial"/>
              </a:rPr>
              <a:t>Pay, with breakdown of components (check against payslip)</a:t>
            </a:r>
          </a:p>
          <a:p>
            <a:pPr marL="211015" indent="-203314">
              <a:spcBef>
                <a:spcPts val="1186"/>
              </a:spcBef>
              <a:buChar char="–"/>
              <a:tabLst>
                <a:tab pos="211015" algn="l"/>
              </a:tabLst>
            </a:pPr>
            <a:r>
              <a:rPr lang="en-GB" sz="2183" dirty="0">
                <a:solidFill>
                  <a:srgbClr val="50535A"/>
                </a:solidFill>
                <a:cs typeface="Arial"/>
              </a:rPr>
              <a:t>Key contact details for queries / concerns</a:t>
            </a:r>
          </a:p>
          <a:p>
            <a:pPr marL="7701">
              <a:spcBef>
                <a:spcPts val="1186"/>
              </a:spcBef>
              <a:tabLst>
                <a:tab pos="211015" algn="l"/>
              </a:tabLst>
            </a:pPr>
            <a:r>
              <a:rPr lang="en-GB" sz="2183" dirty="0">
                <a:solidFill>
                  <a:srgbClr val="50535A"/>
                </a:solidFill>
                <a:cs typeface="Arial"/>
              </a:rPr>
              <a:t>(Clinical lead, rota co-ord, medical workforce Dept)</a:t>
            </a:r>
          </a:p>
        </p:txBody>
      </p:sp>
      <p:pic>
        <p:nvPicPr>
          <p:cNvPr id="18" name="Picture 17">
            <a:extLst>
              <a:ext uri="{FF2B5EF4-FFF2-40B4-BE49-F238E27FC236}">
                <a16:creationId xmlns:a16="http://schemas.microsoft.com/office/drawing/2014/main" id="{D8727BA8-205C-4C15-B020-3D3FB4A27EE6}"/>
              </a:ext>
            </a:extLst>
          </p:cNvPr>
          <p:cNvPicPr>
            <a:picLocks noChangeAspect="1"/>
          </p:cNvPicPr>
          <p:nvPr/>
        </p:nvPicPr>
        <p:blipFill>
          <a:blip r:embed="rId3"/>
          <a:stretch>
            <a:fillRect/>
          </a:stretch>
        </p:blipFill>
        <p:spPr>
          <a:xfrm>
            <a:off x="6327039" y="93321"/>
            <a:ext cx="5787856" cy="6662637"/>
          </a:xfrm>
          <a:prstGeom prst="rect">
            <a:avLst/>
          </a:prstGeom>
        </p:spPr>
      </p:pic>
    </p:spTree>
    <p:extLst>
      <p:ext uri="{BB962C8B-B14F-4D97-AF65-F5344CB8AC3E}">
        <p14:creationId xmlns:p14="http://schemas.microsoft.com/office/powerpoint/2010/main" val="213960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4177"/>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Work schedule</a:t>
            </a:r>
            <a:endParaRPr sz="4791" dirty="0">
              <a:latin typeface="+mn-lt"/>
              <a:cs typeface="Arial"/>
            </a:endParaRPr>
          </a:p>
        </p:txBody>
      </p:sp>
      <p:sp>
        <p:nvSpPr>
          <p:cNvPr id="5" name="object 4">
            <a:extLst>
              <a:ext uri="{FF2B5EF4-FFF2-40B4-BE49-F238E27FC236}">
                <a16:creationId xmlns:a16="http://schemas.microsoft.com/office/drawing/2014/main" id="{7A0E058D-ACB1-42DC-BDCB-15F54166D3E9}"/>
              </a:ext>
            </a:extLst>
          </p:cNvPr>
          <p:cNvSpPr txBox="1"/>
          <p:nvPr/>
        </p:nvSpPr>
        <p:spPr>
          <a:xfrm>
            <a:off x="830867" y="2729532"/>
            <a:ext cx="8361052" cy="2686078"/>
          </a:xfrm>
          <a:prstGeom prst="rect">
            <a:avLst/>
          </a:prstGeom>
        </p:spPr>
        <p:txBody>
          <a:bodyPr vert="horz" wrap="square" lIns="0" tIns="8086" rIns="0" bIns="0" rtlCol="0">
            <a:spAutoFit/>
          </a:bodyPr>
          <a:lstStyle/>
          <a:p>
            <a:pPr marL="7701">
              <a:spcBef>
                <a:spcPts val="64"/>
              </a:spcBef>
            </a:pPr>
            <a:r>
              <a:rPr lang="en-GB" sz="2395" spc="-21" dirty="0">
                <a:solidFill>
                  <a:srgbClr val="12326E"/>
                </a:solidFill>
                <a:latin typeface="Arial"/>
                <a:cs typeface="Arial"/>
              </a:rPr>
              <a:t>Check:</a:t>
            </a:r>
            <a:endParaRPr sz="2395" dirty="0">
              <a:latin typeface="Arial"/>
              <a:cs typeface="Arial"/>
            </a:endParaRPr>
          </a:p>
          <a:p>
            <a:pPr>
              <a:spcBef>
                <a:spcPts val="9"/>
              </a:spcBef>
            </a:pPr>
            <a:endParaRPr sz="3275" dirty="0">
              <a:cs typeface="Arial"/>
            </a:endParaRPr>
          </a:p>
          <a:p>
            <a:pPr marL="211015" indent="-203314">
              <a:buChar char="–"/>
              <a:tabLst>
                <a:tab pos="211015" algn="l"/>
              </a:tabLst>
            </a:pPr>
            <a:r>
              <a:rPr lang="en-GB" sz="2183" dirty="0">
                <a:solidFill>
                  <a:srgbClr val="50535A"/>
                </a:solidFill>
                <a:cs typeface="Arial"/>
              </a:rPr>
              <a:t>Does rota in schedule match your payslip?</a:t>
            </a:r>
          </a:p>
          <a:p>
            <a:pPr marL="211015" indent="-203314">
              <a:spcBef>
                <a:spcPts val="1186"/>
              </a:spcBef>
              <a:buFontTx/>
              <a:buChar char="–"/>
              <a:tabLst>
                <a:tab pos="211015" algn="l"/>
              </a:tabLst>
            </a:pPr>
            <a:r>
              <a:rPr lang="en-GB" sz="2183" dirty="0">
                <a:solidFill>
                  <a:srgbClr val="50535A"/>
                </a:solidFill>
                <a:cs typeface="Arial"/>
              </a:rPr>
              <a:t>Does rota in schedule match real rota you are working?</a:t>
            </a:r>
          </a:p>
          <a:p>
            <a:pPr marL="211015" indent="-203314">
              <a:spcBef>
                <a:spcPts val="1186"/>
              </a:spcBef>
              <a:buFontTx/>
              <a:buChar char="–"/>
              <a:tabLst>
                <a:tab pos="211015" algn="l"/>
              </a:tabLst>
            </a:pPr>
            <a:r>
              <a:rPr lang="en-GB" sz="2183" dirty="0">
                <a:solidFill>
                  <a:srgbClr val="50535A"/>
                </a:solidFill>
                <a:cs typeface="Arial"/>
              </a:rPr>
              <a:t>Does schedule include your educationally useful activities?</a:t>
            </a:r>
          </a:p>
          <a:p>
            <a:pPr marL="211015" indent="-203314">
              <a:spcBef>
                <a:spcPts val="1186"/>
              </a:spcBef>
              <a:buChar char="–"/>
              <a:tabLst>
                <a:tab pos="211015" algn="l"/>
              </a:tabLst>
            </a:pPr>
            <a:r>
              <a:rPr lang="en-GB" sz="2183" dirty="0">
                <a:solidFill>
                  <a:srgbClr val="50535A"/>
                </a:solidFill>
                <a:cs typeface="Arial"/>
              </a:rPr>
              <a:t>Use work schedule reviews to fix the schedule if necessary</a:t>
            </a:r>
          </a:p>
        </p:txBody>
      </p:sp>
    </p:spTree>
    <p:extLst>
      <p:ext uri="{BB962C8B-B14F-4D97-AF65-F5344CB8AC3E}">
        <p14:creationId xmlns:p14="http://schemas.microsoft.com/office/powerpoint/2010/main" val="139581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684441"/>
            <a:ext cx="10446733" cy="504784"/>
          </a:xfrm>
          <a:prstGeom prst="rect">
            <a:avLst/>
          </a:prstGeom>
        </p:spPr>
        <p:txBody>
          <a:bodyPr vert="horz" wrap="square" lIns="0" tIns="8856" rIns="0" bIns="0" rtlCol="0" anchor="ctr">
            <a:spAutoFit/>
          </a:bodyPr>
          <a:lstStyle/>
          <a:p>
            <a:pPr marL="7701">
              <a:spcBef>
                <a:spcPts val="683"/>
              </a:spcBef>
            </a:pPr>
            <a:r>
              <a:rPr lang="en-GB" sz="3580" b="1" spc="9" dirty="0">
                <a:solidFill>
                  <a:srgbClr val="12326E"/>
                </a:solidFill>
                <a:latin typeface="+mn-lt"/>
                <a:cs typeface="Arial"/>
              </a:rPr>
              <a:t>BMA support – Rota checking</a:t>
            </a:r>
            <a:endParaRPr lang="en-GB" sz="3580" dirty="0">
              <a:latin typeface="+mn-lt"/>
              <a:cs typeface="Arial"/>
            </a:endParaRPr>
          </a:p>
        </p:txBody>
      </p:sp>
      <p:sp>
        <p:nvSpPr>
          <p:cNvPr id="7" name="object 4">
            <a:extLst>
              <a:ext uri="{FF2B5EF4-FFF2-40B4-BE49-F238E27FC236}">
                <a16:creationId xmlns:a16="http://schemas.microsoft.com/office/drawing/2014/main" id="{A27EC477-43F4-4E37-9C66-72D959AD0FC0}"/>
              </a:ext>
            </a:extLst>
          </p:cNvPr>
          <p:cNvSpPr txBox="1"/>
          <p:nvPr/>
        </p:nvSpPr>
        <p:spPr>
          <a:xfrm>
            <a:off x="830867" y="2729532"/>
            <a:ext cx="7738423" cy="3481552"/>
          </a:xfrm>
          <a:prstGeom prst="rect">
            <a:avLst/>
          </a:prstGeom>
        </p:spPr>
        <p:txBody>
          <a:bodyPr vert="horz" wrap="square" lIns="0" tIns="8086" rIns="0" bIns="0" rtlCol="0">
            <a:spAutoFit/>
          </a:bodyPr>
          <a:lstStyle/>
          <a:p>
            <a:pPr marL="7701">
              <a:spcBef>
                <a:spcPts val="64"/>
              </a:spcBef>
            </a:pPr>
            <a:r>
              <a:rPr lang="en-GB" sz="2395" spc="-21" dirty="0">
                <a:solidFill>
                  <a:srgbClr val="12326E"/>
                </a:solidFill>
                <a:latin typeface="+mj-lt"/>
                <a:cs typeface="Arial"/>
              </a:rPr>
              <a:t>When you receive your personalised rota (6 weeks before you start a new rotation) run it past our online rota checker. </a:t>
            </a:r>
          </a:p>
          <a:p>
            <a:pPr marL="7701">
              <a:spcBef>
                <a:spcPts val="64"/>
              </a:spcBef>
            </a:pPr>
            <a:endParaRPr lang="en-GB" sz="2395" spc="-21" dirty="0">
              <a:solidFill>
                <a:srgbClr val="12326E"/>
              </a:solidFill>
              <a:latin typeface="+mj-lt"/>
              <a:cs typeface="Arial"/>
            </a:endParaRPr>
          </a:p>
          <a:p>
            <a:pPr marL="7701">
              <a:spcBef>
                <a:spcPts val="64"/>
              </a:spcBef>
            </a:pPr>
            <a:r>
              <a:rPr lang="en-GB" sz="2395" spc="-21" dirty="0">
                <a:solidFill>
                  <a:srgbClr val="12326E"/>
                </a:solidFill>
                <a:latin typeface="+mj-lt"/>
                <a:cs typeface="Arial"/>
              </a:rPr>
              <a:t>It’s simple to use and effective in spotting non-compliant rotas. Always check that your rota matches your work schedule.</a:t>
            </a:r>
          </a:p>
          <a:p>
            <a:pPr marL="7701">
              <a:spcBef>
                <a:spcPts val="64"/>
              </a:spcBef>
            </a:pPr>
            <a:endParaRPr lang="en-GB" sz="2395" spc="-21" dirty="0">
              <a:solidFill>
                <a:srgbClr val="12326E"/>
              </a:solidFill>
              <a:latin typeface="+mj-lt"/>
              <a:cs typeface="Arial"/>
            </a:endParaRPr>
          </a:p>
          <a:p>
            <a:pPr marL="7701">
              <a:spcBef>
                <a:spcPts val="64"/>
              </a:spcBef>
            </a:pPr>
            <a:r>
              <a:rPr lang="en-GB" sz="2395" spc="-21" dirty="0">
                <a:solidFill>
                  <a:srgbClr val="12326E"/>
                </a:solidFill>
                <a:latin typeface="+mj-lt"/>
                <a:cs typeface="Arial"/>
              </a:rPr>
              <a:t>Use our rota checking app:</a:t>
            </a:r>
          </a:p>
          <a:p>
            <a:pPr marL="7701">
              <a:spcBef>
                <a:spcPts val="64"/>
              </a:spcBef>
            </a:pPr>
            <a:endParaRPr lang="en-GB" sz="2395" spc="-21" dirty="0">
              <a:solidFill>
                <a:srgbClr val="12326E"/>
              </a:solidFill>
              <a:latin typeface="Arial"/>
              <a:cs typeface="Arial"/>
            </a:endParaRPr>
          </a:p>
          <a:p>
            <a:pPr marL="7701">
              <a:spcBef>
                <a:spcPts val="64"/>
              </a:spcBef>
            </a:pPr>
            <a:r>
              <a:rPr lang="en-GB" sz="2911" b="1" spc="-18" dirty="0">
                <a:solidFill>
                  <a:srgbClr val="00B0F0"/>
                </a:solidFill>
                <a:latin typeface="Arial"/>
                <a:cs typeface="Arial"/>
              </a:rPr>
              <a:t>https://rotachecker.bma.org.uk</a:t>
            </a:r>
            <a:endParaRPr lang="en-GB" sz="2911" dirty="0">
              <a:solidFill>
                <a:srgbClr val="00B0F0"/>
              </a:solidFill>
              <a:latin typeface="Arial"/>
              <a:cs typeface="Arial"/>
            </a:endParaRPr>
          </a:p>
        </p:txBody>
      </p:sp>
      <p:grpSp>
        <p:nvGrpSpPr>
          <p:cNvPr id="8" name="Group 4">
            <a:extLst>
              <a:ext uri="{FF2B5EF4-FFF2-40B4-BE49-F238E27FC236}">
                <a16:creationId xmlns:a16="http://schemas.microsoft.com/office/drawing/2014/main" id="{E35BE64C-92EC-4AC7-B68C-AC3D4E8E83D8}"/>
              </a:ext>
            </a:extLst>
          </p:cNvPr>
          <p:cNvGrpSpPr>
            <a:grpSpLocks noChangeAspect="1"/>
          </p:cNvGrpSpPr>
          <p:nvPr/>
        </p:nvGrpSpPr>
        <p:grpSpPr bwMode="auto">
          <a:xfrm>
            <a:off x="9092317" y="2729532"/>
            <a:ext cx="2828763" cy="2830237"/>
            <a:chOff x="3262" y="816"/>
            <a:chExt cx="1920" cy="1921"/>
          </a:xfrm>
        </p:grpSpPr>
        <p:sp>
          <p:nvSpPr>
            <p:cNvPr id="9" name="AutoShape 3">
              <a:extLst>
                <a:ext uri="{FF2B5EF4-FFF2-40B4-BE49-F238E27FC236}">
                  <a16:creationId xmlns:a16="http://schemas.microsoft.com/office/drawing/2014/main" id="{5B68905D-9CF5-488D-82EB-FB9809FEF80F}"/>
                </a:ext>
              </a:extLst>
            </p:cNvPr>
            <p:cNvSpPr>
              <a:spLocks noChangeAspect="1" noChangeArrowheads="1" noTextEdit="1"/>
            </p:cNvSpPr>
            <p:nvPr/>
          </p:nvSpPr>
          <p:spPr bwMode="auto">
            <a:xfrm>
              <a:off x="3262" y="816"/>
              <a:ext cx="1920"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0" name="Freeform 5">
              <a:extLst>
                <a:ext uri="{FF2B5EF4-FFF2-40B4-BE49-F238E27FC236}">
                  <a16:creationId xmlns:a16="http://schemas.microsoft.com/office/drawing/2014/main" id="{BDFD6441-A7FD-4051-A313-737A58B1FF78}"/>
                </a:ext>
              </a:extLst>
            </p:cNvPr>
            <p:cNvSpPr>
              <a:spLocks/>
            </p:cNvSpPr>
            <p:nvPr/>
          </p:nvSpPr>
          <p:spPr bwMode="auto">
            <a:xfrm>
              <a:off x="3502" y="814"/>
              <a:ext cx="121" cy="361"/>
            </a:xfrm>
            <a:custGeom>
              <a:avLst/>
              <a:gdLst>
                <a:gd name="T0" fmla="*/ 0 w 200"/>
                <a:gd name="T1" fmla="*/ 499 h 599"/>
                <a:gd name="T2" fmla="*/ 0 w 200"/>
                <a:gd name="T3" fmla="*/ 499 h 599"/>
                <a:gd name="T4" fmla="*/ 0 w 200"/>
                <a:gd name="T5" fmla="*/ 99 h 599"/>
                <a:gd name="T6" fmla="*/ 100 w 200"/>
                <a:gd name="T7" fmla="*/ 0 h 599"/>
                <a:gd name="T8" fmla="*/ 200 w 200"/>
                <a:gd name="T9" fmla="*/ 99 h 599"/>
                <a:gd name="T10" fmla="*/ 200 w 200"/>
                <a:gd name="T11" fmla="*/ 499 h 599"/>
                <a:gd name="T12" fmla="*/ 100 w 200"/>
                <a:gd name="T13" fmla="*/ 599 h 599"/>
                <a:gd name="T14" fmla="*/ 0 w 200"/>
                <a:gd name="T15" fmla="*/ 499 h 5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599">
                  <a:moveTo>
                    <a:pt x="0" y="499"/>
                  </a:moveTo>
                  <a:lnTo>
                    <a:pt x="0" y="499"/>
                  </a:lnTo>
                  <a:lnTo>
                    <a:pt x="0" y="99"/>
                  </a:lnTo>
                  <a:cubicBezTo>
                    <a:pt x="0" y="43"/>
                    <a:pt x="45" y="0"/>
                    <a:pt x="100" y="0"/>
                  </a:cubicBezTo>
                  <a:cubicBezTo>
                    <a:pt x="156" y="0"/>
                    <a:pt x="200" y="43"/>
                    <a:pt x="200" y="99"/>
                  </a:cubicBezTo>
                  <a:lnTo>
                    <a:pt x="200" y="499"/>
                  </a:lnTo>
                  <a:cubicBezTo>
                    <a:pt x="200" y="554"/>
                    <a:pt x="156" y="599"/>
                    <a:pt x="100" y="599"/>
                  </a:cubicBezTo>
                  <a:cubicBezTo>
                    <a:pt x="45" y="599"/>
                    <a:pt x="0" y="554"/>
                    <a:pt x="0" y="499"/>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1" name="Freeform 6">
              <a:extLst>
                <a:ext uri="{FF2B5EF4-FFF2-40B4-BE49-F238E27FC236}">
                  <a16:creationId xmlns:a16="http://schemas.microsoft.com/office/drawing/2014/main" id="{5E2E7D94-F4CC-448D-B600-27F4938FBC1A}"/>
                </a:ext>
              </a:extLst>
            </p:cNvPr>
            <p:cNvSpPr>
              <a:spLocks/>
            </p:cNvSpPr>
            <p:nvPr/>
          </p:nvSpPr>
          <p:spPr bwMode="auto">
            <a:xfrm>
              <a:off x="4467" y="814"/>
              <a:ext cx="120" cy="361"/>
            </a:xfrm>
            <a:custGeom>
              <a:avLst/>
              <a:gdLst>
                <a:gd name="T0" fmla="*/ 100 w 200"/>
                <a:gd name="T1" fmla="*/ 599 h 599"/>
                <a:gd name="T2" fmla="*/ 100 w 200"/>
                <a:gd name="T3" fmla="*/ 599 h 599"/>
                <a:gd name="T4" fmla="*/ 200 w 200"/>
                <a:gd name="T5" fmla="*/ 499 h 599"/>
                <a:gd name="T6" fmla="*/ 200 w 200"/>
                <a:gd name="T7" fmla="*/ 99 h 599"/>
                <a:gd name="T8" fmla="*/ 100 w 200"/>
                <a:gd name="T9" fmla="*/ 0 h 599"/>
                <a:gd name="T10" fmla="*/ 0 w 200"/>
                <a:gd name="T11" fmla="*/ 99 h 599"/>
                <a:gd name="T12" fmla="*/ 0 w 200"/>
                <a:gd name="T13" fmla="*/ 499 h 599"/>
                <a:gd name="T14" fmla="*/ 100 w 200"/>
                <a:gd name="T15" fmla="*/ 599 h 5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599">
                  <a:moveTo>
                    <a:pt x="100" y="599"/>
                  </a:moveTo>
                  <a:lnTo>
                    <a:pt x="100" y="599"/>
                  </a:lnTo>
                  <a:cubicBezTo>
                    <a:pt x="156" y="599"/>
                    <a:pt x="200" y="554"/>
                    <a:pt x="200" y="499"/>
                  </a:cubicBezTo>
                  <a:lnTo>
                    <a:pt x="200" y="99"/>
                  </a:lnTo>
                  <a:cubicBezTo>
                    <a:pt x="200" y="43"/>
                    <a:pt x="156" y="0"/>
                    <a:pt x="100" y="0"/>
                  </a:cubicBezTo>
                  <a:cubicBezTo>
                    <a:pt x="45" y="0"/>
                    <a:pt x="0" y="43"/>
                    <a:pt x="0" y="99"/>
                  </a:cubicBezTo>
                  <a:lnTo>
                    <a:pt x="0" y="499"/>
                  </a:lnTo>
                  <a:cubicBezTo>
                    <a:pt x="0" y="554"/>
                    <a:pt x="45" y="599"/>
                    <a:pt x="100" y="599"/>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2" name="Freeform 7">
              <a:extLst>
                <a:ext uri="{FF2B5EF4-FFF2-40B4-BE49-F238E27FC236}">
                  <a16:creationId xmlns:a16="http://schemas.microsoft.com/office/drawing/2014/main" id="{FF804968-BB14-4BE3-AEC3-E0953D9D1D41}"/>
                </a:ext>
              </a:extLst>
            </p:cNvPr>
            <p:cNvSpPr>
              <a:spLocks/>
            </p:cNvSpPr>
            <p:nvPr/>
          </p:nvSpPr>
          <p:spPr bwMode="auto">
            <a:xfrm>
              <a:off x="4226" y="1778"/>
              <a:ext cx="964" cy="965"/>
            </a:xfrm>
            <a:custGeom>
              <a:avLst/>
              <a:gdLst>
                <a:gd name="T0" fmla="*/ 1600 w 1600"/>
                <a:gd name="T1" fmla="*/ 800 h 1600"/>
                <a:gd name="T2" fmla="*/ 1600 w 1600"/>
                <a:gd name="T3" fmla="*/ 800 h 1600"/>
                <a:gd name="T4" fmla="*/ 800 w 1600"/>
                <a:gd name="T5" fmla="*/ 1600 h 1600"/>
                <a:gd name="T6" fmla="*/ 0 w 1600"/>
                <a:gd name="T7" fmla="*/ 800 h 1600"/>
                <a:gd name="T8" fmla="*/ 800 w 1600"/>
                <a:gd name="T9" fmla="*/ 0 h 1600"/>
                <a:gd name="T10" fmla="*/ 1600 w 1600"/>
                <a:gd name="T11" fmla="*/ 800 h 1600"/>
              </a:gdLst>
              <a:ahLst/>
              <a:cxnLst>
                <a:cxn ang="0">
                  <a:pos x="T0" y="T1"/>
                </a:cxn>
                <a:cxn ang="0">
                  <a:pos x="T2" y="T3"/>
                </a:cxn>
                <a:cxn ang="0">
                  <a:pos x="T4" y="T5"/>
                </a:cxn>
                <a:cxn ang="0">
                  <a:pos x="T6" y="T7"/>
                </a:cxn>
                <a:cxn ang="0">
                  <a:pos x="T8" y="T9"/>
                </a:cxn>
                <a:cxn ang="0">
                  <a:pos x="T10" y="T11"/>
                </a:cxn>
              </a:cxnLst>
              <a:rect l="0" t="0" r="r" b="b"/>
              <a:pathLst>
                <a:path w="1600" h="1600">
                  <a:moveTo>
                    <a:pt x="1600" y="800"/>
                  </a:moveTo>
                  <a:lnTo>
                    <a:pt x="1600" y="800"/>
                  </a:lnTo>
                  <a:cubicBezTo>
                    <a:pt x="1600" y="1241"/>
                    <a:pt x="1242" y="1600"/>
                    <a:pt x="800" y="1600"/>
                  </a:cubicBezTo>
                  <a:cubicBezTo>
                    <a:pt x="359" y="1600"/>
                    <a:pt x="0" y="1241"/>
                    <a:pt x="0" y="800"/>
                  </a:cubicBezTo>
                  <a:cubicBezTo>
                    <a:pt x="0" y="358"/>
                    <a:pt x="359" y="0"/>
                    <a:pt x="800" y="0"/>
                  </a:cubicBezTo>
                  <a:cubicBezTo>
                    <a:pt x="1242" y="0"/>
                    <a:pt x="1600" y="358"/>
                    <a:pt x="1600" y="800"/>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3" name="Freeform 8">
              <a:extLst>
                <a:ext uri="{FF2B5EF4-FFF2-40B4-BE49-F238E27FC236}">
                  <a16:creationId xmlns:a16="http://schemas.microsoft.com/office/drawing/2014/main" id="{367344F3-BA18-4B95-8382-FC792C08589C}"/>
                </a:ext>
              </a:extLst>
            </p:cNvPr>
            <p:cNvSpPr>
              <a:spLocks/>
            </p:cNvSpPr>
            <p:nvPr/>
          </p:nvSpPr>
          <p:spPr bwMode="auto">
            <a:xfrm>
              <a:off x="4346" y="1899"/>
              <a:ext cx="723" cy="723"/>
            </a:xfrm>
            <a:custGeom>
              <a:avLst/>
              <a:gdLst>
                <a:gd name="T0" fmla="*/ 1200 w 1200"/>
                <a:gd name="T1" fmla="*/ 600 h 1200"/>
                <a:gd name="T2" fmla="*/ 1200 w 1200"/>
                <a:gd name="T3" fmla="*/ 600 h 1200"/>
                <a:gd name="T4" fmla="*/ 600 w 1200"/>
                <a:gd name="T5" fmla="*/ 0 h 1200"/>
                <a:gd name="T6" fmla="*/ 0 w 1200"/>
                <a:gd name="T7" fmla="*/ 600 h 1200"/>
                <a:gd name="T8" fmla="*/ 600 w 1200"/>
                <a:gd name="T9" fmla="*/ 1200 h 1200"/>
                <a:gd name="T10" fmla="*/ 1200 w 1200"/>
                <a:gd name="T11" fmla="*/ 600 h 1200"/>
              </a:gdLst>
              <a:ahLst/>
              <a:cxnLst>
                <a:cxn ang="0">
                  <a:pos x="T0" y="T1"/>
                </a:cxn>
                <a:cxn ang="0">
                  <a:pos x="T2" y="T3"/>
                </a:cxn>
                <a:cxn ang="0">
                  <a:pos x="T4" y="T5"/>
                </a:cxn>
                <a:cxn ang="0">
                  <a:pos x="T6" y="T7"/>
                </a:cxn>
                <a:cxn ang="0">
                  <a:pos x="T8" y="T9"/>
                </a:cxn>
                <a:cxn ang="0">
                  <a:pos x="T10" y="T11"/>
                </a:cxn>
              </a:cxnLst>
              <a:rect l="0" t="0" r="r" b="b"/>
              <a:pathLst>
                <a:path w="1200" h="1200">
                  <a:moveTo>
                    <a:pt x="1200" y="600"/>
                  </a:moveTo>
                  <a:lnTo>
                    <a:pt x="1200" y="600"/>
                  </a:lnTo>
                  <a:cubicBezTo>
                    <a:pt x="1200" y="269"/>
                    <a:pt x="931" y="0"/>
                    <a:pt x="600" y="0"/>
                  </a:cubicBezTo>
                  <a:cubicBezTo>
                    <a:pt x="270" y="0"/>
                    <a:pt x="0" y="269"/>
                    <a:pt x="0" y="600"/>
                  </a:cubicBezTo>
                  <a:cubicBezTo>
                    <a:pt x="0" y="930"/>
                    <a:pt x="270" y="1200"/>
                    <a:pt x="600" y="1200"/>
                  </a:cubicBezTo>
                  <a:cubicBezTo>
                    <a:pt x="931" y="1200"/>
                    <a:pt x="1200" y="930"/>
                    <a:pt x="1200" y="600"/>
                  </a:cubicBezTo>
                  <a:close/>
                </a:path>
              </a:pathLst>
            </a:custGeom>
            <a:solidFill>
              <a:srgbClr val="FFFFFF"/>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4" name="Freeform 9">
              <a:extLst>
                <a:ext uri="{FF2B5EF4-FFF2-40B4-BE49-F238E27FC236}">
                  <a16:creationId xmlns:a16="http://schemas.microsoft.com/office/drawing/2014/main" id="{482D63A8-463F-4DB7-AF4A-F511E8B46B6A}"/>
                </a:ext>
              </a:extLst>
            </p:cNvPr>
            <p:cNvSpPr>
              <a:spLocks/>
            </p:cNvSpPr>
            <p:nvPr/>
          </p:nvSpPr>
          <p:spPr bwMode="auto">
            <a:xfrm>
              <a:off x="3502" y="1537"/>
              <a:ext cx="242" cy="241"/>
            </a:xfrm>
            <a:custGeom>
              <a:avLst/>
              <a:gdLst>
                <a:gd name="T0" fmla="*/ 400 w 400"/>
                <a:gd name="T1" fmla="*/ 0 h 400"/>
                <a:gd name="T2" fmla="*/ 400 w 400"/>
                <a:gd name="T3" fmla="*/ 0 h 400"/>
                <a:gd name="T4" fmla="*/ 0 w 400"/>
                <a:gd name="T5" fmla="*/ 0 h 400"/>
                <a:gd name="T6" fmla="*/ 0 w 400"/>
                <a:gd name="T7" fmla="*/ 400 h 400"/>
                <a:gd name="T8" fmla="*/ 400 w 400"/>
                <a:gd name="T9" fmla="*/ 400 h 400"/>
                <a:gd name="T10" fmla="*/ 400 w 400"/>
                <a:gd name="T11" fmla="*/ 0 h 400"/>
              </a:gdLst>
              <a:ahLst/>
              <a:cxnLst>
                <a:cxn ang="0">
                  <a:pos x="T0" y="T1"/>
                </a:cxn>
                <a:cxn ang="0">
                  <a:pos x="T2" y="T3"/>
                </a:cxn>
                <a:cxn ang="0">
                  <a:pos x="T4" y="T5"/>
                </a:cxn>
                <a:cxn ang="0">
                  <a:pos x="T6" y="T7"/>
                </a:cxn>
                <a:cxn ang="0">
                  <a:pos x="T8" y="T9"/>
                </a:cxn>
                <a:cxn ang="0">
                  <a:pos x="T10" y="T11"/>
                </a:cxn>
              </a:cxnLst>
              <a:rect l="0" t="0" r="r" b="b"/>
              <a:pathLst>
                <a:path w="400" h="400">
                  <a:moveTo>
                    <a:pt x="400" y="0"/>
                  </a:moveTo>
                  <a:lnTo>
                    <a:pt x="400" y="0"/>
                  </a:lnTo>
                  <a:lnTo>
                    <a:pt x="0" y="0"/>
                  </a:lnTo>
                  <a:lnTo>
                    <a:pt x="0" y="400"/>
                  </a:lnTo>
                  <a:lnTo>
                    <a:pt x="400" y="400"/>
                  </a:lnTo>
                  <a:lnTo>
                    <a:pt x="400" y="0"/>
                  </a:lnTo>
                  <a:close/>
                </a:path>
              </a:pathLst>
            </a:custGeom>
            <a:solidFill>
              <a:srgbClr val="FFFFFF"/>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5" name="Freeform 10">
              <a:extLst>
                <a:ext uri="{FF2B5EF4-FFF2-40B4-BE49-F238E27FC236}">
                  <a16:creationId xmlns:a16="http://schemas.microsoft.com/office/drawing/2014/main" id="{498C2159-AB9E-4AEE-8512-2FD3FD3E31A0}"/>
                </a:ext>
              </a:extLst>
            </p:cNvPr>
            <p:cNvSpPr>
              <a:spLocks/>
            </p:cNvSpPr>
            <p:nvPr/>
          </p:nvSpPr>
          <p:spPr bwMode="auto">
            <a:xfrm>
              <a:off x="3502" y="1899"/>
              <a:ext cx="242" cy="241"/>
            </a:xfrm>
            <a:custGeom>
              <a:avLst/>
              <a:gdLst>
                <a:gd name="T0" fmla="*/ 0 w 400"/>
                <a:gd name="T1" fmla="*/ 400 h 400"/>
                <a:gd name="T2" fmla="*/ 0 w 400"/>
                <a:gd name="T3" fmla="*/ 400 h 400"/>
                <a:gd name="T4" fmla="*/ 400 w 400"/>
                <a:gd name="T5" fmla="*/ 400 h 400"/>
                <a:gd name="T6" fmla="*/ 400 w 400"/>
                <a:gd name="T7" fmla="*/ 0 h 400"/>
                <a:gd name="T8" fmla="*/ 0 w 400"/>
                <a:gd name="T9" fmla="*/ 0 h 400"/>
                <a:gd name="T10" fmla="*/ 0 w 400"/>
                <a:gd name="T11" fmla="*/ 400 h 400"/>
              </a:gdLst>
              <a:ahLst/>
              <a:cxnLst>
                <a:cxn ang="0">
                  <a:pos x="T0" y="T1"/>
                </a:cxn>
                <a:cxn ang="0">
                  <a:pos x="T2" y="T3"/>
                </a:cxn>
                <a:cxn ang="0">
                  <a:pos x="T4" y="T5"/>
                </a:cxn>
                <a:cxn ang="0">
                  <a:pos x="T6" y="T7"/>
                </a:cxn>
                <a:cxn ang="0">
                  <a:pos x="T8" y="T9"/>
                </a:cxn>
                <a:cxn ang="0">
                  <a:pos x="T10" y="T11"/>
                </a:cxn>
              </a:cxnLst>
              <a:rect l="0" t="0" r="r" b="b"/>
              <a:pathLst>
                <a:path w="400" h="400">
                  <a:moveTo>
                    <a:pt x="0" y="400"/>
                  </a:moveTo>
                  <a:lnTo>
                    <a:pt x="0" y="400"/>
                  </a:lnTo>
                  <a:lnTo>
                    <a:pt x="400" y="400"/>
                  </a:lnTo>
                  <a:lnTo>
                    <a:pt x="400" y="0"/>
                  </a:lnTo>
                  <a:lnTo>
                    <a:pt x="0" y="0"/>
                  </a:lnTo>
                  <a:lnTo>
                    <a:pt x="0" y="400"/>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6" name="Freeform 11">
              <a:extLst>
                <a:ext uri="{FF2B5EF4-FFF2-40B4-BE49-F238E27FC236}">
                  <a16:creationId xmlns:a16="http://schemas.microsoft.com/office/drawing/2014/main" id="{5BA1A5F4-4455-4407-918B-487AA42FC542}"/>
                </a:ext>
              </a:extLst>
            </p:cNvPr>
            <p:cNvSpPr>
              <a:spLocks/>
            </p:cNvSpPr>
            <p:nvPr/>
          </p:nvSpPr>
          <p:spPr bwMode="auto">
            <a:xfrm>
              <a:off x="3864" y="1537"/>
              <a:ext cx="241" cy="241"/>
            </a:xfrm>
            <a:custGeom>
              <a:avLst/>
              <a:gdLst>
                <a:gd name="T0" fmla="*/ 0 w 400"/>
                <a:gd name="T1" fmla="*/ 400 h 400"/>
                <a:gd name="T2" fmla="*/ 0 w 400"/>
                <a:gd name="T3" fmla="*/ 400 h 400"/>
                <a:gd name="T4" fmla="*/ 400 w 400"/>
                <a:gd name="T5" fmla="*/ 400 h 400"/>
                <a:gd name="T6" fmla="*/ 400 w 400"/>
                <a:gd name="T7" fmla="*/ 0 h 400"/>
                <a:gd name="T8" fmla="*/ 0 w 400"/>
                <a:gd name="T9" fmla="*/ 0 h 400"/>
                <a:gd name="T10" fmla="*/ 0 w 400"/>
                <a:gd name="T11" fmla="*/ 400 h 400"/>
              </a:gdLst>
              <a:ahLst/>
              <a:cxnLst>
                <a:cxn ang="0">
                  <a:pos x="T0" y="T1"/>
                </a:cxn>
                <a:cxn ang="0">
                  <a:pos x="T2" y="T3"/>
                </a:cxn>
                <a:cxn ang="0">
                  <a:pos x="T4" y="T5"/>
                </a:cxn>
                <a:cxn ang="0">
                  <a:pos x="T6" y="T7"/>
                </a:cxn>
                <a:cxn ang="0">
                  <a:pos x="T8" y="T9"/>
                </a:cxn>
                <a:cxn ang="0">
                  <a:pos x="T10" y="T11"/>
                </a:cxn>
              </a:cxnLst>
              <a:rect l="0" t="0" r="r" b="b"/>
              <a:pathLst>
                <a:path w="400" h="400">
                  <a:moveTo>
                    <a:pt x="0" y="400"/>
                  </a:moveTo>
                  <a:lnTo>
                    <a:pt x="0" y="400"/>
                  </a:lnTo>
                  <a:lnTo>
                    <a:pt x="400" y="400"/>
                  </a:lnTo>
                  <a:lnTo>
                    <a:pt x="400" y="0"/>
                  </a:lnTo>
                  <a:lnTo>
                    <a:pt x="0" y="0"/>
                  </a:lnTo>
                  <a:lnTo>
                    <a:pt x="0" y="400"/>
                  </a:lnTo>
                  <a:close/>
                </a:path>
              </a:pathLst>
            </a:custGeom>
            <a:solidFill>
              <a:srgbClr val="FFFFFF"/>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7" name="Freeform 12">
              <a:extLst>
                <a:ext uri="{FF2B5EF4-FFF2-40B4-BE49-F238E27FC236}">
                  <a16:creationId xmlns:a16="http://schemas.microsoft.com/office/drawing/2014/main" id="{58AE1EDA-B7AF-4EF8-BB81-6478BB891770}"/>
                </a:ext>
              </a:extLst>
            </p:cNvPr>
            <p:cNvSpPr>
              <a:spLocks/>
            </p:cNvSpPr>
            <p:nvPr/>
          </p:nvSpPr>
          <p:spPr bwMode="auto">
            <a:xfrm>
              <a:off x="3864" y="1899"/>
              <a:ext cx="241" cy="241"/>
            </a:xfrm>
            <a:custGeom>
              <a:avLst/>
              <a:gdLst>
                <a:gd name="T0" fmla="*/ 0 w 400"/>
                <a:gd name="T1" fmla="*/ 400 h 400"/>
                <a:gd name="T2" fmla="*/ 0 w 400"/>
                <a:gd name="T3" fmla="*/ 400 h 400"/>
                <a:gd name="T4" fmla="*/ 400 w 400"/>
                <a:gd name="T5" fmla="*/ 400 h 400"/>
                <a:gd name="T6" fmla="*/ 400 w 400"/>
                <a:gd name="T7" fmla="*/ 0 h 400"/>
                <a:gd name="T8" fmla="*/ 0 w 400"/>
                <a:gd name="T9" fmla="*/ 0 h 400"/>
                <a:gd name="T10" fmla="*/ 0 w 400"/>
                <a:gd name="T11" fmla="*/ 400 h 400"/>
              </a:gdLst>
              <a:ahLst/>
              <a:cxnLst>
                <a:cxn ang="0">
                  <a:pos x="T0" y="T1"/>
                </a:cxn>
                <a:cxn ang="0">
                  <a:pos x="T2" y="T3"/>
                </a:cxn>
                <a:cxn ang="0">
                  <a:pos x="T4" y="T5"/>
                </a:cxn>
                <a:cxn ang="0">
                  <a:pos x="T6" y="T7"/>
                </a:cxn>
                <a:cxn ang="0">
                  <a:pos x="T8" y="T9"/>
                </a:cxn>
                <a:cxn ang="0">
                  <a:pos x="T10" y="T11"/>
                </a:cxn>
              </a:cxnLst>
              <a:rect l="0" t="0" r="r" b="b"/>
              <a:pathLst>
                <a:path w="400" h="400">
                  <a:moveTo>
                    <a:pt x="0" y="400"/>
                  </a:moveTo>
                  <a:lnTo>
                    <a:pt x="0" y="400"/>
                  </a:lnTo>
                  <a:lnTo>
                    <a:pt x="400" y="400"/>
                  </a:lnTo>
                  <a:lnTo>
                    <a:pt x="400" y="0"/>
                  </a:lnTo>
                  <a:lnTo>
                    <a:pt x="0" y="0"/>
                  </a:lnTo>
                  <a:lnTo>
                    <a:pt x="0" y="400"/>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8" name="Freeform 13">
              <a:extLst>
                <a:ext uri="{FF2B5EF4-FFF2-40B4-BE49-F238E27FC236}">
                  <a16:creationId xmlns:a16="http://schemas.microsoft.com/office/drawing/2014/main" id="{26C059C5-658D-4527-8398-AD0AF78B2236}"/>
                </a:ext>
              </a:extLst>
            </p:cNvPr>
            <p:cNvSpPr>
              <a:spLocks/>
            </p:cNvSpPr>
            <p:nvPr/>
          </p:nvSpPr>
          <p:spPr bwMode="auto">
            <a:xfrm>
              <a:off x="3262" y="1054"/>
              <a:ext cx="1566" cy="1327"/>
            </a:xfrm>
            <a:custGeom>
              <a:avLst/>
              <a:gdLst>
                <a:gd name="T0" fmla="*/ 199 w 2599"/>
                <a:gd name="T1" fmla="*/ 1981 h 2200"/>
                <a:gd name="T2" fmla="*/ 199 w 2599"/>
                <a:gd name="T3" fmla="*/ 1981 h 2200"/>
                <a:gd name="T4" fmla="*/ 199 w 2599"/>
                <a:gd name="T5" fmla="*/ 600 h 2200"/>
                <a:gd name="T6" fmla="*/ 2399 w 2599"/>
                <a:gd name="T7" fmla="*/ 600 h 2200"/>
                <a:gd name="T8" fmla="*/ 2399 w 2599"/>
                <a:gd name="T9" fmla="*/ 1000 h 2200"/>
                <a:gd name="T10" fmla="*/ 2599 w 2599"/>
                <a:gd name="T11" fmla="*/ 1000 h 2200"/>
                <a:gd name="T12" fmla="*/ 2599 w 2599"/>
                <a:gd name="T13" fmla="*/ 220 h 2200"/>
                <a:gd name="T14" fmla="*/ 2383 w 2599"/>
                <a:gd name="T15" fmla="*/ 0 h 2200"/>
                <a:gd name="T16" fmla="*/ 2299 w 2599"/>
                <a:gd name="T17" fmla="*/ 0 h 2200"/>
                <a:gd name="T18" fmla="*/ 2299 w 2599"/>
                <a:gd name="T19" fmla="*/ 100 h 2200"/>
                <a:gd name="T20" fmla="*/ 2099 w 2599"/>
                <a:gd name="T21" fmla="*/ 300 h 2200"/>
                <a:gd name="T22" fmla="*/ 1899 w 2599"/>
                <a:gd name="T23" fmla="*/ 100 h 2200"/>
                <a:gd name="T24" fmla="*/ 1899 w 2599"/>
                <a:gd name="T25" fmla="*/ 0 h 2200"/>
                <a:gd name="T26" fmla="*/ 699 w 2599"/>
                <a:gd name="T27" fmla="*/ 0 h 2200"/>
                <a:gd name="T28" fmla="*/ 699 w 2599"/>
                <a:gd name="T29" fmla="*/ 100 h 2200"/>
                <a:gd name="T30" fmla="*/ 499 w 2599"/>
                <a:gd name="T31" fmla="*/ 300 h 2200"/>
                <a:gd name="T32" fmla="*/ 299 w 2599"/>
                <a:gd name="T33" fmla="*/ 100 h 2200"/>
                <a:gd name="T34" fmla="*/ 299 w 2599"/>
                <a:gd name="T35" fmla="*/ 0 h 2200"/>
                <a:gd name="T36" fmla="*/ 216 w 2599"/>
                <a:gd name="T37" fmla="*/ 0 h 2200"/>
                <a:gd name="T38" fmla="*/ 0 w 2599"/>
                <a:gd name="T39" fmla="*/ 220 h 2200"/>
                <a:gd name="T40" fmla="*/ 0 w 2599"/>
                <a:gd name="T41" fmla="*/ 1981 h 2200"/>
                <a:gd name="T42" fmla="*/ 216 w 2599"/>
                <a:gd name="T43" fmla="*/ 2200 h 2200"/>
                <a:gd name="T44" fmla="*/ 1399 w 2599"/>
                <a:gd name="T45" fmla="*/ 2200 h 2200"/>
                <a:gd name="T46" fmla="*/ 1399 w 2599"/>
                <a:gd name="T47" fmla="*/ 2000 h 2200"/>
                <a:gd name="T48" fmla="*/ 216 w 2599"/>
                <a:gd name="T49" fmla="*/ 2000 h 2200"/>
                <a:gd name="T50" fmla="*/ 199 w 2599"/>
                <a:gd name="T51" fmla="*/ 1981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9" h="2200">
                  <a:moveTo>
                    <a:pt x="199" y="1981"/>
                  </a:moveTo>
                  <a:lnTo>
                    <a:pt x="199" y="1981"/>
                  </a:lnTo>
                  <a:lnTo>
                    <a:pt x="199" y="600"/>
                  </a:lnTo>
                  <a:lnTo>
                    <a:pt x="2399" y="600"/>
                  </a:lnTo>
                  <a:lnTo>
                    <a:pt x="2399" y="1000"/>
                  </a:lnTo>
                  <a:lnTo>
                    <a:pt x="2599" y="1000"/>
                  </a:lnTo>
                  <a:lnTo>
                    <a:pt x="2599" y="220"/>
                  </a:lnTo>
                  <a:cubicBezTo>
                    <a:pt x="2599" y="99"/>
                    <a:pt x="2503" y="0"/>
                    <a:pt x="2383" y="0"/>
                  </a:cubicBezTo>
                  <a:lnTo>
                    <a:pt x="2299" y="0"/>
                  </a:lnTo>
                  <a:lnTo>
                    <a:pt x="2299" y="100"/>
                  </a:lnTo>
                  <a:cubicBezTo>
                    <a:pt x="2299" y="211"/>
                    <a:pt x="2210" y="300"/>
                    <a:pt x="2099" y="300"/>
                  </a:cubicBezTo>
                  <a:cubicBezTo>
                    <a:pt x="1989" y="300"/>
                    <a:pt x="1899" y="211"/>
                    <a:pt x="1899" y="100"/>
                  </a:cubicBezTo>
                  <a:lnTo>
                    <a:pt x="1899" y="0"/>
                  </a:lnTo>
                  <a:lnTo>
                    <a:pt x="699" y="0"/>
                  </a:lnTo>
                  <a:lnTo>
                    <a:pt x="699" y="100"/>
                  </a:lnTo>
                  <a:cubicBezTo>
                    <a:pt x="699" y="211"/>
                    <a:pt x="610" y="300"/>
                    <a:pt x="499" y="300"/>
                  </a:cubicBezTo>
                  <a:cubicBezTo>
                    <a:pt x="389" y="300"/>
                    <a:pt x="299" y="211"/>
                    <a:pt x="299" y="100"/>
                  </a:cubicBezTo>
                  <a:lnTo>
                    <a:pt x="299" y="0"/>
                  </a:lnTo>
                  <a:lnTo>
                    <a:pt x="216" y="0"/>
                  </a:lnTo>
                  <a:cubicBezTo>
                    <a:pt x="96" y="0"/>
                    <a:pt x="0" y="99"/>
                    <a:pt x="0" y="220"/>
                  </a:cubicBezTo>
                  <a:lnTo>
                    <a:pt x="0" y="1981"/>
                  </a:lnTo>
                  <a:cubicBezTo>
                    <a:pt x="0" y="2102"/>
                    <a:pt x="96" y="2200"/>
                    <a:pt x="216" y="2200"/>
                  </a:cubicBezTo>
                  <a:lnTo>
                    <a:pt x="1399" y="2200"/>
                  </a:lnTo>
                  <a:lnTo>
                    <a:pt x="1399" y="2000"/>
                  </a:lnTo>
                  <a:lnTo>
                    <a:pt x="216" y="2000"/>
                  </a:lnTo>
                  <a:cubicBezTo>
                    <a:pt x="207" y="2000"/>
                    <a:pt x="199" y="1991"/>
                    <a:pt x="199" y="1981"/>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9" name="Freeform 14">
              <a:extLst>
                <a:ext uri="{FF2B5EF4-FFF2-40B4-BE49-F238E27FC236}">
                  <a16:creationId xmlns:a16="http://schemas.microsoft.com/office/drawing/2014/main" id="{14FFB843-08CE-4428-A3A5-6C05781B510E}"/>
                </a:ext>
              </a:extLst>
            </p:cNvPr>
            <p:cNvSpPr>
              <a:spLocks/>
            </p:cNvSpPr>
            <p:nvPr/>
          </p:nvSpPr>
          <p:spPr bwMode="auto">
            <a:xfrm>
              <a:off x="4226" y="1537"/>
              <a:ext cx="241" cy="241"/>
            </a:xfrm>
            <a:custGeom>
              <a:avLst/>
              <a:gdLst>
                <a:gd name="T0" fmla="*/ 400 w 400"/>
                <a:gd name="T1" fmla="*/ 0 h 400"/>
                <a:gd name="T2" fmla="*/ 400 w 400"/>
                <a:gd name="T3" fmla="*/ 0 h 400"/>
                <a:gd name="T4" fmla="*/ 0 w 400"/>
                <a:gd name="T5" fmla="*/ 0 h 400"/>
                <a:gd name="T6" fmla="*/ 0 w 400"/>
                <a:gd name="T7" fmla="*/ 400 h 400"/>
                <a:gd name="T8" fmla="*/ 400 w 400"/>
                <a:gd name="T9" fmla="*/ 400 h 400"/>
                <a:gd name="T10" fmla="*/ 400 w 400"/>
                <a:gd name="T11" fmla="*/ 0 h 400"/>
              </a:gdLst>
              <a:ahLst/>
              <a:cxnLst>
                <a:cxn ang="0">
                  <a:pos x="T0" y="T1"/>
                </a:cxn>
                <a:cxn ang="0">
                  <a:pos x="T2" y="T3"/>
                </a:cxn>
                <a:cxn ang="0">
                  <a:pos x="T4" y="T5"/>
                </a:cxn>
                <a:cxn ang="0">
                  <a:pos x="T6" y="T7"/>
                </a:cxn>
                <a:cxn ang="0">
                  <a:pos x="T8" y="T9"/>
                </a:cxn>
                <a:cxn ang="0">
                  <a:pos x="T10" y="T11"/>
                </a:cxn>
              </a:cxnLst>
              <a:rect l="0" t="0" r="r" b="b"/>
              <a:pathLst>
                <a:path w="400" h="400">
                  <a:moveTo>
                    <a:pt x="400" y="0"/>
                  </a:moveTo>
                  <a:lnTo>
                    <a:pt x="400" y="0"/>
                  </a:lnTo>
                  <a:lnTo>
                    <a:pt x="0" y="0"/>
                  </a:lnTo>
                  <a:lnTo>
                    <a:pt x="0" y="400"/>
                  </a:lnTo>
                  <a:lnTo>
                    <a:pt x="400" y="400"/>
                  </a:lnTo>
                  <a:lnTo>
                    <a:pt x="400" y="0"/>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20" name="Freeform 15">
              <a:extLst>
                <a:ext uri="{FF2B5EF4-FFF2-40B4-BE49-F238E27FC236}">
                  <a16:creationId xmlns:a16="http://schemas.microsoft.com/office/drawing/2014/main" id="{839B50C6-ABBA-4F0F-B75E-B60C51B190D0}"/>
                </a:ext>
              </a:extLst>
            </p:cNvPr>
            <p:cNvSpPr>
              <a:spLocks/>
            </p:cNvSpPr>
            <p:nvPr/>
          </p:nvSpPr>
          <p:spPr bwMode="auto">
            <a:xfrm>
              <a:off x="4429" y="2119"/>
              <a:ext cx="558" cy="382"/>
            </a:xfrm>
            <a:custGeom>
              <a:avLst/>
              <a:gdLst>
                <a:gd name="T0" fmla="*/ 888 w 927"/>
                <a:gd name="T1" fmla="*/ 40 h 634"/>
                <a:gd name="T2" fmla="*/ 888 w 927"/>
                <a:gd name="T3" fmla="*/ 40 h 634"/>
                <a:gd name="T4" fmla="*/ 746 w 927"/>
                <a:gd name="T5" fmla="*/ 40 h 634"/>
                <a:gd name="T6" fmla="*/ 393 w 927"/>
                <a:gd name="T7" fmla="*/ 393 h 634"/>
                <a:gd name="T8" fmla="*/ 181 w 927"/>
                <a:gd name="T9" fmla="*/ 181 h 634"/>
                <a:gd name="T10" fmla="*/ 39 w 927"/>
                <a:gd name="T11" fmla="*/ 181 h 634"/>
                <a:gd name="T12" fmla="*/ 39 w 927"/>
                <a:gd name="T13" fmla="*/ 322 h 634"/>
                <a:gd name="T14" fmla="*/ 322 w 927"/>
                <a:gd name="T15" fmla="*/ 605 h 634"/>
                <a:gd name="T16" fmla="*/ 393 w 927"/>
                <a:gd name="T17" fmla="*/ 634 h 634"/>
                <a:gd name="T18" fmla="*/ 463 w 927"/>
                <a:gd name="T19" fmla="*/ 605 h 634"/>
                <a:gd name="T20" fmla="*/ 888 w 927"/>
                <a:gd name="T21" fmla="*/ 181 h 634"/>
                <a:gd name="T22" fmla="*/ 888 w 927"/>
                <a:gd name="T23" fmla="*/ 4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7" h="634">
                  <a:moveTo>
                    <a:pt x="888" y="40"/>
                  </a:moveTo>
                  <a:lnTo>
                    <a:pt x="888" y="40"/>
                  </a:lnTo>
                  <a:cubicBezTo>
                    <a:pt x="849" y="0"/>
                    <a:pt x="785" y="0"/>
                    <a:pt x="746" y="40"/>
                  </a:cubicBezTo>
                  <a:lnTo>
                    <a:pt x="393" y="393"/>
                  </a:lnTo>
                  <a:lnTo>
                    <a:pt x="181" y="181"/>
                  </a:lnTo>
                  <a:cubicBezTo>
                    <a:pt x="142" y="142"/>
                    <a:pt x="78" y="142"/>
                    <a:pt x="39" y="181"/>
                  </a:cubicBezTo>
                  <a:cubicBezTo>
                    <a:pt x="0" y="220"/>
                    <a:pt x="0" y="283"/>
                    <a:pt x="39" y="322"/>
                  </a:cubicBezTo>
                  <a:lnTo>
                    <a:pt x="322" y="605"/>
                  </a:lnTo>
                  <a:cubicBezTo>
                    <a:pt x="342" y="625"/>
                    <a:pt x="367" y="634"/>
                    <a:pt x="393" y="634"/>
                  </a:cubicBezTo>
                  <a:cubicBezTo>
                    <a:pt x="418" y="634"/>
                    <a:pt x="444" y="625"/>
                    <a:pt x="463" y="605"/>
                  </a:cubicBezTo>
                  <a:lnTo>
                    <a:pt x="888" y="181"/>
                  </a:lnTo>
                  <a:cubicBezTo>
                    <a:pt x="927" y="142"/>
                    <a:pt x="927" y="79"/>
                    <a:pt x="888" y="40"/>
                  </a:cubicBezTo>
                  <a:close/>
                </a:path>
              </a:pathLst>
            </a:custGeom>
            <a:solidFill>
              <a:srgbClr val="00A3E0"/>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119628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07743D-84F2-6C47-A051-5EBE82D8CF6E}"/>
              </a:ext>
            </a:extLst>
          </p:cNvPr>
          <p:cNvSpPr txBox="1"/>
          <p:nvPr/>
        </p:nvSpPr>
        <p:spPr>
          <a:xfrm>
            <a:off x="791029" y="918470"/>
            <a:ext cx="7317495" cy="656589"/>
          </a:xfrm>
          <a:prstGeom prst="rect">
            <a:avLst/>
          </a:prstGeom>
          <a:noFill/>
        </p:spPr>
        <p:txBody>
          <a:bodyPr wrap="square" lIns="0" tIns="0" rIns="0" bIns="0" rtlCol="0">
            <a:spAutoFit/>
          </a:bodyPr>
          <a:lstStyle/>
          <a:p>
            <a:pPr eaLnBrk="0" fontAlgn="base" hangingPunct="0"/>
            <a:r>
              <a:rPr lang="en-GB" sz="4267" b="1" dirty="0"/>
              <a:t>Exception reporting</a:t>
            </a:r>
            <a:endParaRPr lang="en-GB" sz="4267" dirty="0"/>
          </a:p>
        </p:txBody>
      </p:sp>
      <p:sp>
        <p:nvSpPr>
          <p:cNvPr id="5" name="Rectangle 4">
            <a:extLst>
              <a:ext uri="{FF2B5EF4-FFF2-40B4-BE49-F238E27FC236}">
                <a16:creationId xmlns:a16="http://schemas.microsoft.com/office/drawing/2014/main" id="{9F1A2126-A828-3445-81E0-F705FB0E6159}"/>
              </a:ext>
            </a:extLst>
          </p:cNvPr>
          <p:cNvSpPr/>
          <p:nvPr/>
        </p:nvSpPr>
        <p:spPr>
          <a:xfrm>
            <a:off x="1245809" y="2321127"/>
            <a:ext cx="8188864" cy="464230"/>
          </a:xfrm>
          <a:prstGeom prst="rect">
            <a:avLst/>
          </a:prstGeom>
        </p:spPr>
        <p:txBody>
          <a:bodyPr wrap="square">
            <a:spAutoFit/>
          </a:bodyPr>
          <a:lstStyle/>
          <a:p>
            <a:pPr eaLnBrk="0" fontAlgn="base" hangingPunct="0">
              <a:lnSpc>
                <a:spcPts val="2933"/>
              </a:lnSpc>
            </a:pPr>
            <a:endParaRPr lang="en-GB" sz="2667" dirty="0"/>
          </a:p>
        </p:txBody>
      </p:sp>
      <p:pic>
        <p:nvPicPr>
          <p:cNvPr id="6" name="Picture 5">
            <a:extLst>
              <a:ext uri="{FF2B5EF4-FFF2-40B4-BE49-F238E27FC236}">
                <a16:creationId xmlns:a16="http://schemas.microsoft.com/office/drawing/2014/main" id="{B65209CE-FECE-BD46-B293-8C0DD28D2207}"/>
              </a:ext>
            </a:extLst>
          </p:cNvPr>
          <p:cNvPicPr>
            <a:picLocks noChangeAspect="1"/>
          </p:cNvPicPr>
          <p:nvPr/>
        </p:nvPicPr>
        <p:blipFill>
          <a:blip r:embed="rId3"/>
          <a:stretch>
            <a:fillRect/>
          </a:stretch>
        </p:blipFill>
        <p:spPr>
          <a:xfrm>
            <a:off x="7426409" y="2933100"/>
            <a:ext cx="2582244" cy="2349841"/>
          </a:xfrm>
          <a:prstGeom prst="rect">
            <a:avLst/>
          </a:prstGeom>
        </p:spPr>
      </p:pic>
      <p:sp>
        <p:nvSpPr>
          <p:cNvPr id="2" name="Rectangle 1">
            <a:extLst>
              <a:ext uri="{FF2B5EF4-FFF2-40B4-BE49-F238E27FC236}">
                <a16:creationId xmlns:a16="http://schemas.microsoft.com/office/drawing/2014/main" id="{3ECC3B4C-37E3-40D5-A311-FE815E5152D6}"/>
              </a:ext>
            </a:extLst>
          </p:cNvPr>
          <p:cNvSpPr/>
          <p:nvPr/>
        </p:nvSpPr>
        <p:spPr>
          <a:xfrm>
            <a:off x="721856" y="1988457"/>
            <a:ext cx="5481721" cy="2695610"/>
          </a:xfrm>
          <a:prstGeom prst="rect">
            <a:avLst/>
          </a:prstGeom>
        </p:spPr>
        <p:txBody>
          <a:bodyPr wrap="square">
            <a:spAutoFit/>
          </a:bodyPr>
          <a:lstStyle/>
          <a:p>
            <a:pPr>
              <a:lnSpc>
                <a:spcPts val="2933"/>
              </a:lnSpc>
            </a:pPr>
            <a:endParaRPr lang="en-GB" sz="2667" b="1" dirty="0">
              <a:solidFill>
                <a:schemeClr val="accent1">
                  <a:lumMod val="50000"/>
                </a:schemeClr>
              </a:solidFill>
            </a:endParaRPr>
          </a:p>
          <a:p>
            <a:pPr>
              <a:lnSpc>
                <a:spcPts val="2933"/>
              </a:lnSpc>
            </a:pPr>
            <a:r>
              <a:rPr lang="en-GB" sz="2667" b="1" dirty="0">
                <a:solidFill>
                  <a:schemeClr val="accent1">
                    <a:lumMod val="50000"/>
                  </a:schemeClr>
                </a:solidFill>
              </a:rPr>
              <a:t>Where a work schedule does not reflect the reality of what you are doing, in terms of service or training. ​</a:t>
            </a:r>
          </a:p>
          <a:p>
            <a:pPr>
              <a:lnSpc>
                <a:spcPts val="2933"/>
              </a:lnSpc>
            </a:pPr>
            <a:endParaRPr lang="en-GB" sz="2667" b="1" dirty="0">
              <a:solidFill>
                <a:schemeClr val="accent1">
                  <a:lumMod val="50000"/>
                </a:schemeClr>
              </a:solidFill>
            </a:endParaRPr>
          </a:p>
          <a:p>
            <a:pPr>
              <a:lnSpc>
                <a:spcPts val="2933"/>
              </a:lnSpc>
            </a:pPr>
            <a:r>
              <a:rPr lang="en-GB" sz="2667" b="1" dirty="0">
                <a:solidFill>
                  <a:schemeClr val="accent1">
                    <a:lumMod val="50000"/>
                  </a:schemeClr>
                </a:solidFill>
              </a:rPr>
              <a:t>Electronic exception report submitted to educational supervisor</a:t>
            </a:r>
          </a:p>
        </p:txBody>
      </p:sp>
      <p:sp>
        <p:nvSpPr>
          <p:cNvPr id="3" name="Rectangle 2">
            <a:extLst>
              <a:ext uri="{FF2B5EF4-FFF2-40B4-BE49-F238E27FC236}">
                <a16:creationId xmlns:a16="http://schemas.microsoft.com/office/drawing/2014/main" id="{EB72272A-043C-4798-AEF1-CEF45FAF75C9}"/>
              </a:ext>
            </a:extLst>
          </p:cNvPr>
          <p:cNvSpPr/>
          <p:nvPr/>
        </p:nvSpPr>
        <p:spPr>
          <a:xfrm>
            <a:off x="721856" y="384629"/>
            <a:ext cx="7215289"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
        <p:nvSpPr>
          <p:cNvPr id="10" name="TextBox 9">
            <a:extLst>
              <a:ext uri="{FF2B5EF4-FFF2-40B4-BE49-F238E27FC236}">
                <a16:creationId xmlns:a16="http://schemas.microsoft.com/office/drawing/2014/main" id="{C0480590-8A1E-9B8B-2DFC-77585A4BE329}"/>
              </a:ext>
            </a:extLst>
          </p:cNvPr>
          <p:cNvSpPr txBox="1"/>
          <p:nvPr/>
        </p:nvSpPr>
        <p:spPr>
          <a:xfrm>
            <a:off x="6986836" y="996602"/>
            <a:ext cx="3966327" cy="1754326"/>
          </a:xfrm>
          <a:prstGeom prst="rect">
            <a:avLst/>
          </a:prstGeom>
          <a:noFill/>
        </p:spPr>
        <p:txBody>
          <a:bodyPr wrap="square">
            <a:spAutoFit/>
          </a:bodyPr>
          <a:lstStyle/>
          <a:p>
            <a:pPr marL="285750" indent="-285750">
              <a:buFont typeface="Arial" panose="020B0604020202020204" pitchFamily="34" charset="0"/>
              <a:buChar char="•"/>
            </a:pPr>
            <a:r>
              <a:rPr lang="en-US" b="1" dirty="0"/>
              <a:t>Working over your scheduled hours</a:t>
            </a:r>
          </a:p>
          <a:p>
            <a:pPr marL="285750" indent="-285750">
              <a:buFont typeface="Arial" panose="020B0604020202020204" pitchFamily="34" charset="0"/>
              <a:buChar char="•"/>
            </a:pPr>
            <a:r>
              <a:rPr lang="en-US" b="1" dirty="0"/>
              <a:t>Missing training opportunities</a:t>
            </a:r>
          </a:p>
          <a:p>
            <a:pPr marL="285750" indent="-285750">
              <a:buFont typeface="Arial" panose="020B0604020202020204" pitchFamily="34" charset="0"/>
              <a:buChar char="•"/>
            </a:pPr>
            <a:r>
              <a:rPr lang="en-US" b="1" dirty="0"/>
              <a:t>Missing breaks </a:t>
            </a:r>
          </a:p>
          <a:p>
            <a:pPr marL="285750" indent="-285750">
              <a:buFont typeface="Arial" panose="020B0604020202020204" pitchFamily="34" charset="0"/>
              <a:buChar char="•"/>
            </a:pPr>
            <a:r>
              <a:rPr lang="en-US" b="1" dirty="0"/>
              <a:t>Not receiving Self development time</a:t>
            </a:r>
          </a:p>
          <a:p>
            <a:endParaRPr lang="en-US" b="1" dirty="0"/>
          </a:p>
          <a:p>
            <a:r>
              <a:rPr lang="en-US" b="1" dirty="0"/>
              <a:t>= Exception report it!</a:t>
            </a:r>
            <a:endParaRPr lang="en-GB" b="1" dirty="0"/>
          </a:p>
        </p:txBody>
      </p:sp>
      <p:sp>
        <p:nvSpPr>
          <p:cNvPr id="12" name="TextBox 11">
            <a:extLst>
              <a:ext uri="{FF2B5EF4-FFF2-40B4-BE49-F238E27FC236}">
                <a16:creationId xmlns:a16="http://schemas.microsoft.com/office/drawing/2014/main" id="{4633EC4F-1F8C-AA3F-6D2C-AB4BF2998F33}"/>
              </a:ext>
            </a:extLst>
          </p:cNvPr>
          <p:cNvSpPr txBox="1"/>
          <p:nvPr/>
        </p:nvSpPr>
        <p:spPr>
          <a:xfrm>
            <a:off x="5818696" y="5477865"/>
            <a:ext cx="6094428" cy="923330"/>
          </a:xfrm>
          <a:prstGeom prst="rect">
            <a:avLst/>
          </a:prstGeom>
          <a:noFill/>
        </p:spPr>
        <p:txBody>
          <a:bodyPr wrap="square">
            <a:spAutoFit/>
          </a:bodyPr>
          <a:lstStyle/>
          <a:p>
            <a:r>
              <a:rPr lang="en-US" b="1" dirty="0"/>
              <a:t>Submit your exception report as soon as possible after the exception takes place, within a maximum of 14 days (or 7 days when making a claim for pay)</a:t>
            </a:r>
          </a:p>
        </p:txBody>
      </p:sp>
    </p:spTree>
    <p:extLst>
      <p:ext uri="{BB962C8B-B14F-4D97-AF65-F5344CB8AC3E}">
        <p14:creationId xmlns:p14="http://schemas.microsoft.com/office/powerpoint/2010/main" val="1751591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F2308D-1F42-5802-6974-D28E70E36716}"/>
              </a:ext>
            </a:extLst>
          </p:cNvPr>
          <p:cNvSpPr txBox="1"/>
          <p:nvPr/>
        </p:nvSpPr>
        <p:spPr>
          <a:xfrm>
            <a:off x="907472" y="1582065"/>
            <a:ext cx="6096000" cy="342144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125"/>
              </a:spcAft>
              <a:buClrTx/>
              <a:buSzTx/>
              <a:buFontTx/>
              <a:buNone/>
              <a:tabLst/>
              <a:defRPr/>
            </a:pPr>
            <a:r>
              <a:rPr kumimoji="0" lang="en-GB" sz="1800" b="0" i="0" u="none" strike="noStrike" kern="1200" cap="none" spc="0" normalizeH="0" baseline="0" noProof="0" dirty="0">
                <a:ln>
                  <a:noFill/>
                </a:ln>
                <a:solidFill>
                  <a:srgbClr val="111111"/>
                </a:solidFill>
                <a:effectLst/>
                <a:uLnTx/>
                <a:uFillTx/>
                <a:latin typeface="Helvetica Now"/>
                <a:ea typeface="+mn-ea"/>
                <a:cs typeface="+mn-cs"/>
              </a:rPr>
              <a:t>For those in Foundation Year 1 and 2, if you take more than 20 days out of training (when you would normally be at work), this may lead to a review of overall performance and achievement of curricular outcomes, but does not mean an automatic extension to training. Provided that outcomes are being met, there would be no justification to extend training as a result of taking industrial action.</a:t>
            </a:r>
          </a:p>
          <a:p>
            <a:pPr marL="0" marR="0" lvl="0" indent="0" algn="l" defTabSz="914400" rtl="0" eaLnBrk="1" fontAlgn="auto" latinLnBrk="0" hangingPunct="1">
              <a:lnSpc>
                <a:spcPct val="100000"/>
              </a:lnSpc>
              <a:spcBef>
                <a:spcPts val="0"/>
              </a:spcBef>
              <a:spcAft>
                <a:spcPts val="1125"/>
              </a:spcAft>
              <a:buClrTx/>
              <a:buSzTx/>
              <a:buFontTx/>
              <a:buNone/>
              <a:tabLst/>
              <a:defRPr/>
            </a:pPr>
            <a:endParaRPr kumimoji="0" lang="en-GB" sz="1800" b="0" i="0" u="none" strike="noStrike" kern="1200" cap="none" spc="0" normalizeH="0" baseline="0" noProof="0" dirty="0">
              <a:ln>
                <a:noFill/>
              </a:ln>
              <a:solidFill>
                <a:srgbClr val="111111"/>
              </a:solidFill>
              <a:effectLst/>
              <a:uLnTx/>
              <a:uFillTx/>
              <a:latin typeface="Helvetica Now"/>
              <a:ea typeface="+mn-ea"/>
              <a:cs typeface="+mn-cs"/>
            </a:endParaRPr>
          </a:p>
          <a:p>
            <a:pPr marL="0" marR="0" lvl="0" indent="0" algn="l" defTabSz="914400" rtl="0" eaLnBrk="1" fontAlgn="auto" latinLnBrk="0" hangingPunct="1">
              <a:lnSpc>
                <a:spcPct val="100000"/>
              </a:lnSpc>
              <a:spcBef>
                <a:spcPts val="0"/>
              </a:spcBef>
              <a:spcAft>
                <a:spcPts val="1125"/>
              </a:spcAft>
              <a:buClrTx/>
              <a:buSzTx/>
              <a:buFontTx/>
              <a:buNone/>
              <a:tabLst/>
              <a:defRPr/>
            </a:pPr>
            <a:r>
              <a:rPr kumimoji="0" lang="en-GB" sz="1800" b="0" i="0" u="none" strike="noStrike" kern="1200" cap="none" spc="0" normalizeH="0" baseline="0" noProof="0" dirty="0">
                <a:ln>
                  <a:noFill/>
                </a:ln>
                <a:solidFill>
                  <a:srgbClr val="111111"/>
                </a:solidFill>
                <a:effectLst/>
                <a:uLnTx/>
                <a:uFillTx/>
                <a:latin typeface="Helvetica Now"/>
                <a:ea typeface="+mn-ea"/>
                <a:cs typeface="+mn-cs"/>
              </a:rPr>
              <a:t>More info: </a:t>
            </a:r>
            <a:r>
              <a:rPr kumimoji="0" lang="en-GB" sz="1800" b="0" i="0" u="none" strike="noStrike" kern="1200" cap="none" spc="0" normalizeH="0" baseline="0" noProof="0" dirty="0">
                <a:ln>
                  <a:noFill/>
                </a:ln>
                <a:solidFill>
                  <a:srgbClr val="111111"/>
                </a:solidFill>
                <a:effectLst/>
                <a:uLnTx/>
                <a:uFillTx/>
                <a:latin typeface="Helvetica Now"/>
                <a:ea typeface="+mn-ea"/>
                <a:cs typeface="+mn-cs"/>
                <a:hlinkClick r:id="rId2"/>
              </a:rPr>
              <a:t>https://www.bma.org.uk/pay-and-contracts/leave/time-out-of-training-toot/time-out-of-training-toot</a:t>
            </a:r>
            <a:r>
              <a:rPr kumimoji="0" lang="en-GB" sz="1800" b="0" i="0" u="none" strike="noStrike" kern="1200" cap="none" spc="0" normalizeH="0" baseline="0" noProof="0" dirty="0">
                <a:ln>
                  <a:noFill/>
                </a:ln>
                <a:solidFill>
                  <a:srgbClr val="111111"/>
                </a:solidFill>
                <a:effectLst/>
                <a:uLnTx/>
                <a:uFillTx/>
                <a:latin typeface="Helvetica Now"/>
                <a:ea typeface="+mn-ea"/>
                <a:cs typeface="+mn-cs"/>
              </a:rPr>
              <a:t> </a:t>
            </a:r>
          </a:p>
        </p:txBody>
      </p:sp>
      <p:sp>
        <p:nvSpPr>
          <p:cNvPr id="6" name="TextBox 5">
            <a:extLst>
              <a:ext uri="{FF2B5EF4-FFF2-40B4-BE49-F238E27FC236}">
                <a16:creationId xmlns:a16="http://schemas.microsoft.com/office/drawing/2014/main" id="{21702227-9A99-3253-6472-2CE3501B2B5F}"/>
              </a:ext>
            </a:extLst>
          </p:cNvPr>
          <p:cNvSpPr txBox="1"/>
          <p:nvPr/>
        </p:nvSpPr>
        <p:spPr>
          <a:xfrm>
            <a:off x="810246" y="768772"/>
            <a:ext cx="610496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Time Out Of Training (TOOT)</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descr="Stethoscope and clipboard on a table">
            <a:extLst>
              <a:ext uri="{FF2B5EF4-FFF2-40B4-BE49-F238E27FC236}">
                <a16:creationId xmlns:a16="http://schemas.microsoft.com/office/drawing/2014/main" id="{D216D22C-2A54-761E-48DC-1EEE3E98E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904" y="3034144"/>
            <a:ext cx="4462828" cy="2978727"/>
          </a:xfrm>
          <a:prstGeom prst="rect">
            <a:avLst/>
          </a:prstGeom>
        </p:spPr>
      </p:pic>
    </p:spTree>
    <p:extLst>
      <p:ext uri="{BB962C8B-B14F-4D97-AF65-F5344CB8AC3E}">
        <p14:creationId xmlns:p14="http://schemas.microsoft.com/office/powerpoint/2010/main" val="101391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0F6DB-F566-964B-BB66-88FFFB0400F4}"/>
              </a:ext>
            </a:extLst>
          </p:cNvPr>
          <p:cNvSpPr txBox="1"/>
          <p:nvPr/>
        </p:nvSpPr>
        <p:spPr>
          <a:xfrm>
            <a:off x="423620" y="764700"/>
            <a:ext cx="10745797" cy="1651671"/>
          </a:xfrm>
          <a:prstGeom prst="rect">
            <a:avLst/>
          </a:prstGeom>
          <a:noFill/>
        </p:spPr>
        <p:txBody>
          <a:bodyPr wrap="square" lIns="0" tIns="0" rIns="0" bIns="0" rtlCol="0">
            <a:spAutoFit/>
          </a:bodyPr>
          <a:lstStyle/>
          <a:p>
            <a:r>
              <a:rPr lang="en-GB" sz="5400" b="1" dirty="0">
                <a:solidFill>
                  <a:srgbClr val="002060"/>
                </a:solidFill>
              </a:rPr>
              <a:t>Who are the BMA?</a:t>
            </a:r>
          </a:p>
          <a:p>
            <a:r>
              <a:rPr lang="en-GB" sz="5333" b="1" dirty="0">
                <a:solidFill>
                  <a:schemeClr val="bg1"/>
                </a:solidFill>
              </a:rPr>
              <a:t>The British Medical Association</a:t>
            </a:r>
          </a:p>
        </p:txBody>
      </p:sp>
      <p:sp>
        <p:nvSpPr>
          <p:cNvPr id="3" name="Rectangle 2">
            <a:extLst>
              <a:ext uri="{FF2B5EF4-FFF2-40B4-BE49-F238E27FC236}">
                <a16:creationId xmlns:a16="http://schemas.microsoft.com/office/drawing/2014/main" id="{FD63F314-24CD-4DC8-BF00-B7C268B1DC41}"/>
              </a:ext>
            </a:extLst>
          </p:cNvPr>
          <p:cNvSpPr/>
          <p:nvPr/>
        </p:nvSpPr>
        <p:spPr>
          <a:xfrm>
            <a:off x="335091" y="2260442"/>
            <a:ext cx="11299791" cy="4196662"/>
          </a:xfrm>
          <a:prstGeom prst="rect">
            <a:avLst/>
          </a:prstGeom>
        </p:spPr>
        <p:txBody>
          <a:bodyPr wrap="square">
            <a:spAutoFit/>
          </a:bodyPr>
          <a:lstStyle/>
          <a:p>
            <a:pPr marL="457189" indent="-457189">
              <a:buFont typeface="Arial" panose="020B0604020202020204" pitchFamily="34" charset="0"/>
              <a:buChar char="•"/>
              <a:tabLst>
                <a:tab pos="292093" algn="l"/>
              </a:tabLst>
            </a:pPr>
            <a:r>
              <a:rPr lang="en-GB" sz="2667" b="1" dirty="0"/>
              <a:t>Your recognised Trade Union with collective bargaining rights</a:t>
            </a:r>
          </a:p>
          <a:p>
            <a:pPr marL="457189" indent="-457189">
              <a:buFont typeface="Arial" panose="020B0604020202020204" pitchFamily="34" charset="0"/>
              <a:buChar char="•"/>
              <a:tabLst>
                <a:tab pos="292093" algn="l"/>
              </a:tabLst>
            </a:pPr>
            <a:r>
              <a:rPr lang="en-GB" sz="2667" b="1" dirty="0"/>
              <a:t>Set up by doctors for doctors</a:t>
            </a:r>
          </a:p>
          <a:p>
            <a:pPr marL="457189" indent="-457189">
              <a:buFont typeface="Arial" panose="020B0604020202020204" pitchFamily="34" charset="0"/>
              <a:buChar char="•"/>
              <a:tabLst>
                <a:tab pos="292093" algn="l"/>
              </a:tabLst>
            </a:pPr>
            <a:r>
              <a:rPr lang="en-GB" sz="2667" b="1" dirty="0"/>
              <a:t>Negotiate national terms and conditions </a:t>
            </a:r>
          </a:p>
          <a:p>
            <a:pPr marL="457189" indent="-457189">
              <a:buFont typeface="Arial" panose="020B0604020202020204" pitchFamily="34" charset="0"/>
              <a:buChar char="•"/>
              <a:tabLst>
                <a:tab pos="292093" algn="l"/>
              </a:tabLst>
            </a:pPr>
            <a:r>
              <a:rPr lang="en-GB" sz="2667" b="1" dirty="0"/>
              <a:t>Over 194,000 doctors &amp; medical students currently in membership</a:t>
            </a:r>
          </a:p>
          <a:p>
            <a:pPr marL="457189" indent="-457189">
              <a:buFont typeface="Arial" panose="020B0604020202020204" pitchFamily="34" charset="0"/>
              <a:buChar char="•"/>
              <a:tabLst>
                <a:tab pos="292093" algn="l"/>
              </a:tabLst>
            </a:pPr>
            <a:r>
              <a:rPr lang="en-GB" sz="2667" b="1" dirty="0"/>
              <a:t>Influence at local, regional and national level</a:t>
            </a:r>
          </a:p>
          <a:p>
            <a:pPr marL="457189" indent="-457189">
              <a:buFont typeface="Arial" panose="020B0604020202020204" pitchFamily="34" charset="0"/>
              <a:buChar char="•"/>
              <a:tabLst>
                <a:tab pos="292093" algn="l"/>
              </a:tabLst>
            </a:pPr>
            <a:r>
              <a:rPr lang="en-GB" sz="2667" b="1" dirty="0"/>
              <a:t>Expert employment advice &amp; support</a:t>
            </a:r>
          </a:p>
          <a:p>
            <a:pPr marL="457189" indent="-457189">
              <a:buFont typeface="Arial" panose="020B0604020202020204" pitchFamily="34" charset="0"/>
              <a:buChar char="•"/>
              <a:tabLst>
                <a:tab pos="292093" algn="l"/>
              </a:tabLst>
            </a:pPr>
            <a:r>
              <a:rPr lang="en-GB" sz="2667" b="1" dirty="0"/>
              <a:t>Career advice &amp; guidance</a:t>
            </a:r>
          </a:p>
          <a:p>
            <a:pPr marL="457189" indent="-457189">
              <a:buFont typeface="Arial" panose="020B0604020202020204" pitchFamily="34" charset="0"/>
              <a:buChar char="•"/>
              <a:tabLst>
                <a:tab pos="292093" algn="l"/>
              </a:tabLst>
            </a:pPr>
            <a:r>
              <a:rPr lang="en-GB" sz="2667" b="1" dirty="0">
                <a:solidFill>
                  <a:srgbClr val="FF0000"/>
                </a:solidFill>
              </a:rPr>
              <a:t>Sole purpose is to fight for your rights </a:t>
            </a:r>
          </a:p>
          <a:p>
            <a:pPr>
              <a:tabLst>
                <a:tab pos="292093" algn="l"/>
              </a:tabLst>
            </a:pPr>
            <a:endParaRPr lang="en-GB" sz="2667" dirty="0"/>
          </a:p>
          <a:p>
            <a:pPr>
              <a:tabLst>
                <a:tab pos="292093" algn="l"/>
              </a:tabLst>
            </a:pPr>
            <a:r>
              <a:rPr lang="en-GB" sz="2667" b="1" dirty="0"/>
              <a:t> </a:t>
            </a:r>
          </a:p>
        </p:txBody>
      </p:sp>
    </p:spTree>
    <p:extLst>
      <p:ext uri="{BB962C8B-B14F-4D97-AF65-F5344CB8AC3E}">
        <p14:creationId xmlns:p14="http://schemas.microsoft.com/office/powerpoint/2010/main" val="200133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7D9B34-A0C4-6FEC-1A7C-1F147C07A862}"/>
              </a:ext>
            </a:extLst>
          </p:cNvPr>
          <p:cNvPicPr>
            <a:picLocks noChangeAspect="1"/>
          </p:cNvPicPr>
          <p:nvPr/>
        </p:nvPicPr>
        <p:blipFill>
          <a:blip r:embed="rId2"/>
          <a:stretch>
            <a:fillRect/>
          </a:stretch>
        </p:blipFill>
        <p:spPr>
          <a:xfrm>
            <a:off x="3965817" y="1658862"/>
            <a:ext cx="3571875" cy="4314825"/>
          </a:xfrm>
          <a:prstGeom prst="rect">
            <a:avLst/>
          </a:prstGeom>
        </p:spPr>
      </p:pic>
      <p:sp>
        <p:nvSpPr>
          <p:cNvPr id="6" name="Content Placeholder 2">
            <a:extLst>
              <a:ext uri="{FF2B5EF4-FFF2-40B4-BE49-F238E27FC236}">
                <a16:creationId xmlns:a16="http://schemas.microsoft.com/office/drawing/2014/main" id="{AB006DC1-973D-0E5B-877B-43D82B20AA6B}"/>
              </a:ext>
            </a:extLst>
          </p:cNvPr>
          <p:cNvSpPr txBox="1">
            <a:spLocks/>
          </p:cNvSpPr>
          <p:nvPr/>
        </p:nvSpPr>
        <p:spPr>
          <a:xfrm>
            <a:off x="165021" y="946213"/>
            <a:ext cx="11596498" cy="1600111"/>
          </a:xfrm>
          <a:prstGeom prst="rect">
            <a:avLst/>
          </a:prstGeom>
        </p:spPr>
        <p:style>
          <a:lnRef idx="0">
            <a:scrgbClr r="0" g="0" b="0"/>
          </a:lnRef>
          <a:fillRef idx="0">
            <a:scrgbClr r="0" g="0" b="0"/>
          </a:fillRef>
          <a:effectRef idx="0">
            <a:scrgbClr r="0" g="0" b="0"/>
          </a:effectRef>
          <a:fontRef idx="major"/>
        </p:style>
        <p:txBody>
          <a:bodyPr vert="horz" lIns="91434" tIns="45717" rIns="91434" bIns="45717"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77246" marR="0" lvl="0" indent="-277246" algn="l" defTabSz="554492" rtl="0" eaLnBrk="1" fontAlgn="auto" latinLnBrk="0" hangingPunct="1">
              <a:lnSpc>
                <a:spcPct val="150000"/>
              </a:lnSpc>
              <a:spcBef>
                <a:spcPts val="0"/>
              </a:spcBef>
              <a:spcAft>
                <a:spcPts val="0"/>
              </a:spcAft>
              <a:buClrTx/>
              <a:buSzTx/>
              <a:buFontTx/>
              <a:buChar char="-"/>
              <a:tabLst/>
              <a:defRPr/>
            </a:pPr>
            <a:r>
              <a:rPr kumimoji="0" lang="en-GB" sz="2183" b="0" i="0" u="none" strike="noStrike" kern="1200" cap="none" spc="0" normalizeH="0" baseline="0" noProof="0" dirty="0">
                <a:ln>
                  <a:noFill/>
                </a:ln>
                <a:solidFill>
                  <a:srgbClr val="4F81BD">
                    <a:lumMod val="50000"/>
                  </a:srgbClr>
                </a:solidFill>
                <a:effectLst/>
                <a:uLnTx/>
                <a:uFillTx/>
                <a:latin typeface="Calibri"/>
                <a:ea typeface="+mj-ea"/>
                <a:cs typeface="+mj-cs"/>
              </a:rPr>
              <a:t>Please provide your details so I can send you the Resident Doctor Handbook</a:t>
            </a:r>
          </a:p>
        </p:txBody>
      </p:sp>
    </p:spTree>
    <p:extLst>
      <p:ext uri="{BB962C8B-B14F-4D97-AF65-F5344CB8AC3E}">
        <p14:creationId xmlns:p14="http://schemas.microsoft.com/office/powerpoint/2010/main" val="62575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313E-E506-6960-BC85-66AC8C7EDCD1}"/>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4000" b="1" dirty="0">
                <a:solidFill>
                  <a:schemeClr val="bg1"/>
                </a:solidFill>
                <a:latin typeface="Calibri" panose="020F0502020204030204" pitchFamily="34" charset="0"/>
                <a:cs typeface="Calibri" panose="020F0502020204030204" pitchFamily="34" charset="0"/>
              </a:rPr>
              <a:t>Membership benefits for members</a:t>
            </a:r>
            <a:br>
              <a:rPr lang="en-GB" sz="4000" dirty="0">
                <a:solidFill>
                  <a:schemeClr val="bg1"/>
                </a:solidFill>
              </a:rPr>
            </a:br>
            <a:br>
              <a:rPr lang="en-GB" sz="4000" dirty="0">
                <a:solidFill>
                  <a:schemeClr val="bg1"/>
                </a:solidFill>
              </a:rPr>
            </a:br>
            <a:br>
              <a:rPr lang="en-GB" sz="4000" dirty="0">
                <a:solidFill>
                  <a:schemeClr val="bg1"/>
                </a:solidFill>
              </a:rPr>
            </a:br>
            <a:r>
              <a:rPr lang="en-GB" sz="2800" b="1" dirty="0">
                <a:solidFill>
                  <a:schemeClr val="bg1"/>
                </a:solidFill>
                <a:latin typeface="Calibri" panose="020F0502020204030204" pitchFamily="34" charset="0"/>
                <a:cs typeface="Calibri" panose="020F0502020204030204" pitchFamily="34" charset="0"/>
              </a:rPr>
              <a:t>Tools to help you prepare for your F1 post</a:t>
            </a:r>
          </a:p>
        </p:txBody>
      </p:sp>
      <p:sp>
        <p:nvSpPr>
          <p:cNvPr id="3" name="Date Placeholder 2">
            <a:extLst>
              <a:ext uri="{FF2B5EF4-FFF2-40B4-BE49-F238E27FC236}">
                <a16:creationId xmlns:a16="http://schemas.microsoft.com/office/drawing/2014/main" id="{AC4B68B4-50B6-18AD-ACEA-FD23E090929F}"/>
              </a:ext>
            </a:extLst>
          </p:cNvPr>
          <p:cNvSpPr>
            <a:spLocks noGrp="1"/>
          </p:cNvSpPr>
          <p:nvPr>
            <p:ph type="dt" sz="half" idx="2"/>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2A26A3F8-7E36-7142-AB35-4ABC934D5DC4}" type="datetime3">
              <a:rPr lang="en-GB" smtClean="0"/>
              <a:t>13 February, 2026</a:t>
            </a:fld>
            <a:endParaRPr lang="en-US" dirty="0"/>
          </a:p>
        </p:txBody>
      </p:sp>
      <p:sp>
        <p:nvSpPr>
          <p:cNvPr id="4" name="Slide Number Placeholder 3">
            <a:extLst>
              <a:ext uri="{FF2B5EF4-FFF2-40B4-BE49-F238E27FC236}">
                <a16:creationId xmlns:a16="http://schemas.microsoft.com/office/drawing/2014/main" id="{4D14EA5A-9FFC-48C8-69B4-21396E1FA5E4}"/>
              </a:ext>
            </a:extLst>
          </p:cNvPr>
          <p:cNvSpPr>
            <a:spLocks noGrp="1"/>
          </p:cNvSpPr>
          <p:nvPr>
            <p:ph type="sldNum" sz="quarter" idx="4"/>
          </p:nvPr>
        </p:nvSpPr>
        <p:spPr/>
        <p:txBody>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fld id="{E4E00EF0-048C-114D-ADD5-1D5ACA69D45F}" type="slidenum">
              <a:rPr lang="en-GB" smtClean="0"/>
              <a:pPr/>
              <a:t>21</a:t>
            </a:fld>
            <a:endParaRPr lang="en-GB" dirty="0"/>
          </a:p>
        </p:txBody>
      </p:sp>
    </p:spTree>
    <p:extLst>
      <p:ext uri="{BB962C8B-B14F-4D97-AF65-F5344CB8AC3E}">
        <p14:creationId xmlns:p14="http://schemas.microsoft.com/office/powerpoint/2010/main" val="270523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0867" y="1211028"/>
            <a:ext cx="7504908" cy="638086"/>
          </a:xfrm>
          <a:prstGeom prst="rect">
            <a:avLst/>
          </a:prstGeom>
        </p:spPr>
        <p:txBody>
          <a:bodyPr vert="horz" wrap="square" lIns="0" tIns="86640" rIns="0" bIns="0" rtlCol="0">
            <a:spAutoFit/>
          </a:bodyPr>
          <a:lstStyle/>
          <a:p>
            <a:pPr marL="7701" marR="0" lvl="0" indent="0" algn="l" defTabSz="554492" rtl="0" eaLnBrk="1" fontAlgn="auto" latinLnBrk="0" hangingPunct="1">
              <a:lnSpc>
                <a:spcPct val="100000"/>
              </a:lnSpc>
              <a:spcBef>
                <a:spcPts val="682"/>
              </a:spcBef>
              <a:spcAft>
                <a:spcPts val="0"/>
              </a:spcAft>
              <a:buClrTx/>
              <a:buSzTx/>
              <a:buFontTx/>
              <a:buNone/>
              <a:tabLst/>
              <a:defRPr/>
            </a:pPr>
            <a:r>
              <a:rPr kumimoji="0" lang="en-GB" sz="3578" b="1" i="0" u="none" strike="noStrike" kern="1200" cap="none" spc="9" normalizeH="0" baseline="0" noProof="0" dirty="0">
                <a:ln>
                  <a:noFill/>
                </a:ln>
                <a:solidFill>
                  <a:srgbClr val="12326E"/>
                </a:solidFill>
                <a:effectLst/>
                <a:uLnTx/>
                <a:uFillTx/>
                <a:latin typeface="Arial"/>
                <a:ea typeface="+mn-ea"/>
                <a:cs typeface="Arial"/>
              </a:rPr>
              <a:t>BMJ learning – clinical modules</a:t>
            </a:r>
            <a:endParaRPr kumimoji="0" sz="3578"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object 8"/>
          <p:cNvSpPr/>
          <p:nvPr/>
        </p:nvSpPr>
        <p:spPr>
          <a:xfrm>
            <a:off x="8846374" y="2455356"/>
            <a:ext cx="2402803" cy="2403770"/>
          </a:xfrm>
          <a:prstGeom prst="rect">
            <a:avLst/>
          </a:prstGeom>
          <a:blipFill>
            <a:blip r:embed="rId3" cstate="print"/>
            <a:stretch>
              <a:fillRect/>
            </a:stretch>
          </a:blip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7AC8E9FE-F451-4CF3-A831-4FBDA633C4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109" y="564120"/>
            <a:ext cx="2338680" cy="431380"/>
          </a:xfrm>
          <a:prstGeom prst="rect">
            <a:avLst/>
          </a:prstGeom>
        </p:spPr>
      </p:pic>
      <p:sp>
        <p:nvSpPr>
          <p:cNvPr id="15" name="Rectangle 14">
            <a:extLst>
              <a:ext uri="{FF2B5EF4-FFF2-40B4-BE49-F238E27FC236}">
                <a16:creationId xmlns:a16="http://schemas.microsoft.com/office/drawing/2014/main" id="{C896E136-555C-4285-8DF5-A949638AF0CD}"/>
              </a:ext>
            </a:extLst>
          </p:cNvPr>
          <p:cNvSpPr/>
          <p:nvPr/>
        </p:nvSpPr>
        <p:spPr>
          <a:xfrm>
            <a:off x="830867" y="1996560"/>
            <a:ext cx="9007960" cy="987963"/>
          </a:xfrm>
          <a:prstGeom prst="rect">
            <a:avLst/>
          </a:prstGeom>
        </p:spPr>
        <p:txBody>
          <a:bodyPr wrap="square">
            <a:spAutoFit/>
          </a:bodyPr>
          <a:lstStyle/>
          <a:p>
            <a:pPr marL="0" marR="0" lvl="0" indent="0" algn="l" defTabSz="554492" rtl="0" eaLnBrk="1" fontAlgn="base" latinLnBrk="0" hangingPunct="1">
              <a:lnSpc>
                <a:spcPct val="100000"/>
              </a:lnSpc>
              <a:spcBef>
                <a:spcPts val="0"/>
              </a:spcBef>
              <a:spcAft>
                <a:spcPts val="0"/>
              </a:spcAft>
              <a:buClrTx/>
              <a:buSzTx/>
              <a:buFontTx/>
              <a:buNone/>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to hundreds of accredited, peer reviewed e-learning modules based on the latest evidence and guidelines. </a:t>
            </a:r>
          </a:p>
          <a:p>
            <a:pPr marL="0" marR="0" lvl="0" indent="0" algn="l" defTabSz="554492" rtl="0" eaLnBrk="1" fontAlgn="base" latinLnBrk="0" hangingPunct="1">
              <a:lnSpc>
                <a:spcPct val="100000"/>
              </a:lnSpc>
              <a:spcBef>
                <a:spcPts val="0"/>
              </a:spcBef>
              <a:spcAft>
                <a:spcPts val="0"/>
              </a:spcAft>
              <a:buClrTx/>
              <a:buSzTx/>
              <a:buFontTx/>
              <a:buNone/>
              <a:tabLst/>
              <a:defRPr/>
            </a:pPr>
            <a:endPar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DBB4916-4FC9-4C75-8BF6-935284D5C51D}"/>
              </a:ext>
            </a:extLst>
          </p:cNvPr>
          <p:cNvSpPr txBox="1"/>
          <p:nvPr/>
        </p:nvSpPr>
        <p:spPr>
          <a:xfrm>
            <a:off x="966940" y="2888957"/>
            <a:ext cx="8456018" cy="3452676"/>
          </a:xfrm>
          <a:prstGeom prst="rect">
            <a:avLst/>
          </a:prstGeom>
          <a:noFill/>
        </p:spPr>
        <p:txBody>
          <a:bodyPr wrap="square">
            <a:spAutoFit/>
          </a:bodyPr>
          <a:lstStyle/>
          <a:p>
            <a:pPr marL="277246" marR="0" lvl="0" indent="-277246" algn="l" defTabSz="554492" rtl="0" eaLnBrk="1" fontAlgn="auto" latinLnBrk="0" hangingPunct="1">
              <a:lnSpc>
                <a:spcPct val="107000"/>
              </a:lnSpc>
              <a:spcBef>
                <a:spcPts val="0"/>
              </a:spcBef>
              <a:spcAft>
                <a:spcPts val="485"/>
              </a:spcAft>
              <a:buClrTx/>
              <a:buSzTx/>
              <a:buFont typeface="Arial" panose="020B0604020202020204" pitchFamily="34" charset="0"/>
              <a:buChar char="•"/>
              <a:tabLst/>
              <a:defRPr/>
            </a:pPr>
            <a:r>
              <a:rPr kumimoji="0" lang="en-GB" sz="1698"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Hospital presentations: joint swelling </a:t>
            </a:r>
          </a:p>
          <a:p>
            <a:pPr marL="277246" marR="0" lvl="0" indent="-277246" algn="l" defTabSz="554492" rtl="0" eaLnBrk="1" fontAlgn="auto" latinLnBrk="0" hangingPunct="1">
              <a:lnSpc>
                <a:spcPct val="107000"/>
              </a:lnSpc>
              <a:spcBef>
                <a:spcPts val="0"/>
              </a:spcBef>
              <a:spcAft>
                <a:spcPts val="485"/>
              </a:spcAft>
              <a:buClrTx/>
              <a:buSzTx/>
              <a:buFont typeface="Arial" panose="020B0604020202020204" pitchFamily="34" charset="0"/>
              <a:buChar char="•"/>
              <a:tabLst/>
              <a:defRPr/>
            </a:pPr>
            <a:r>
              <a:rPr kumimoji="0" lang="en-GB" sz="1698"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Cervical cancer and the human papillomavirus vaccination</a:t>
            </a:r>
          </a:p>
          <a:p>
            <a:pPr marL="277246" marR="0" lvl="0" indent="-277246" algn="l" defTabSz="554492" rtl="0" eaLnBrk="1" fontAlgn="auto" latinLnBrk="0" hangingPunct="1">
              <a:lnSpc>
                <a:spcPct val="107000"/>
              </a:lnSpc>
              <a:spcBef>
                <a:spcPts val="0"/>
              </a:spcBef>
              <a:spcAft>
                <a:spcPts val="485"/>
              </a:spcAft>
              <a:buClrTx/>
              <a:buSzTx/>
              <a:buFont typeface="Arial" panose="020B0604020202020204" pitchFamily="34" charset="0"/>
              <a:buChar char="•"/>
              <a:tabLst/>
              <a:defRPr/>
            </a:pPr>
            <a:r>
              <a:rPr kumimoji="0" lang="en-GB" sz="1698"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health benefits of physical activity: Cancer</a:t>
            </a:r>
          </a:p>
          <a:p>
            <a:pPr marL="277246" marR="0" lvl="0" indent="-277246" algn="l" defTabSz="554492" rtl="0" eaLnBrk="1" fontAlgn="auto" latinLnBrk="0" hangingPunct="1">
              <a:lnSpc>
                <a:spcPct val="107000"/>
              </a:lnSpc>
              <a:spcBef>
                <a:spcPts val="0"/>
              </a:spcBef>
              <a:spcAft>
                <a:spcPts val="485"/>
              </a:spcAft>
              <a:buClrTx/>
              <a:buSzTx/>
              <a:buFont typeface="Arial" panose="020B0604020202020204" pitchFamily="34" charset="0"/>
              <a:buChar char="•"/>
              <a:tabLst/>
              <a:defRPr/>
            </a:pPr>
            <a:r>
              <a:rPr kumimoji="0" lang="en-GB" sz="1698"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Free module: Lumps, bumps, and sarcomas: a guide</a:t>
            </a:r>
          </a:p>
          <a:p>
            <a:pPr marL="277246" marR="0" lvl="0" indent="-277246" algn="l" defTabSz="554492" rtl="0" eaLnBrk="1" fontAlgn="auto" latinLnBrk="0" hangingPunct="1">
              <a:lnSpc>
                <a:spcPct val="107000"/>
              </a:lnSpc>
              <a:spcBef>
                <a:spcPts val="0"/>
              </a:spcBef>
              <a:spcAft>
                <a:spcPts val="485"/>
              </a:spcAft>
              <a:buClrTx/>
              <a:buSzTx/>
              <a:buFont typeface="Arial" panose="020B0604020202020204" pitchFamily="34" charset="0"/>
              <a:buChar char="•"/>
              <a:tabLst/>
              <a:defRPr/>
            </a:pPr>
            <a:r>
              <a:rPr kumimoji="0" lang="en-GB" sz="1698"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Giant cell arteritis</a:t>
            </a:r>
          </a:p>
          <a:p>
            <a:pPr marL="277246" marR="0" lvl="0" indent="-277246" algn="l" defTabSz="554492" rtl="0" eaLnBrk="1" fontAlgn="auto" latinLnBrk="0" hangingPunct="1">
              <a:lnSpc>
                <a:spcPct val="107000"/>
              </a:lnSpc>
              <a:spcBef>
                <a:spcPts val="0"/>
              </a:spcBef>
              <a:spcAft>
                <a:spcPts val="485"/>
              </a:spcAft>
              <a:buClrTx/>
              <a:buSzTx/>
              <a:buFont typeface="Arial" panose="020B0604020202020204" pitchFamily="34" charset="0"/>
              <a:buChar char="•"/>
              <a:tabLst/>
              <a:defRPr/>
            </a:pPr>
            <a:r>
              <a:rPr kumimoji="0" lang="en-GB" sz="1698"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Arterial blood gases: a guide to interpretation</a:t>
            </a:r>
          </a:p>
          <a:p>
            <a:pPr marL="277246" marR="0" lvl="0" indent="-277246" algn="l" defTabSz="554492" rtl="0" eaLnBrk="1" fontAlgn="auto" latinLnBrk="0" hangingPunct="1">
              <a:lnSpc>
                <a:spcPct val="107000"/>
              </a:lnSpc>
              <a:spcBef>
                <a:spcPts val="0"/>
              </a:spcBef>
              <a:spcAft>
                <a:spcPts val="485"/>
              </a:spcAft>
              <a:buClrTx/>
              <a:buSzTx/>
              <a:buFont typeface="Arial" panose="020B0604020202020204" pitchFamily="34" charset="0"/>
              <a:buChar char="•"/>
              <a:tabLst/>
              <a:defRPr/>
            </a:pPr>
            <a:r>
              <a:rPr kumimoji="0" lang="en-GB" sz="1698"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Motivational interviewing in brief consultations </a:t>
            </a:r>
          </a:p>
          <a:p>
            <a:pPr marL="277246" marR="0" lvl="0" indent="-277246" algn="l" defTabSz="554492" rtl="0" eaLnBrk="1" fontAlgn="auto" latinLnBrk="0" hangingPunct="1">
              <a:lnSpc>
                <a:spcPct val="107000"/>
              </a:lnSpc>
              <a:spcBef>
                <a:spcPts val="0"/>
              </a:spcBef>
              <a:spcAft>
                <a:spcPts val="485"/>
              </a:spcAft>
              <a:buClrTx/>
              <a:buSzTx/>
              <a:buFont typeface="Arial" panose="020B0604020202020204" pitchFamily="34" charset="0"/>
              <a:buChar char="•"/>
              <a:tabLst/>
              <a:defRPr/>
            </a:pPr>
            <a:r>
              <a:rPr kumimoji="0" lang="en-GB" sz="1698"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Starting patients on anticoagulants in secondary care: how to do it</a:t>
            </a:r>
          </a:p>
          <a:p>
            <a:pPr marL="277246" marR="0" lvl="0" indent="-277246" algn="l" defTabSz="554492" rtl="0" eaLnBrk="1" fontAlgn="auto" latinLnBrk="0" hangingPunct="1">
              <a:lnSpc>
                <a:spcPct val="107000"/>
              </a:lnSpc>
              <a:spcBef>
                <a:spcPts val="0"/>
              </a:spcBef>
              <a:spcAft>
                <a:spcPts val="485"/>
              </a:spcAft>
              <a:buClrTx/>
              <a:buSzTx/>
              <a:buFont typeface="Arial" panose="020B0604020202020204" pitchFamily="34" charset="0"/>
              <a:buChar char="•"/>
              <a:tabLst/>
              <a:defRPr/>
            </a:pPr>
            <a:r>
              <a:rPr kumimoji="0" lang="en-GB" sz="1698"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Assessing pain and using the analgesic ladder</a:t>
            </a:r>
          </a:p>
          <a:p>
            <a:pPr marL="277246" marR="0" lvl="0" indent="-277246" algn="l" defTabSz="554492" rtl="0" eaLnBrk="1" fontAlgn="auto" latinLnBrk="0" hangingPunct="1">
              <a:lnSpc>
                <a:spcPct val="107000"/>
              </a:lnSpc>
              <a:spcBef>
                <a:spcPts val="0"/>
              </a:spcBef>
              <a:spcAft>
                <a:spcPts val="485"/>
              </a:spcAft>
              <a:buClrTx/>
              <a:buSzTx/>
              <a:buFont typeface="Arial" panose="020B0604020202020204" pitchFamily="34" charset="0"/>
              <a:buChar char="•"/>
              <a:tabLst/>
              <a:defRPr/>
            </a:pPr>
            <a:r>
              <a:rPr kumimoji="0" lang="en-GB" sz="1698"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Upper gastrointestinal bleeding: acute assessment and treatment of non-variceal bleeds</a:t>
            </a:r>
          </a:p>
        </p:txBody>
      </p:sp>
    </p:spTree>
    <p:extLst>
      <p:ext uri="{BB962C8B-B14F-4D97-AF65-F5344CB8AC3E}">
        <p14:creationId xmlns:p14="http://schemas.microsoft.com/office/powerpoint/2010/main" val="64066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0867" y="1349651"/>
            <a:ext cx="7504908" cy="638086"/>
          </a:xfrm>
          <a:prstGeom prst="rect">
            <a:avLst/>
          </a:prstGeom>
        </p:spPr>
        <p:txBody>
          <a:bodyPr vert="horz" wrap="square" lIns="0" tIns="86640" rIns="0" bIns="0" rtlCol="0">
            <a:spAutoFit/>
          </a:bodyPr>
          <a:lstStyle/>
          <a:p>
            <a:pPr marL="7701" marR="0" lvl="0" indent="0" algn="l" defTabSz="554492" rtl="0" eaLnBrk="1" fontAlgn="auto" latinLnBrk="0" hangingPunct="1">
              <a:lnSpc>
                <a:spcPct val="100000"/>
              </a:lnSpc>
              <a:spcBef>
                <a:spcPts val="682"/>
              </a:spcBef>
              <a:spcAft>
                <a:spcPts val="0"/>
              </a:spcAft>
              <a:buClrTx/>
              <a:buSzTx/>
              <a:buFontTx/>
              <a:buNone/>
              <a:tabLst/>
              <a:defRPr/>
            </a:pPr>
            <a:r>
              <a:rPr kumimoji="0" lang="en-GB" sz="3578" b="1" i="0" u="none" strike="noStrike" kern="1200" cap="none" spc="9" normalizeH="0" baseline="0" noProof="0" dirty="0">
                <a:ln>
                  <a:noFill/>
                </a:ln>
                <a:solidFill>
                  <a:srgbClr val="12326E"/>
                </a:solidFill>
                <a:effectLst/>
                <a:uLnTx/>
                <a:uFillTx/>
                <a:latin typeface="Arial"/>
                <a:ea typeface="+mn-ea"/>
                <a:cs typeface="Arial"/>
              </a:rPr>
              <a:t>BMJ learning – non-clinical</a:t>
            </a:r>
            <a:endParaRPr kumimoji="0" sz="3578" b="0" i="0" u="none" strike="noStrike" kern="1200" cap="none" spc="0" normalizeH="0" baseline="0" noProof="0" dirty="0">
              <a:ln>
                <a:noFill/>
              </a:ln>
              <a:solidFill>
                <a:prstClr val="black"/>
              </a:solidFill>
              <a:effectLst/>
              <a:uLnTx/>
              <a:uFillTx/>
              <a:latin typeface="Arial"/>
              <a:ea typeface="+mn-ea"/>
              <a:cs typeface="Arial"/>
            </a:endParaRPr>
          </a:p>
        </p:txBody>
      </p:sp>
      <p:pic>
        <p:nvPicPr>
          <p:cNvPr id="14" name="Picture 13">
            <a:extLst>
              <a:ext uri="{FF2B5EF4-FFF2-40B4-BE49-F238E27FC236}">
                <a16:creationId xmlns:a16="http://schemas.microsoft.com/office/drawing/2014/main" id="{7AC8E9FE-F451-4CF3-A831-4FBDA633C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109" y="795158"/>
            <a:ext cx="2338680" cy="431380"/>
          </a:xfrm>
          <a:prstGeom prst="rect">
            <a:avLst/>
          </a:prstGeom>
        </p:spPr>
      </p:pic>
      <p:sp>
        <p:nvSpPr>
          <p:cNvPr id="6" name="TextBox 5">
            <a:extLst>
              <a:ext uri="{FF2B5EF4-FFF2-40B4-BE49-F238E27FC236}">
                <a16:creationId xmlns:a16="http://schemas.microsoft.com/office/drawing/2014/main" id="{5A5D284C-B9DC-4AA1-8A7B-9BCB0769BD32}"/>
              </a:ext>
            </a:extLst>
          </p:cNvPr>
          <p:cNvSpPr txBox="1"/>
          <p:nvPr/>
        </p:nvSpPr>
        <p:spPr>
          <a:xfrm>
            <a:off x="1105563" y="1874055"/>
            <a:ext cx="7115993" cy="4346703"/>
          </a:xfrm>
          <a:prstGeom prst="rect">
            <a:avLst/>
          </a:prstGeom>
          <a:noFill/>
        </p:spPr>
        <p:txBody>
          <a:bodyPr wrap="square">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18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 CVs and applications</a:t>
            </a: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183"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Career planning</a:t>
            </a: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Hit the wards running with -</a:t>
            </a:r>
          </a:p>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77246" marR="0" lvl="0" indent="-277246" algn="l"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Workload and time management </a:t>
            </a:r>
          </a:p>
          <a:p>
            <a:pPr marL="277246" marR="0" lvl="0" indent="-277246" algn="l"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Effective handovers</a:t>
            </a:r>
          </a:p>
          <a:p>
            <a:pPr marL="277246" marR="0" lvl="0" indent="-277246" algn="l"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Building professional relationships</a:t>
            </a:r>
          </a:p>
          <a:p>
            <a:pPr marL="277246" marR="0" lvl="0" indent="-277246" algn="l"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Giving &amp; receiving useful feedback</a:t>
            </a:r>
          </a:p>
          <a:p>
            <a:pPr marL="277246" marR="0" lvl="0" indent="-277246" algn="l"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Interview skills for speciality posts</a:t>
            </a:r>
          </a:p>
          <a:p>
            <a:pPr marL="277246" marR="0" lvl="0" indent="-277246" algn="l"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Presenting skills</a:t>
            </a:r>
          </a:p>
          <a:p>
            <a:pPr marL="277246" marR="0" lvl="0" indent="-277246" algn="l"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Negotiating skills</a:t>
            </a:r>
          </a:p>
          <a:p>
            <a:pPr marL="277246" marR="0" lvl="0" indent="-277246" algn="l" defTabSz="5544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94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Preparing for your FY1 role</a:t>
            </a:r>
          </a:p>
        </p:txBody>
      </p:sp>
    </p:spTree>
    <p:extLst>
      <p:ext uri="{BB962C8B-B14F-4D97-AF65-F5344CB8AC3E}">
        <p14:creationId xmlns:p14="http://schemas.microsoft.com/office/powerpoint/2010/main" val="293457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7748" y="1688861"/>
            <a:ext cx="7838029" cy="637958"/>
          </a:xfrm>
          <a:prstGeom prst="rect">
            <a:avLst/>
          </a:prstGeom>
        </p:spPr>
        <p:txBody>
          <a:bodyPr vert="horz" wrap="square" lIns="0" tIns="86640" rIns="0" bIns="0" rtlCol="0">
            <a:spAutoFit/>
          </a:bodyPr>
          <a:lstStyle/>
          <a:p>
            <a:pPr marL="7701">
              <a:spcBef>
                <a:spcPts val="683"/>
              </a:spcBef>
            </a:pPr>
            <a:r>
              <a:rPr lang="en-GB" sz="3577" b="1" spc="9" dirty="0">
                <a:solidFill>
                  <a:srgbClr val="12326E"/>
                </a:solidFill>
                <a:cs typeface="Arial"/>
              </a:rPr>
              <a:t>The British Medical Journal</a:t>
            </a:r>
            <a:endParaRPr sz="3577" dirty="0">
              <a:cs typeface="Arial"/>
            </a:endParaRPr>
          </a:p>
        </p:txBody>
      </p:sp>
      <p:sp>
        <p:nvSpPr>
          <p:cNvPr id="15" name="TextBox 14">
            <a:extLst>
              <a:ext uri="{FF2B5EF4-FFF2-40B4-BE49-F238E27FC236}">
                <a16:creationId xmlns:a16="http://schemas.microsoft.com/office/drawing/2014/main" id="{076DEF75-1222-4831-B39E-4FA978FAEF70}"/>
              </a:ext>
            </a:extLst>
          </p:cNvPr>
          <p:cNvSpPr txBox="1"/>
          <p:nvPr/>
        </p:nvSpPr>
        <p:spPr>
          <a:xfrm>
            <a:off x="402673" y="2522290"/>
            <a:ext cx="10452727" cy="3787383"/>
          </a:xfrm>
          <a:prstGeom prst="rect">
            <a:avLst/>
          </a:prstGeom>
          <a:noFill/>
        </p:spPr>
        <p:txBody>
          <a:bodyPr wrap="square">
            <a:spAutoFit/>
          </a:bodyPr>
          <a:lstStyle/>
          <a:p>
            <a:r>
              <a:rPr lang="en-GB" sz="2668" dirty="0">
                <a:solidFill>
                  <a:srgbClr val="25A73B"/>
                </a:solidFill>
                <a:cs typeface="Arial" panose="020B0604020202020204" pitchFamily="34" charset="0"/>
              </a:rPr>
              <a:t>FREE</a:t>
            </a:r>
            <a:r>
              <a:rPr lang="en-GB" sz="2668" dirty="0">
                <a:cs typeface="Arial" panose="020B0604020202020204" pitchFamily="34" charset="0"/>
              </a:rPr>
              <a:t> upgrade to the full BMJ today for all members and </a:t>
            </a:r>
          </a:p>
          <a:p>
            <a:r>
              <a:rPr lang="en-GB" sz="2668" dirty="0">
                <a:cs typeface="Arial" panose="020B0604020202020204" pitchFamily="34" charset="0"/>
              </a:rPr>
              <a:t>new joiners.</a:t>
            </a:r>
          </a:p>
          <a:p>
            <a:endParaRPr lang="en-GB" sz="2668" dirty="0">
              <a:cs typeface="Arial" panose="020B0604020202020204" pitchFamily="34" charset="0"/>
            </a:endParaRPr>
          </a:p>
          <a:p>
            <a:r>
              <a:rPr lang="en-GB" sz="2668" dirty="0">
                <a:cs typeface="Arial" panose="020B0604020202020204" pitchFamily="34" charset="0"/>
              </a:rPr>
              <a:t>Print version or app available.</a:t>
            </a:r>
          </a:p>
          <a:p>
            <a:endParaRPr lang="en-GB" sz="2668" dirty="0">
              <a:cs typeface="Arial" panose="020B0604020202020204" pitchFamily="34" charset="0"/>
            </a:endParaRPr>
          </a:p>
          <a:p>
            <a:r>
              <a:rPr lang="en-GB" sz="2668" dirty="0">
                <a:cs typeface="Arial" panose="020B0604020202020204" pitchFamily="34" charset="0"/>
              </a:rPr>
              <a:t>Want to upgrade - email me (John):</a:t>
            </a:r>
          </a:p>
          <a:p>
            <a:r>
              <a:rPr lang="en-GB" sz="2668" dirty="0">
                <a:cs typeface="Arial" panose="020B0604020202020204" pitchFamily="34" charset="0"/>
              </a:rPr>
              <a:t>Jhayward@bma.org.uk</a:t>
            </a:r>
          </a:p>
          <a:p>
            <a:endParaRPr lang="en-GB" sz="2668" dirty="0">
              <a:latin typeface="Arial" panose="020B0604020202020204" pitchFamily="34" charset="0"/>
              <a:cs typeface="Arial" panose="020B0604020202020204" pitchFamily="34" charset="0"/>
            </a:endParaRPr>
          </a:p>
          <a:p>
            <a:endParaRPr lang="en-GB" sz="2668"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EDC987BD-B0BE-44D3-BD03-F6C3BA313573}"/>
              </a:ext>
            </a:extLst>
          </p:cNvPr>
          <p:cNvGrpSpPr/>
          <p:nvPr/>
        </p:nvGrpSpPr>
        <p:grpSpPr>
          <a:xfrm>
            <a:off x="8369955" y="3169079"/>
            <a:ext cx="3419373" cy="2737300"/>
            <a:chOff x="468188" y="2356724"/>
            <a:chExt cx="3139616" cy="2558340"/>
          </a:xfrm>
        </p:grpSpPr>
        <p:pic>
          <p:nvPicPr>
            <p:cNvPr id="17" name="Picture 16">
              <a:extLst>
                <a:ext uri="{FF2B5EF4-FFF2-40B4-BE49-F238E27FC236}">
                  <a16:creationId xmlns:a16="http://schemas.microsoft.com/office/drawing/2014/main" id="{B2EE51EF-4A85-4FA8-895B-F3DE76B94E3A}"/>
                </a:ext>
              </a:extLst>
            </p:cNvPr>
            <p:cNvPicPr>
              <a:picLocks noChangeAspect="1"/>
            </p:cNvPicPr>
            <p:nvPr/>
          </p:nvPicPr>
          <p:blipFill>
            <a:blip r:embed="rId3"/>
            <a:stretch>
              <a:fillRect/>
            </a:stretch>
          </p:blipFill>
          <p:spPr>
            <a:xfrm rot="20792369">
              <a:off x="468188" y="2356724"/>
              <a:ext cx="1500581" cy="2000775"/>
            </a:xfrm>
            <a:prstGeom prst="rect">
              <a:avLst/>
            </a:prstGeom>
          </p:spPr>
        </p:pic>
        <p:pic>
          <p:nvPicPr>
            <p:cNvPr id="18" name="Picture 17">
              <a:extLst>
                <a:ext uri="{FF2B5EF4-FFF2-40B4-BE49-F238E27FC236}">
                  <a16:creationId xmlns:a16="http://schemas.microsoft.com/office/drawing/2014/main" id="{5509345A-8176-40FE-BEC2-4E74983B25A0}"/>
                </a:ext>
              </a:extLst>
            </p:cNvPr>
            <p:cNvPicPr>
              <a:picLocks noChangeAspect="1"/>
            </p:cNvPicPr>
            <p:nvPr/>
          </p:nvPicPr>
          <p:blipFill>
            <a:blip r:embed="rId4"/>
            <a:stretch>
              <a:fillRect/>
            </a:stretch>
          </p:blipFill>
          <p:spPr>
            <a:xfrm rot="20740375">
              <a:off x="1281186" y="2685781"/>
              <a:ext cx="1500582" cy="2000775"/>
            </a:xfrm>
            <a:prstGeom prst="rect">
              <a:avLst/>
            </a:prstGeom>
          </p:spPr>
        </p:pic>
        <p:pic>
          <p:nvPicPr>
            <p:cNvPr id="19" name="Picture 18">
              <a:extLst>
                <a:ext uri="{FF2B5EF4-FFF2-40B4-BE49-F238E27FC236}">
                  <a16:creationId xmlns:a16="http://schemas.microsoft.com/office/drawing/2014/main" id="{DA937DA0-B3EA-4F7A-A7C8-4C8875E008A6}"/>
                </a:ext>
              </a:extLst>
            </p:cNvPr>
            <p:cNvPicPr>
              <a:picLocks noChangeAspect="1"/>
            </p:cNvPicPr>
            <p:nvPr/>
          </p:nvPicPr>
          <p:blipFill>
            <a:blip r:embed="rId5"/>
            <a:stretch>
              <a:fillRect/>
            </a:stretch>
          </p:blipFill>
          <p:spPr>
            <a:xfrm rot="20659888">
              <a:off x="2107222" y="2947635"/>
              <a:ext cx="1500582" cy="1967429"/>
            </a:xfrm>
            <a:prstGeom prst="rect">
              <a:avLst/>
            </a:prstGeom>
          </p:spPr>
        </p:pic>
      </p:grpSp>
      <p:sp>
        <p:nvSpPr>
          <p:cNvPr id="9" name="Rectangle 8">
            <a:extLst>
              <a:ext uri="{FF2B5EF4-FFF2-40B4-BE49-F238E27FC236}">
                <a16:creationId xmlns:a16="http://schemas.microsoft.com/office/drawing/2014/main" id="{1B04EDF7-C613-4994-94B5-6F5A580C359A}"/>
              </a:ext>
            </a:extLst>
          </p:cNvPr>
          <p:cNvSpPr/>
          <p:nvPr/>
        </p:nvSpPr>
        <p:spPr>
          <a:xfrm>
            <a:off x="455660" y="696686"/>
            <a:ext cx="7481485"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extLst>
      <p:ext uri="{BB962C8B-B14F-4D97-AF65-F5344CB8AC3E}">
        <p14:creationId xmlns:p14="http://schemas.microsoft.com/office/powerpoint/2010/main" val="218902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8C65D8-A535-D824-2467-2E0D95F8FE46}"/>
              </a:ext>
            </a:extLst>
          </p:cNvPr>
          <p:cNvSpPr txBox="1">
            <a:spLocks/>
          </p:cNvSpPr>
          <p:nvPr/>
        </p:nvSpPr>
        <p:spPr>
          <a:xfrm>
            <a:off x="1012231" y="844550"/>
            <a:ext cx="7862959" cy="1189471"/>
          </a:xfrm>
          <a:prstGeom prst="rect">
            <a:avLst/>
          </a:prstGeom>
        </p:spPr>
        <p:style>
          <a:lnRef idx="0">
            <a:scrgbClr r="0" g="0" b="0"/>
          </a:lnRef>
          <a:fillRef idx="0">
            <a:scrgbClr r="0" g="0" b="0"/>
          </a:fillRef>
          <a:effectRef idx="0">
            <a:scrgbClr r="0" g="0" b="0"/>
          </a:effectRef>
          <a:fontRef idx="major"/>
        </p:style>
        <p:txBody>
          <a:bodyPr vert="horz" lIns="91434" tIns="45717" rIns="91434" bIns="45717"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4000" b="1" i="0" u="none" strike="noStrike" kern="0" cap="none" spc="-20" normalizeH="0" baseline="0" noProof="0" dirty="0">
                <a:ln>
                  <a:noFill/>
                </a:ln>
                <a:solidFill>
                  <a:srgbClr val="4F81BD">
                    <a:lumMod val="50000"/>
                  </a:srgbClr>
                </a:solidFill>
                <a:effectLst/>
                <a:uLnTx/>
                <a:uFillTx/>
                <a:latin typeface="Calibri"/>
                <a:ea typeface="+mj-ea"/>
                <a:cs typeface="+mj-cs"/>
              </a:rPr>
              <a:t>BMA Library </a:t>
            </a:r>
            <a:endParaRPr kumimoji="0" lang="en-GB" sz="4000" b="1" i="0" u="none" strike="noStrike" kern="1200" cap="none" spc="0" normalizeH="0" baseline="0" noProof="0" dirty="0">
              <a:ln>
                <a:noFill/>
              </a:ln>
              <a:solidFill>
                <a:srgbClr val="4F81BD">
                  <a:lumMod val="50000"/>
                </a:srgbClr>
              </a:solidFill>
              <a:effectLst/>
              <a:uLnTx/>
              <a:uFillTx/>
              <a:latin typeface="Calibri"/>
              <a:ea typeface="+mj-ea"/>
              <a:cs typeface="+mj-cs"/>
            </a:endParaRPr>
          </a:p>
        </p:txBody>
      </p:sp>
      <p:sp>
        <p:nvSpPr>
          <p:cNvPr id="5" name="TextBox 4">
            <a:extLst>
              <a:ext uri="{FF2B5EF4-FFF2-40B4-BE49-F238E27FC236}">
                <a16:creationId xmlns:a16="http://schemas.microsoft.com/office/drawing/2014/main" id="{1C205582-A767-9C7D-2B22-C9FA808B6F38}"/>
              </a:ext>
            </a:extLst>
          </p:cNvPr>
          <p:cNvSpPr txBox="1"/>
          <p:nvPr/>
        </p:nvSpPr>
        <p:spPr>
          <a:xfrm>
            <a:off x="1012231" y="2096956"/>
            <a:ext cx="6104964" cy="1846659"/>
          </a:xfrm>
          <a:prstGeom prst="rect">
            <a:avLst/>
          </a:prstGeom>
          <a:noFill/>
        </p:spPr>
        <p:txBody>
          <a:bodyPr wrap="square">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F81BD">
                    <a:lumMod val="50000"/>
                  </a:srgbClr>
                </a:solidFill>
                <a:effectLst/>
                <a:uLnTx/>
                <a:uFillTx/>
                <a:latin typeface="Calibri"/>
                <a:ea typeface="+mj-ea"/>
                <a:cs typeface="+mj-cs"/>
              </a:rPr>
              <a:t>Your one-stop shop for studying.</a:t>
            </a:r>
          </a:p>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4F81BD">
                  <a:lumMod val="50000"/>
                </a:srgbClr>
              </a:solidFill>
              <a:effectLst/>
              <a:uLnTx/>
              <a:uFillTx/>
              <a:latin typeface="Calibri"/>
              <a:ea typeface="+mj-ea"/>
              <a:cs typeface="+mj-cs"/>
            </a:endParaRP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F81BD">
                    <a:lumMod val="50000"/>
                  </a:srgbClr>
                </a:solidFill>
                <a:effectLst/>
                <a:uLnTx/>
                <a:uFillTx/>
                <a:latin typeface="Calibri"/>
                <a:ea typeface="+mj-ea"/>
                <a:cs typeface="+mj-cs"/>
              </a:rPr>
              <a:t>Access everything online:</a:t>
            </a:r>
          </a:p>
          <a:p>
            <a:pPr marL="342884" marR="0" lvl="0" indent="-342884" algn="l" defTabSz="554492"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kumimoji="0" lang="en-GB" sz="1800" b="0" i="0" u="none" strike="noStrike" kern="1200" cap="none" spc="0" normalizeH="0" baseline="0" noProof="0" dirty="0">
                <a:ln>
                  <a:noFill/>
                </a:ln>
                <a:solidFill>
                  <a:srgbClr val="0070C0"/>
                </a:solidFill>
                <a:effectLst/>
                <a:uLnTx/>
                <a:uFillTx/>
                <a:latin typeface="Calibri"/>
                <a:ea typeface="+mj-ea"/>
                <a:cs typeface="+mj-cs"/>
              </a:rPr>
              <a:t>Thousands of textbooks and journals</a:t>
            </a:r>
          </a:p>
          <a:p>
            <a:pPr marL="342884" marR="0" lvl="0" indent="-342884" algn="l" defTabSz="554492"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kumimoji="0" lang="en-GB" sz="1800" b="0" i="0" u="none" strike="noStrike" kern="1200" cap="none" spc="0" normalizeH="0" baseline="0" noProof="0" dirty="0">
                <a:ln>
                  <a:noFill/>
                </a:ln>
                <a:solidFill>
                  <a:srgbClr val="0070C0"/>
                </a:solidFill>
                <a:effectLst/>
                <a:uLnTx/>
                <a:uFillTx/>
                <a:latin typeface="Calibri"/>
                <a:ea typeface="+mj-ea"/>
                <a:cs typeface="+mj-cs"/>
              </a:rPr>
              <a:t>Medical databases</a:t>
            </a:r>
          </a:p>
          <a:p>
            <a:pPr marL="342884" marR="0" lvl="0" indent="-342884" algn="l" defTabSz="554492"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kumimoji="0" lang="en-GB" sz="1800" b="0" i="0" u="none" strike="noStrike" kern="1200" cap="none" spc="0" normalizeH="0" baseline="0" noProof="0" dirty="0">
                <a:ln>
                  <a:noFill/>
                </a:ln>
                <a:solidFill>
                  <a:srgbClr val="0070C0"/>
                </a:solidFill>
                <a:effectLst/>
                <a:uLnTx/>
                <a:uFillTx/>
                <a:latin typeface="Calibri"/>
                <a:ea typeface="+mj-ea"/>
                <a:cs typeface="+mj-cs"/>
              </a:rPr>
              <a:t>Experts to help with research</a:t>
            </a:r>
          </a:p>
        </p:txBody>
      </p:sp>
      <p:sp>
        <p:nvSpPr>
          <p:cNvPr id="6" name="object 8">
            <a:extLst>
              <a:ext uri="{FF2B5EF4-FFF2-40B4-BE49-F238E27FC236}">
                <a16:creationId xmlns:a16="http://schemas.microsoft.com/office/drawing/2014/main" id="{F5C8E2D8-C9A6-A7D0-CDC8-26FFDCD75A47}"/>
              </a:ext>
            </a:extLst>
          </p:cNvPr>
          <p:cNvSpPr/>
          <p:nvPr/>
        </p:nvSpPr>
        <p:spPr>
          <a:xfrm>
            <a:off x="6579376" y="778773"/>
            <a:ext cx="5112305" cy="4953542"/>
          </a:xfrm>
          <a:prstGeom prst="rect">
            <a:avLst/>
          </a:prstGeom>
          <a:blipFill>
            <a:blip r:embed="rId2" cstate="print"/>
            <a:stretch>
              <a:fillRect/>
            </a:stretch>
          </a:blip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B3235F83-3A28-CDFB-3869-48950C97C2BD}"/>
              </a:ext>
            </a:extLst>
          </p:cNvPr>
          <p:cNvSpPr txBox="1"/>
          <p:nvPr/>
        </p:nvSpPr>
        <p:spPr>
          <a:xfrm>
            <a:off x="1603189" y="4575844"/>
            <a:ext cx="6104964" cy="369332"/>
          </a:xfrm>
          <a:prstGeom prst="rect">
            <a:avLst/>
          </a:prstGeom>
          <a:noFill/>
        </p:spPr>
        <p:txBody>
          <a:bodyPr wrap="square">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a:ea typeface="+mj-ea"/>
                <a:cs typeface="+mj-cs"/>
              </a:rPr>
              <a:t>bma.org.uk/library</a:t>
            </a:r>
          </a:p>
        </p:txBody>
      </p:sp>
      <p:sp>
        <p:nvSpPr>
          <p:cNvPr id="8" name="Rectangle 7">
            <a:extLst>
              <a:ext uri="{FF2B5EF4-FFF2-40B4-BE49-F238E27FC236}">
                <a16:creationId xmlns:a16="http://schemas.microsoft.com/office/drawing/2014/main" id="{F6B0035C-A087-A974-59AB-6EEC6F5F85B3}"/>
              </a:ext>
            </a:extLst>
          </p:cNvPr>
          <p:cNvSpPr/>
          <p:nvPr/>
        </p:nvSpPr>
        <p:spPr>
          <a:xfrm>
            <a:off x="455660" y="696686"/>
            <a:ext cx="7481485"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extLst>
      <p:ext uri="{BB962C8B-B14F-4D97-AF65-F5344CB8AC3E}">
        <p14:creationId xmlns:p14="http://schemas.microsoft.com/office/powerpoint/2010/main" val="499477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2FCA5F3-8477-A84C-9ED0-1B2BB7641947}"/>
              </a:ext>
            </a:extLst>
          </p:cNvPr>
          <p:cNvSpPr txBox="1">
            <a:spLocks/>
          </p:cNvSpPr>
          <p:nvPr/>
        </p:nvSpPr>
        <p:spPr>
          <a:xfrm>
            <a:off x="595074" y="446705"/>
            <a:ext cx="7862959" cy="1189471"/>
          </a:xfrm>
          <a:prstGeom prst="rect">
            <a:avLst/>
          </a:prstGeom>
        </p:spPr>
        <p:style>
          <a:lnRef idx="0">
            <a:scrgbClr r="0" g="0" b="0"/>
          </a:lnRef>
          <a:fillRef idx="0">
            <a:scrgbClr r="0" g="0" b="0"/>
          </a:fillRef>
          <a:effectRef idx="0">
            <a:scrgbClr r="0" g="0" b="0"/>
          </a:effectRef>
          <a:fontRef idx="major"/>
        </p:style>
        <p:txBody>
          <a:bodyPr vert="horz" lIns="91434" tIns="45717" rIns="91434" bIns="45717" rtlCol="0" anchor="b">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4000" b="1" i="0" u="none" strike="noStrike" kern="0" cap="none" spc="-20" normalizeH="0" baseline="0" noProof="0" dirty="0">
                <a:ln>
                  <a:noFill/>
                </a:ln>
                <a:solidFill>
                  <a:srgbClr val="4F81BD">
                    <a:lumMod val="50000"/>
                  </a:srgbClr>
                </a:solidFill>
                <a:effectLst/>
                <a:uLnTx/>
                <a:uFillTx/>
                <a:latin typeface="Calibri"/>
                <a:ea typeface="+mj-ea"/>
                <a:cs typeface="+mj-cs"/>
              </a:rPr>
              <a:t>BMA Library </a:t>
            </a:r>
            <a:endParaRPr kumimoji="0" lang="en-GB" sz="4000" b="1" i="0" u="none" strike="noStrike" kern="1200" cap="none" spc="0" normalizeH="0" baseline="0" noProof="0" dirty="0">
              <a:ln>
                <a:noFill/>
              </a:ln>
              <a:solidFill>
                <a:srgbClr val="4F81BD">
                  <a:lumMod val="50000"/>
                </a:srgbClr>
              </a:solidFill>
              <a:effectLst/>
              <a:uLnTx/>
              <a:uFillTx/>
              <a:latin typeface="Calibri"/>
              <a:ea typeface="+mj-ea"/>
              <a:cs typeface="+mj-cs"/>
            </a:endParaRPr>
          </a:p>
        </p:txBody>
      </p:sp>
      <p:sp>
        <p:nvSpPr>
          <p:cNvPr id="10" name="Content Placeholder 2">
            <a:extLst>
              <a:ext uri="{FF2B5EF4-FFF2-40B4-BE49-F238E27FC236}">
                <a16:creationId xmlns:a16="http://schemas.microsoft.com/office/drawing/2014/main" id="{AF6E0865-E781-C243-8E69-1F329261C997}"/>
              </a:ext>
            </a:extLst>
          </p:cNvPr>
          <p:cNvSpPr txBox="1">
            <a:spLocks/>
          </p:cNvSpPr>
          <p:nvPr/>
        </p:nvSpPr>
        <p:spPr>
          <a:xfrm>
            <a:off x="595074" y="1814028"/>
            <a:ext cx="6429775" cy="2536253"/>
          </a:xfrm>
          <a:prstGeom prst="rect">
            <a:avLst/>
          </a:prstGeom>
        </p:spPr>
        <p:style>
          <a:lnRef idx="0">
            <a:scrgbClr r="0" g="0" b="0"/>
          </a:lnRef>
          <a:fillRef idx="0">
            <a:scrgbClr r="0" g="0" b="0"/>
          </a:fillRef>
          <a:effectRef idx="0">
            <a:scrgbClr r="0" g="0" b="0"/>
          </a:effectRef>
          <a:fontRef idx="major"/>
        </p:style>
        <p:txBody>
          <a:bodyPr vert="horz" lIns="91434" tIns="45717" rIns="91434" bIns="45717"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4F81BD">
                    <a:lumMod val="50000"/>
                  </a:srgbClr>
                </a:solidFill>
                <a:effectLst/>
                <a:uLnTx/>
                <a:uFillTx/>
                <a:latin typeface="Calibri"/>
                <a:ea typeface="+mj-ea"/>
                <a:cs typeface="+mj-cs"/>
              </a:rPr>
              <a:t>Reading list</a:t>
            </a:r>
          </a:p>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4F81BD">
                  <a:lumMod val="50000"/>
                </a:srgbClr>
              </a:solidFill>
              <a:effectLst/>
              <a:uLnTx/>
              <a:uFillTx/>
              <a:latin typeface="Calibri"/>
              <a:ea typeface="+mj-ea"/>
              <a:cs typeface="+mj-cs"/>
            </a:endParaRPr>
          </a:p>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4F81BD">
                  <a:lumMod val="50000"/>
                </a:srgbClr>
              </a:solidFill>
              <a:effectLst/>
              <a:uLnTx/>
              <a:uFillTx/>
              <a:latin typeface="Calibri"/>
              <a:ea typeface="+mj-ea"/>
              <a:cs typeface="+mj-cs"/>
            </a:endParaRPr>
          </a:p>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4F81BD">
                  <a:lumMod val="50000"/>
                </a:srgbClr>
              </a:solidFill>
              <a:effectLst/>
              <a:uLnTx/>
              <a:uFillTx/>
              <a:latin typeface="Calibri"/>
              <a:ea typeface="+mj-ea"/>
              <a:cs typeface="+mj-cs"/>
            </a:endParaRPr>
          </a:p>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4F81BD">
                  <a:lumMod val="50000"/>
                </a:srgbClr>
              </a:solidFill>
              <a:effectLst/>
              <a:uLnTx/>
              <a:uFillTx/>
              <a:latin typeface="Calibri"/>
              <a:ea typeface="+mj-ea"/>
              <a:cs typeface="+mj-cs"/>
            </a:endParaRPr>
          </a:p>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4F81BD">
                  <a:lumMod val="50000"/>
                </a:srgbClr>
              </a:solidFill>
              <a:effectLst/>
              <a:uLnTx/>
              <a:uFillTx/>
              <a:latin typeface="Calibri"/>
              <a:ea typeface="+mj-ea"/>
              <a:cs typeface="+mj-cs"/>
            </a:endParaRPr>
          </a:p>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4F81BD">
                  <a:lumMod val="50000"/>
                </a:srgbClr>
              </a:solidFill>
              <a:effectLst/>
              <a:uLnTx/>
              <a:uFillTx/>
              <a:latin typeface="Calibri"/>
              <a:ea typeface="+mj-ea"/>
              <a:cs typeface="+mj-cs"/>
            </a:endParaRPr>
          </a:p>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4F81BD">
                  <a:lumMod val="50000"/>
                </a:srgbClr>
              </a:solidFill>
              <a:effectLst/>
              <a:uLnTx/>
              <a:uFillTx/>
              <a:latin typeface="Calibri"/>
              <a:ea typeface="+mj-ea"/>
              <a:cs typeface="+mj-cs"/>
            </a:endParaRPr>
          </a:p>
          <a:p>
            <a:pPr marL="0" marR="0" lvl="0" indent="0" algn="l" defTabSz="554492"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4F81BD">
                  <a:lumMod val="50000"/>
                </a:srgbClr>
              </a:solidFill>
              <a:effectLst/>
              <a:uLnTx/>
              <a:uFillTx/>
              <a:latin typeface="Calibri"/>
              <a:ea typeface="+mj-ea"/>
              <a:cs typeface="+mj-cs"/>
            </a:endParaRP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F81BD">
                    <a:lumMod val="50000"/>
                  </a:srgbClr>
                </a:solidFill>
                <a:effectLst/>
                <a:uLnTx/>
                <a:uFillTx/>
                <a:latin typeface="Calibri"/>
                <a:ea typeface="+mj-ea"/>
                <a:cs typeface="+mj-cs"/>
              </a:rPr>
              <a:t>All available through the BMA Library for free!</a:t>
            </a:r>
          </a:p>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a:ea typeface="+mj-ea"/>
                <a:cs typeface="+mj-cs"/>
              </a:rPr>
              <a:t>bma.org.uk/library</a:t>
            </a:r>
          </a:p>
        </p:txBody>
      </p:sp>
      <p:sp>
        <p:nvSpPr>
          <p:cNvPr id="16" name="Rectangle 15">
            <a:extLst>
              <a:ext uri="{FF2B5EF4-FFF2-40B4-BE49-F238E27FC236}">
                <a16:creationId xmlns:a16="http://schemas.microsoft.com/office/drawing/2014/main" id="{25FCBF45-8966-2645-85D5-CD1DF94B0304}"/>
              </a:ext>
            </a:extLst>
          </p:cNvPr>
          <p:cNvSpPr/>
          <p:nvPr/>
        </p:nvSpPr>
        <p:spPr>
          <a:xfrm>
            <a:off x="686187" y="1728309"/>
            <a:ext cx="1014342" cy="8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459E3BBA-69AC-91CC-60B7-F08D74E05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109" y="422622"/>
            <a:ext cx="2338680" cy="431380"/>
          </a:xfrm>
          <a:prstGeom prst="rect">
            <a:avLst/>
          </a:prstGeom>
        </p:spPr>
      </p:pic>
      <p:pic>
        <p:nvPicPr>
          <p:cNvPr id="1026" name="Picture 2" descr="The Ultimate Career Guide | Scion Publishing">
            <a:extLst>
              <a:ext uri="{FF2B5EF4-FFF2-40B4-BE49-F238E27FC236}">
                <a16:creationId xmlns:a16="http://schemas.microsoft.com/office/drawing/2014/main" id="{E5A00372-AA35-7DB8-5ECE-ED11BC888C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298" y="2531511"/>
            <a:ext cx="2189560" cy="31424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ying Human During the Foundation Programme and Beyond: How to thrive after medical school book cover">
            <a:extLst>
              <a:ext uri="{FF2B5EF4-FFF2-40B4-BE49-F238E27FC236}">
                <a16:creationId xmlns:a16="http://schemas.microsoft.com/office/drawing/2014/main" id="{D2B64540-FB14-6939-5608-04819ABBC1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7082" y="1483439"/>
            <a:ext cx="2264539" cy="33968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yal Society of Medicine Career Handbook: FY1 - ST2 book cover">
            <a:extLst>
              <a:ext uri="{FF2B5EF4-FFF2-40B4-BE49-F238E27FC236}">
                <a16:creationId xmlns:a16="http://schemas.microsoft.com/office/drawing/2014/main" id="{D90B3976-F4FD-FF1B-9303-CF7497DD06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4696" y="1427477"/>
            <a:ext cx="2831018" cy="42465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BC60DB-B499-5E99-05E5-10FD1B75E78D}"/>
              </a:ext>
            </a:extLst>
          </p:cNvPr>
          <p:cNvSpPr txBox="1"/>
          <p:nvPr/>
        </p:nvSpPr>
        <p:spPr>
          <a:xfrm>
            <a:off x="4414693" y="5265193"/>
            <a:ext cx="34511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a:ea typeface="+mn-ea"/>
                <a:cs typeface="+mn-cs"/>
              </a:rPr>
              <a:t>Combined value: £85</a:t>
            </a:r>
          </a:p>
        </p:txBody>
      </p:sp>
      <p:pic>
        <p:nvPicPr>
          <p:cNvPr id="1032" name="Picture 8" descr="Making a Medic: The Ultimate Guide to Medical School">
            <a:extLst>
              <a:ext uri="{FF2B5EF4-FFF2-40B4-BE49-F238E27FC236}">
                <a16:creationId xmlns:a16="http://schemas.microsoft.com/office/drawing/2014/main" id="{E5919EA7-F0B4-D39C-A41E-D288B107E6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7443" y="1690531"/>
            <a:ext cx="2370973" cy="339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134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AF1148-05D5-24B2-C3FD-302126AC1678}"/>
              </a:ext>
            </a:extLst>
          </p:cNvPr>
          <p:cNvSpPr/>
          <p:nvPr/>
        </p:nvSpPr>
        <p:spPr>
          <a:xfrm>
            <a:off x="455660" y="696686"/>
            <a:ext cx="7481485"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pic>
        <p:nvPicPr>
          <p:cNvPr id="5" name="Picture 4">
            <a:extLst>
              <a:ext uri="{FF2B5EF4-FFF2-40B4-BE49-F238E27FC236}">
                <a16:creationId xmlns:a16="http://schemas.microsoft.com/office/drawing/2014/main" id="{7570DB97-545A-434D-1624-70EE4921032D}"/>
              </a:ext>
            </a:extLst>
          </p:cNvPr>
          <p:cNvPicPr>
            <a:picLocks noChangeAspect="1"/>
          </p:cNvPicPr>
          <p:nvPr/>
        </p:nvPicPr>
        <p:blipFill>
          <a:blip r:embed="rId2"/>
          <a:stretch>
            <a:fillRect/>
          </a:stretch>
        </p:blipFill>
        <p:spPr>
          <a:xfrm>
            <a:off x="331170" y="2068820"/>
            <a:ext cx="6833200" cy="2436608"/>
          </a:xfrm>
          <a:prstGeom prst="rect">
            <a:avLst/>
          </a:prstGeom>
        </p:spPr>
      </p:pic>
      <p:pic>
        <p:nvPicPr>
          <p:cNvPr id="6" name="Picture 5">
            <a:extLst>
              <a:ext uri="{FF2B5EF4-FFF2-40B4-BE49-F238E27FC236}">
                <a16:creationId xmlns:a16="http://schemas.microsoft.com/office/drawing/2014/main" id="{AD8356E7-5CFD-7A11-691A-D31B6C3B0194}"/>
              </a:ext>
            </a:extLst>
          </p:cNvPr>
          <p:cNvPicPr>
            <a:picLocks noChangeAspect="1"/>
          </p:cNvPicPr>
          <p:nvPr/>
        </p:nvPicPr>
        <p:blipFill>
          <a:blip r:embed="rId3"/>
          <a:stretch>
            <a:fillRect/>
          </a:stretch>
        </p:blipFill>
        <p:spPr>
          <a:xfrm>
            <a:off x="7110581" y="1669483"/>
            <a:ext cx="4910724" cy="4062318"/>
          </a:xfrm>
          <a:prstGeom prst="rect">
            <a:avLst/>
          </a:prstGeom>
        </p:spPr>
      </p:pic>
      <p:sp>
        <p:nvSpPr>
          <p:cNvPr id="7" name="TextBox 6">
            <a:extLst>
              <a:ext uri="{FF2B5EF4-FFF2-40B4-BE49-F238E27FC236}">
                <a16:creationId xmlns:a16="http://schemas.microsoft.com/office/drawing/2014/main" id="{56580BD1-7F9E-5B30-BA51-4424EE1674B8}"/>
              </a:ext>
            </a:extLst>
          </p:cNvPr>
          <p:cNvSpPr txBox="1"/>
          <p:nvPr/>
        </p:nvSpPr>
        <p:spPr>
          <a:xfrm>
            <a:off x="641499" y="1365101"/>
            <a:ext cx="7227496" cy="584775"/>
          </a:xfrm>
          <a:prstGeom prst="rect">
            <a:avLst/>
          </a:prstGeom>
          <a:noFill/>
        </p:spPr>
        <p:txBody>
          <a:bodyPr wrap="square">
            <a:spAutoFit/>
          </a:bodyPr>
          <a:lstStyle/>
          <a:p>
            <a:pPr marL="0" marR="0" lvl="0" indent="0" algn="l" defTabSz="554492" rtl="0" eaLnBrk="1" fontAlgn="auto" latinLnBrk="0" hangingPunct="1">
              <a:lnSpc>
                <a:spcPct val="100000"/>
              </a:lnSpc>
              <a:spcBef>
                <a:spcPts val="0"/>
              </a:spcBef>
              <a:spcAft>
                <a:spcPts val="0"/>
              </a:spcAft>
              <a:buClrTx/>
              <a:buSzTx/>
              <a:buFontTx/>
              <a:buNone/>
              <a:tabLst/>
              <a:defRPr/>
            </a:pPr>
            <a:r>
              <a:rPr kumimoji="0" lang="en-GB" sz="3200" b="1" i="0" u="none" strike="noStrike" kern="0" cap="none" spc="-20" normalizeH="0" baseline="0" noProof="0" dirty="0">
                <a:ln>
                  <a:noFill/>
                </a:ln>
                <a:solidFill>
                  <a:srgbClr val="4F81BD">
                    <a:lumMod val="50000"/>
                  </a:srgbClr>
                </a:solidFill>
                <a:effectLst/>
                <a:uLnTx/>
                <a:uFillTx/>
                <a:latin typeface="Calibri"/>
                <a:ea typeface="+mj-ea"/>
                <a:cs typeface="+mj-cs"/>
              </a:rPr>
              <a:t>BMA Library </a:t>
            </a:r>
            <a:endParaRPr kumimoji="0" lang="en-GB" sz="3200" b="1" i="0" u="none" strike="noStrike" kern="1200" cap="none" spc="0" normalizeH="0" baseline="0" noProof="0" dirty="0">
              <a:ln>
                <a:noFill/>
              </a:ln>
              <a:solidFill>
                <a:srgbClr val="4F81BD">
                  <a:lumMod val="50000"/>
                </a:srgbClr>
              </a:solidFill>
              <a:effectLst/>
              <a:uLnTx/>
              <a:uFillTx/>
              <a:latin typeface="Calibri"/>
              <a:ea typeface="+mj-ea"/>
              <a:cs typeface="+mj-cs"/>
            </a:endParaRPr>
          </a:p>
        </p:txBody>
      </p:sp>
      <p:sp>
        <p:nvSpPr>
          <p:cNvPr id="8" name="object 8">
            <a:extLst>
              <a:ext uri="{FF2B5EF4-FFF2-40B4-BE49-F238E27FC236}">
                <a16:creationId xmlns:a16="http://schemas.microsoft.com/office/drawing/2014/main" id="{1275B94E-B34A-DE84-768F-30066DACE87C}"/>
              </a:ext>
            </a:extLst>
          </p:cNvPr>
          <p:cNvSpPr/>
          <p:nvPr/>
        </p:nvSpPr>
        <p:spPr>
          <a:xfrm>
            <a:off x="1780165" y="3591030"/>
            <a:ext cx="2867423" cy="2570284"/>
          </a:xfrm>
          <a:prstGeom prst="rect">
            <a:avLst/>
          </a:prstGeom>
          <a:blipFill>
            <a:blip r:embed="rId4" cstate="print"/>
            <a:stretch>
              <a:fillRect/>
            </a:stretch>
          </a:blip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069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0868" y="1765209"/>
            <a:ext cx="3234157" cy="560970"/>
          </a:xfrm>
          <a:prstGeom prst="rect">
            <a:avLst/>
          </a:prstGeom>
        </p:spPr>
        <p:txBody>
          <a:bodyPr vert="horz" wrap="square" lIns="0" tIns="10397" rIns="0" bIns="0" rtlCol="0" anchor="t">
            <a:spAutoFit/>
          </a:bodyPr>
          <a:lstStyle/>
          <a:p>
            <a:pPr marL="7701">
              <a:lnSpc>
                <a:spcPct val="100000"/>
              </a:lnSpc>
              <a:spcBef>
                <a:spcPts val="81"/>
              </a:spcBef>
            </a:pPr>
            <a:r>
              <a:rPr sz="3577" b="1" spc="-57" dirty="0">
                <a:latin typeface="+mn-lt"/>
                <a:cs typeface="Arial"/>
              </a:rPr>
              <a:t>Your</a:t>
            </a:r>
            <a:r>
              <a:rPr sz="3577" b="1" spc="-24" dirty="0">
                <a:latin typeface="+mn-lt"/>
                <a:cs typeface="Arial"/>
              </a:rPr>
              <a:t> </a:t>
            </a:r>
            <a:r>
              <a:rPr sz="3577" b="1" spc="9" dirty="0">
                <a:latin typeface="+mn-lt"/>
                <a:cs typeface="Arial"/>
              </a:rPr>
              <a:t>wellbeing</a:t>
            </a:r>
            <a:endParaRPr sz="3577" dirty="0">
              <a:latin typeface="+mn-lt"/>
              <a:cs typeface="Arial"/>
            </a:endParaRPr>
          </a:p>
        </p:txBody>
      </p:sp>
      <p:sp>
        <p:nvSpPr>
          <p:cNvPr id="4" name="object 4"/>
          <p:cNvSpPr txBox="1"/>
          <p:nvPr/>
        </p:nvSpPr>
        <p:spPr>
          <a:xfrm>
            <a:off x="830867" y="2588111"/>
            <a:ext cx="5606540" cy="2518094"/>
          </a:xfrm>
          <a:prstGeom prst="rect">
            <a:avLst/>
          </a:prstGeom>
        </p:spPr>
        <p:txBody>
          <a:bodyPr vert="horz" wrap="square" lIns="0" tIns="33116" rIns="0" bIns="0" rtlCol="0">
            <a:spAutoFit/>
          </a:bodyPr>
          <a:lstStyle/>
          <a:p>
            <a:pPr marL="7701" marR="244510">
              <a:lnSpc>
                <a:spcPct val="91600"/>
              </a:lnSpc>
              <a:spcBef>
                <a:spcPts val="261"/>
              </a:spcBef>
            </a:pPr>
            <a:r>
              <a:rPr sz="1940" spc="3" dirty="0">
                <a:solidFill>
                  <a:srgbClr val="50535A"/>
                </a:solidFill>
                <a:cs typeface="Arial"/>
              </a:rPr>
              <a:t>Our </a:t>
            </a:r>
            <a:r>
              <a:rPr sz="1940" dirty="0">
                <a:solidFill>
                  <a:srgbClr val="50535A"/>
                </a:solidFill>
                <a:cs typeface="Arial"/>
              </a:rPr>
              <a:t>confidential counselling </a:t>
            </a:r>
            <a:r>
              <a:rPr sz="1940" spc="3" dirty="0">
                <a:solidFill>
                  <a:srgbClr val="50535A"/>
                </a:solidFill>
                <a:cs typeface="Arial"/>
              </a:rPr>
              <a:t>and peer </a:t>
            </a:r>
            <a:r>
              <a:rPr sz="1940" dirty="0">
                <a:solidFill>
                  <a:srgbClr val="50535A"/>
                </a:solidFill>
                <a:cs typeface="Arial"/>
              </a:rPr>
              <a:t>support  services are </a:t>
            </a:r>
            <a:r>
              <a:rPr sz="1940" spc="3" dirty="0">
                <a:solidFill>
                  <a:srgbClr val="50535A"/>
                </a:solidFill>
                <a:cs typeface="Arial"/>
              </a:rPr>
              <a:t>open </a:t>
            </a:r>
            <a:r>
              <a:rPr sz="1940" dirty="0">
                <a:solidFill>
                  <a:srgbClr val="50535A"/>
                </a:solidFill>
                <a:cs typeface="Arial"/>
              </a:rPr>
              <a:t>24/7 </a:t>
            </a:r>
            <a:r>
              <a:rPr sz="1940" spc="3" dirty="0">
                <a:solidFill>
                  <a:srgbClr val="50535A"/>
                </a:solidFill>
                <a:cs typeface="Arial"/>
              </a:rPr>
              <a:t>and free of </a:t>
            </a:r>
            <a:r>
              <a:rPr sz="1940" dirty="0">
                <a:solidFill>
                  <a:srgbClr val="50535A"/>
                </a:solidFill>
                <a:cs typeface="Arial"/>
              </a:rPr>
              <a:t>charge </a:t>
            </a:r>
            <a:r>
              <a:rPr sz="1940" spc="3" dirty="0">
                <a:solidFill>
                  <a:srgbClr val="50535A"/>
                </a:solidFill>
                <a:cs typeface="Arial"/>
              </a:rPr>
              <a:t>to  </a:t>
            </a:r>
            <a:r>
              <a:rPr sz="1940" dirty="0">
                <a:solidFill>
                  <a:srgbClr val="50535A"/>
                </a:solidFill>
                <a:cs typeface="Arial"/>
              </a:rPr>
              <a:t>all </a:t>
            </a:r>
            <a:r>
              <a:rPr sz="1940" spc="3" dirty="0">
                <a:solidFill>
                  <a:srgbClr val="50535A"/>
                </a:solidFill>
                <a:cs typeface="Arial"/>
              </a:rPr>
              <a:t>doctors and </a:t>
            </a:r>
            <a:r>
              <a:rPr sz="1940" dirty="0">
                <a:solidFill>
                  <a:srgbClr val="50535A"/>
                </a:solidFill>
                <a:cs typeface="Arial"/>
              </a:rPr>
              <a:t>medical</a:t>
            </a:r>
            <a:r>
              <a:rPr sz="1940" spc="-7" dirty="0">
                <a:solidFill>
                  <a:srgbClr val="50535A"/>
                </a:solidFill>
                <a:cs typeface="Arial"/>
              </a:rPr>
              <a:t> </a:t>
            </a:r>
            <a:r>
              <a:rPr sz="1940" dirty="0">
                <a:solidFill>
                  <a:srgbClr val="50535A"/>
                </a:solidFill>
                <a:cs typeface="Arial"/>
              </a:rPr>
              <a:t>students.</a:t>
            </a:r>
            <a:endParaRPr sz="1940" dirty="0">
              <a:cs typeface="Arial"/>
            </a:endParaRPr>
          </a:p>
          <a:p>
            <a:pPr>
              <a:lnSpc>
                <a:spcPct val="100000"/>
              </a:lnSpc>
            </a:pPr>
            <a:endParaRPr sz="1940" dirty="0">
              <a:cs typeface="Arial"/>
            </a:endParaRPr>
          </a:p>
          <a:p>
            <a:pPr marL="7701">
              <a:spcBef>
                <a:spcPts val="1625"/>
              </a:spcBef>
            </a:pPr>
            <a:r>
              <a:rPr sz="1940" dirty="0">
                <a:solidFill>
                  <a:srgbClr val="50535A"/>
                </a:solidFill>
                <a:cs typeface="Arial"/>
              </a:rPr>
              <a:t>There is </a:t>
            </a:r>
            <a:r>
              <a:rPr sz="1940" spc="-3" dirty="0">
                <a:solidFill>
                  <a:srgbClr val="50535A"/>
                </a:solidFill>
                <a:cs typeface="Arial"/>
              </a:rPr>
              <a:t>always </a:t>
            </a:r>
            <a:r>
              <a:rPr sz="1940" dirty="0">
                <a:solidFill>
                  <a:srgbClr val="50535A"/>
                </a:solidFill>
                <a:cs typeface="Arial"/>
              </a:rPr>
              <a:t>someone you can talk</a:t>
            </a:r>
            <a:r>
              <a:rPr sz="1940" spc="15" dirty="0">
                <a:solidFill>
                  <a:srgbClr val="50535A"/>
                </a:solidFill>
                <a:cs typeface="Arial"/>
              </a:rPr>
              <a:t> </a:t>
            </a:r>
            <a:r>
              <a:rPr sz="1940" dirty="0">
                <a:solidFill>
                  <a:srgbClr val="50535A"/>
                </a:solidFill>
                <a:cs typeface="Arial"/>
              </a:rPr>
              <a:t>to.</a:t>
            </a:r>
            <a:endParaRPr sz="1940" dirty="0">
              <a:cs typeface="Arial"/>
            </a:endParaRPr>
          </a:p>
          <a:p>
            <a:pPr>
              <a:spcBef>
                <a:spcPts val="27"/>
              </a:spcBef>
            </a:pPr>
            <a:endParaRPr sz="1911" dirty="0">
              <a:cs typeface="Arial"/>
            </a:endParaRPr>
          </a:p>
          <a:p>
            <a:pPr marL="7701">
              <a:lnSpc>
                <a:spcPts val="2165"/>
              </a:lnSpc>
              <a:spcBef>
                <a:spcPts val="3"/>
              </a:spcBef>
            </a:pPr>
            <a:r>
              <a:rPr sz="1911" b="1" spc="3" dirty="0">
                <a:cs typeface="Arial"/>
              </a:rPr>
              <a:t>0330 123</a:t>
            </a:r>
            <a:r>
              <a:rPr sz="1911" b="1" spc="-7" dirty="0">
                <a:cs typeface="Arial"/>
              </a:rPr>
              <a:t> </a:t>
            </a:r>
            <a:r>
              <a:rPr sz="1911" b="1" dirty="0">
                <a:cs typeface="Arial"/>
              </a:rPr>
              <a:t>1245</a:t>
            </a:r>
          </a:p>
          <a:p>
            <a:pPr marL="7701">
              <a:lnSpc>
                <a:spcPts val="2165"/>
              </a:lnSpc>
            </a:pPr>
            <a:r>
              <a:rPr sz="1911" b="1" spc="3" dirty="0">
                <a:solidFill>
                  <a:schemeClr val="tx2"/>
                </a:solidFill>
                <a:cs typeface="Arial"/>
              </a:rPr>
              <a:t>bma.org.uk/yourwellbeing</a:t>
            </a:r>
            <a:endParaRPr sz="1911" b="1" dirty="0">
              <a:solidFill>
                <a:schemeClr val="tx2"/>
              </a:solidFill>
              <a:cs typeface="Arial"/>
            </a:endParaRPr>
          </a:p>
        </p:txBody>
      </p:sp>
      <p:sp>
        <p:nvSpPr>
          <p:cNvPr id="5" name="object 5"/>
          <p:cNvSpPr/>
          <p:nvPr/>
        </p:nvSpPr>
        <p:spPr>
          <a:xfrm>
            <a:off x="6962758" y="2882700"/>
            <a:ext cx="4498476" cy="2553792"/>
          </a:xfrm>
          <a:prstGeom prst="rect">
            <a:avLst/>
          </a:prstGeom>
          <a:blipFill>
            <a:blip r:embed="rId3" cstate="print"/>
            <a:stretch>
              <a:fillRect/>
            </a:stretch>
          </a:blipFill>
        </p:spPr>
        <p:txBody>
          <a:bodyPr wrap="square" lIns="0" tIns="0" rIns="0" bIns="0" rtlCol="0"/>
          <a:lstStyle/>
          <a:p>
            <a:endParaRPr sz="1092" dirty="0"/>
          </a:p>
        </p:txBody>
      </p:sp>
      <p:sp>
        <p:nvSpPr>
          <p:cNvPr id="7" name="Rectangle 6">
            <a:extLst>
              <a:ext uri="{FF2B5EF4-FFF2-40B4-BE49-F238E27FC236}">
                <a16:creationId xmlns:a16="http://schemas.microsoft.com/office/drawing/2014/main" id="{B50ED889-1AB6-4D4A-9827-4CEDA31A3A84}"/>
              </a:ext>
            </a:extLst>
          </p:cNvPr>
          <p:cNvSpPr/>
          <p:nvPr/>
        </p:nvSpPr>
        <p:spPr>
          <a:xfrm>
            <a:off x="455660" y="696686"/>
            <a:ext cx="7481485"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72D2DC-38BC-7340-BF4E-D19D3CF5FE86}"/>
              </a:ext>
            </a:extLst>
          </p:cNvPr>
          <p:cNvSpPr txBox="1"/>
          <p:nvPr/>
        </p:nvSpPr>
        <p:spPr>
          <a:xfrm>
            <a:off x="529558" y="1375682"/>
            <a:ext cx="10992671" cy="656655"/>
          </a:xfrm>
          <a:prstGeom prst="rect">
            <a:avLst/>
          </a:prstGeom>
          <a:noFill/>
        </p:spPr>
        <p:txBody>
          <a:bodyPr wrap="square" lIns="0" tIns="0" rIns="0" bIns="0" rtlCol="0">
            <a:spAutoFit/>
          </a:bodyPr>
          <a:lstStyle/>
          <a:p>
            <a:r>
              <a:rPr lang="en-GB" sz="4267" b="1" dirty="0">
                <a:solidFill>
                  <a:srgbClr val="002060"/>
                </a:solidFill>
                <a:cs typeface="Arial" panose="020B0604020202020204" pitchFamily="34" charset="0"/>
              </a:rPr>
              <a:t>Your Starting Work Checklist</a:t>
            </a:r>
            <a:r>
              <a:rPr lang="en-GB" sz="4267" b="1" dirty="0">
                <a:solidFill>
                  <a:srgbClr val="002060"/>
                </a:solidFill>
              </a:rPr>
              <a:t>:</a:t>
            </a:r>
            <a:endParaRPr lang="en-GB" sz="4267" dirty="0">
              <a:solidFill>
                <a:srgbClr val="002060"/>
              </a:solidFill>
            </a:endParaRPr>
          </a:p>
        </p:txBody>
      </p:sp>
      <p:sp>
        <p:nvSpPr>
          <p:cNvPr id="2" name="Rectangle 1">
            <a:extLst>
              <a:ext uri="{FF2B5EF4-FFF2-40B4-BE49-F238E27FC236}">
                <a16:creationId xmlns:a16="http://schemas.microsoft.com/office/drawing/2014/main" id="{4AFB68E5-BCA1-4B7B-B60F-BE8448E843EB}"/>
              </a:ext>
            </a:extLst>
          </p:cNvPr>
          <p:cNvSpPr/>
          <p:nvPr/>
        </p:nvSpPr>
        <p:spPr>
          <a:xfrm>
            <a:off x="471714" y="2256973"/>
            <a:ext cx="11303769" cy="3005503"/>
          </a:xfrm>
          <a:prstGeom prst="rect">
            <a:avLst/>
          </a:prstGeom>
        </p:spPr>
        <p:txBody>
          <a:bodyPr wrap="square">
            <a:spAutoFit/>
          </a:bodyPr>
          <a:lstStyle/>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Join the BMA!</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Contact the BMA with any questions about your contract / work schedule</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Make sure you’re working the correct hours with the BMA’s Rota Checking Tool</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Familiarise yourself with the Exception Reporting platform at your place of work</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Use the BMA Pay Checker</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Update us of your change of address/email/workplace</a:t>
            </a:r>
          </a:p>
          <a:p>
            <a:pPr marL="457189" indent="-457189">
              <a:spcAft>
                <a:spcPts val="800"/>
              </a:spcAft>
              <a:buFont typeface="+mj-lt"/>
              <a:buAutoNum type="arabicPeriod"/>
              <a:tabLst>
                <a:tab pos="234939" algn="l"/>
              </a:tabLst>
            </a:pPr>
            <a:r>
              <a:rPr lang="en-GB" sz="2133" b="1" dirty="0">
                <a:solidFill>
                  <a:schemeClr val="accent1">
                    <a:lumMod val="50000"/>
                  </a:schemeClr>
                </a:solidFill>
                <a:cs typeface="Arial" panose="020B0604020202020204" pitchFamily="34" charset="0"/>
              </a:rPr>
              <a:t>Contact our advice team through the website if you have any questions</a:t>
            </a:r>
            <a:endParaRPr lang="en-GB" sz="2133" b="1" dirty="0">
              <a:solidFill>
                <a:schemeClr val="accent5"/>
              </a:solidFill>
              <a:cs typeface="Arial" panose="020B0604020202020204" pitchFamily="34" charset="0"/>
            </a:endParaRPr>
          </a:p>
        </p:txBody>
      </p:sp>
      <p:sp>
        <p:nvSpPr>
          <p:cNvPr id="6" name="Rectangle 5">
            <a:extLst>
              <a:ext uri="{FF2B5EF4-FFF2-40B4-BE49-F238E27FC236}">
                <a16:creationId xmlns:a16="http://schemas.microsoft.com/office/drawing/2014/main" id="{6D34F194-ADFF-4501-AC09-F2498A4B4F72}"/>
              </a:ext>
            </a:extLst>
          </p:cNvPr>
          <p:cNvSpPr/>
          <p:nvPr/>
        </p:nvSpPr>
        <p:spPr>
          <a:xfrm>
            <a:off x="455660" y="696686"/>
            <a:ext cx="7481485"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spTree>
    <p:extLst>
      <p:ext uri="{BB962C8B-B14F-4D97-AF65-F5344CB8AC3E}">
        <p14:creationId xmlns:p14="http://schemas.microsoft.com/office/powerpoint/2010/main" val="370022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70F6DB-F566-964B-BB66-88FFFB0400F4}"/>
              </a:ext>
            </a:extLst>
          </p:cNvPr>
          <p:cNvSpPr txBox="1"/>
          <p:nvPr/>
        </p:nvSpPr>
        <p:spPr>
          <a:xfrm>
            <a:off x="413658" y="1072243"/>
            <a:ext cx="10755760" cy="1651671"/>
          </a:xfrm>
          <a:prstGeom prst="rect">
            <a:avLst/>
          </a:prstGeom>
          <a:noFill/>
        </p:spPr>
        <p:txBody>
          <a:bodyPr wrap="square" lIns="0" tIns="0" rIns="0" bIns="0" rtlCol="0">
            <a:spAutoFit/>
          </a:bodyPr>
          <a:lstStyle/>
          <a:p>
            <a:r>
              <a:rPr lang="en-GB" sz="5400" b="1" dirty="0">
                <a:solidFill>
                  <a:srgbClr val="002060"/>
                </a:solidFill>
              </a:rPr>
              <a:t>Your contract</a:t>
            </a:r>
            <a:r>
              <a:rPr lang="en-GB" sz="5400" b="1" dirty="0">
                <a:solidFill>
                  <a:schemeClr val="bg1"/>
                </a:solidFill>
              </a:rPr>
              <a:t>The </a:t>
            </a:r>
            <a:r>
              <a:rPr lang="en-GB" sz="5333" b="1" dirty="0">
                <a:solidFill>
                  <a:schemeClr val="bg1"/>
                </a:solidFill>
              </a:rPr>
              <a:t>British Medical Association</a:t>
            </a:r>
          </a:p>
        </p:txBody>
      </p:sp>
      <p:sp>
        <p:nvSpPr>
          <p:cNvPr id="3" name="Rectangle 2">
            <a:extLst>
              <a:ext uri="{FF2B5EF4-FFF2-40B4-BE49-F238E27FC236}">
                <a16:creationId xmlns:a16="http://schemas.microsoft.com/office/drawing/2014/main" id="{FD63F314-24CD-4DC8-BF00-B7C268B1DC41}"/>
              </a:ext>
            </a:extLst>
          </p:cNvPr>
          <p:cNvSpPr/>
          <p:nvPr/>
        </p:nvSpPr>
        <p:spPr>
          <a:xfrm>
            <a:off x="335091" y="2260442"/>
            <a:ext cx="11299791" cy="3375796"/>
          </a:xfrm>
          <a:prstGeom prst="rect">
            <a:avLst/>
          </a:prstGeom>
        </p:spPr>
        <p:txBody>
          <a:bodyPr wrap="square">
            <a:spAutoFit/>
          </a:bodyPr>
          <a:lstStyle/>
          <a:p>
            <a:pPr marL="457189" indent="-457189">
              <a:buFont typeface="Arial" panose="020B0604020202020204" pitchFamily="34" charset="0"/>
              <a:buChar char="•"/>
              <a:tabLst>
                <a:tab pos="292093" algn="l"/>
              </a:tabLst>
            </a:pPr>
            <a:r>
              <a:rPr lang="en-GB" sz="2667" dirty="0"/>
              <a:t>Your contract should mirror the national terms &amp; conditions</a:t>
            </a:r>
          </a:p>
          <a:p>
            <a:pPr marL="457189" indent="-457189">
              <a:buFont typeface="Arial" panose="020B0604020202020204" pitchFamily="34" charset="0"/>
              <a:buChar char="•"/>
              <a:tabLst>
                <a:tab pos="292093" algn="l"/>
              </a:tabLst>
            </a:pPr>
            <a:r>
              <a:rPr lang="en-GB" sz="2667" dirty="0"/>
              <a:t>Different contracts in England to Scotland, NI &amp; Wales</a:t>
            </a:r>
          </a:p>
          <a:p>
            <a:pPr marL="457189" indent="-457189">
              <a:buFont typeface="Arial" panose="020B0604020202020204" pitchFamily="34" charset="0"/>
              <a:buChar char="•"/>
              <a:tabLst>
                <a:tab pos="292093" algn="l"/>
              </a:tabLst>
            </a:pPr>
            <a:r>
              <a:rPr lang="en-GB" sz="2667" dirty="0"/>
              <a:t>You should receive a copy within 8 weeks of starting work</a:t>
            </a:r>
          </a:p>
          <a:p>
            <a:pPr marL="457189" indent="-457189">
              <a:buFont typeface="Arial" panose="020B0604020202020204" pitchFamily="34" charset="0"/>
              <a:buChar char="•"/>
              <a:tabLst>
                <a:tab pos="292093" algn="l"/>
              </a:tabLst>
            </a:pPr>
            <a:r>
              <a:rPr lang="en-GB" sz="2667" dirty="0"/>
              <a:t>Please chase if you don’t receive a copy</a:t>
            </a:r>
          </a:p>
          <a:p>
            <a:pPr marL="457200" indent="-457200">
              <a:buFont typeface="Arial" panose="020B0604020202020204" pitchFamily="34" charset="0"/>
              <a:buChar char="•"/>
              <a:tabLst>
                <a:tab pos="292093" algn="l"/>
              </a:tabLst>
            </a:pPr>
            <a:r>
              <a:rPr lang="en-GB" sz="2667" dirty="0"/>
              <a:t>Check it against the national template on the website</a:t>
            </a:r>
          </a:p>
          <a:p>
            <a:pPr marL="457189" indent="-457189">
              <a:buFont typeface="Arial" panose="020B0604020202020204" pitchFamily="34" charset="0"/>
              <a:buChar char="•"/>
              <a:tabLst>
                <a:tab pos="292093" algn="l"/>
              </a:tabLst>
            </a:pPr>
            <a:endParaRPr lang="en-GB" sz="2667" b="1" dirty="0"/>
          </a:p>
          <a:p>
            <a:pPr marL="457189" indent="-457189">
              <a:buFont typeface="Arial" panose="020B0604020202020204" pitchFamily="34" charset="0"/>
              <a:buChar char="•"/>
              <a:tabLst>
                <a:tab pos="292093" algn="l"/>
              </a:tabLst>
            </a:pPr>
            <a:endParaRPr lang="en-GB" sz="2667" dirty="0"/>
          </a:p>
          <a:p>
            <a:pPr>
              <a:tabLst>
                <a:tab pos="292093" algn="l"/>
              </a:tabLst>
            </a:pPr>
            <a:r>
              <a:rPr lang="en-GB" sz="2667" b="1" dirty="0"/>
              <a:t> </a:t>
            </a:r>
          </a:p>
        </p:txBody>
      </p:sp>
      <p:sp>
        <p:nvSpPr>
          <p:cNvPr id="4" name="Rectangle 3">
            <a:extLst>
              <a:ext uri="{FF2B5EF4-FFF2-40B4-BE49-F238E27FC236}">
                <a16:creationId xmlns:a16="http://schemas.microsoft.com/office/drawing/2014/main" id="{7CDC6EA6-8453-41BA-B5B6-CFCB52B17DE1}"/>
              </a:ext>
            </a:extLst>
          </p:cNvPr>
          <p:cNvSpPr/>
          <p:nvPr/>
        </p:nvSpPr>
        <p:spPr>
          <a:xfrm>
            <a:off x="335092" y="348343"/>
            <a:ext cx="7602054" cy="369332"/>
          </a:xfrm>
          <a:prstGeom prst="rect">
            <a:avLst/>
          </a:prstGeom>
        </p:spPr>
        <p:txBody>
          <a:bodyPr wrap="square">
            <a:spAutoFit/>
          </a:bodyPr>
          <a:lstStyle/>
          <a:p>
            <a:pPr marL="7701">
              <a:spcBef>
                <a:spcPts val="67"/>
              </a:spcBef>
              <a:tabLst>
                <a:tab pos="1099358" algn="l"/>
                <a:tab pos="1296896" algn="l"/>
                <a:tab pos="2298061" algn="l"/>
                <a:tab pos="2495600" algn="l"/>
              </a:tabLst>
            </a:pPr>
            <a:r>
              <a:rPr lang="en-GB" b="1" spc="-64" dirty="0">
                <a:solidFill>
                  <a:srgbClr val="EE7BA9"/>
                </a:solidFill>
                <a:latin typeface="Arial"/>
                <a:cs typeface="Arial"/>
              </a:rPr>
              <a:t>suppor</a:t>
            </a:r>
            <a:r>
              <a:rPr lang="en-GB" b="1" dirty="0">
                <a:solidFill>
                  <a:srgbClr val="EE7BA9"/>
                </a:solidFill>
                <a:latin typeface="Arial"/>
                <a:cs typeface="Arial"/>
              </a:rPr>
              <a:t>t	</a:t>
            </a:r>
            <a:r>
              <a:rPr lang="en-GB" b="1" dirty="0">
                <a:solidFill>
                  <a:srgbClr val="12326E"/>
                </a:solidFill>
                <a:latin typeface="Arial"/>
                <a:cs typeface="Arial"/>
              </a:rPr>
              <a:t>|	</a:t>
            </a:r>
            <a:r>
              <a:rPr lang="en-GB" b="1" spc="-64" dirty="0">
                <a:solidFill>
                  <a:srgbClr val="A5C73A"/>
                </a:solidFill>
                <a:latin typeface="Arial"/>
                <a:cs typeface="Arial"/>
              </a:rPr>
              <a:t>protec</a:t>
            </a:r>
            <a:r>
              <a:rPr lang="en-GB" b="1" dirty="0">
                <a:solidFill>
                  <a:srgbClr val="A5C73A"/>
                </a:solidFill>
                <a:latin typeface="Arial"/>
                <a:cs typeface="Arial"/>
              </a:rPr>
              <a:t>t	</a:t>
            </a:r>
            <a:r>
              <a:rPr lang="en-GB" b="1" dirty="0">
                <a:solidFill>
                  <a:srgbClr val="12326E"/>
                </a:solidFill>
                <a:latin typeface="Arial"/>
                <a:cs typeface="Arial"/>
              </a:rPr>
              <a:t>|	</a:t>
            </a:r>
            <a:r>
              <a:rPr lang="en-GB" b="1" spc="-64" dirty="0">
                <a:solidFill>
                  <a:srgbClr val="F69F07"/>
                </a:solidFill>
                <a:latin typeface="Arial"/>
                <a:cs typeface="Arial"/>
              </a:rPr>
              <a:t>represent</a:t>
            </a:r>
            <a:endParaRPr lang="en-GB" dirty="0">
              <a:latin typeface="Arial"/>
              <a:cs typeface="Arial"/>
            </a:endParaRPr>
          </a:p>
        </p:txBody>
      </p:sp>
      <p:pic>
        <p:nvPicPr>
          <p:cNvPr id="6" name="Graphic 5" descr="Contract RTL">
            <a:extLst>
              <a:ext uri="{FF2B5EF4-FFF2-40B4-BE49-F238E27FC236}">
                <a16:creationId xmlns:a16="http://schemas.microsoft.com/office/drawing/2014/main" id="{66F9EB2B-0E07-49C0-8BC7-C232E633E8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4810" y="2875176"/>
            <a:ext cx="3496595" cy="3496595"/>
          </a:xfrm>
          <a:prstGeom prst="rect">
            <a:avLst/>
          </a:prstGeom>
        </p:spPr>
      </p:pic>
    </p:spTree>
    <p:extLst>
      <p:ext uri="{BB962C8B-B14F-4D97-AF65-F5344CB8AC3E}">
        <p14:creationId xmlns:p14="http://schemas.microsoft.com/office/powerpoint/2010/main" val="1196075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7D9B34-A0C4-6FEC-1A7C-1F147C07A862}"/>
              </a:ext>
            </a:extLst>
          </p:cNvPr>
          <p:cNvPicPr>
            <a:picLocks noChangeAspect="1"/>
          </p:cNvPicPr>
          <p:nvPr/>
        </p:nvPicPr>
        <p:blipFill>
          <a:blip r:embed="rId2"/>
          <a:stretch>
            <a:fillRect/>
          </a:stretch>
        </p:blipFill>
        <p:spPr>
          <a:xfrm>
            <a:off x="3965817" y="1658862"/>
            <a:ext cx="3571875" cy="4314825"/>
          </a:xfrm>
          <a:prstGeom prst="rect">
            <a:avLst/>
          </a:prstGeom>
        </p:spPr>
      </p:pic>
      <p:sp>
        <p:nvSpPr>
          <p:cNvPr id="6" name="Content Placeholder 2">
            <a:extLst>
              <a:ext uri="{FF2B5EF4-FFF2-40B4-BE49-F238E27FC236}">
                <a16:creationId xmlns:a16="http://schemas.microsoft.com/office/drawing/2014/main" id="{AB006DC1-973D-0E5B-877B-43D82B20AA6B}"/>
              </a:ext>
            </a:extLst>
          </p:cNvPr>
          <p:cNvSpPr txBox="1">
            <a:spLocks/>
          </p:cNvSpPr>
          <p:nvPr/>
        </p:nvSpPr>
        <p:spPr>
          <a:xfrm>
            <a:off x="165021" y="946213"/>
            <a:ext cx="11596498" cy="1600111"/>
          </a:xfrm>
          <a:prstGeom prst="rect">
            <a:avLst/>
          </a:prstGeom>
        </p:spPr>
        <p:style>
          <a:lnRef idx="0">
            <a:scrgbClr r="0" g="0" b="0"/>
          </a:lnRef>
          <a:fillRef idx="0">
            <a:scrgbClr r="0" g="0" b="0"/>
          </a:fillRef>
          <a:effectRef idx="0">
            <a:scrgbClr r="0" g="0" b="0"/>
          </a:effectRef>
          <a:fontRef idx="major"/>
        </p:style>
        <p:txBody>
          <a:bodyPr vert="horz" lIns="91434" tIns="45717" rIns="91434" bIns="45717" rtlCol="0">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77246" marR="0" lvl="0" indent="-277246" algn="l" defTabSz="554492" rtl="0" eaLnBrk="1" fontAlgn="auto" latinLnBrk="0" hangingPunct="1">
              <a:lnSpc>
                <a:spcPct val="150000"/>
              </a:lnSpc>
              <a:spcBef>
                <a:spcPts val="0"/>
              </a:spcBef>
              <a:spcAft>
                <a:spcPts val="0"/>
              </a:spcAft>
              <a:buClrTx/>
              <a:buSzTx/>
              <a:buFontTx/>
              <a:buChar char="-"/>
              <a:tabLst/>
              <a:defRPr/>
            </a:pPr>
            <a:r>
              <a:rPr kumimoji="0" lang="en-GB" sz="2183" b="0" i="0" u="none" strike="noStrike" kern="1200" cap="none" spc="0" normalizeH="0" baseline="0" noProof="0" dirty="0">
                <a:ln>
                  <a:noFill/>
                </a:ln>
                <a:solidFill>
                  <a:srgbClr val="4F81BD">
                    <a:lumMod val="50000"/>
                  </a:srgbClr>
                </a:solidFill>
                <a:effectLst/>
                <a:uLnTx/>
                <a:uFillTx/>
                <a:latin typeface="Calibri"/>
                <a:ea typeface="+mj-ea"/>
                <a:cs typeface="+mj-cs"/>
              </a:rPr>
              <a:t>Please provide your details so I can send you the Resident Doctor Handbook</a:t>
            </a:r>
          </a:p>
        </p:txBody>
      </p:sp>
    </p:spTree>
    <p:extLst>
      <p:ext uri="{BB962C8B-B14F-4D97-AF65-F5344CB8AC3E}">
        <p14:creationId xmlns:p14="http://schemas.microsoft.com/office/powerpoint/2010/main" val="2967121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786FAD-ECBC-4467-A916-E4D7122CE2F0}"/>
              </a:ext>
            </a:extLst>
          </p:cNvPr>
          <p:cNvSpPr txBox="1"/>
          <p:nvPr/>
        </p:nvSpPr>
        <p:spPr>
          <a:xfrm>
            <a:off x="2209800" y="1500331"/>
            <a:ext cx="7772399" cy="385733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400" b="1" i="0" u="none" strike="noStrike" kern="1200" cap="none" spc="0" normalizeH="0" baseline="0" noProof="0" dirty="0">
                <a:ln>
                  <a:noFill/>
                </a:ln>
                <a:solidFill>
                  <a:prstClr val="black"/>
                </a:solidFill>
                <a:effectLst/>
                <a:uLnTx/>
                <a:uFillTx/>
                <a:latin typeface="Calibri" panose="020F0502020204030204"/>
                <a:ea typeface="+mn-ea"/>
                <a:cs typeface="+mn-cs"/>
              </a:rPr>
              <a:t>Join Today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£10 Amazon Voucher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for new joiners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733"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733"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tcombley@bma.org.uk</a:t>
            </a:r>
            <a:endParaRPr kumimoji="0" lang="en-GB" sz="3733"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F4E93D6-C2EE-4F88-A16F-136B2C7FC48B}"/>
              </a:ext>
            </a:extLst>
          </p:cNvPr>
          <p:cNvSpPr/>
          <p:nvPr/>
        </p:nvSpPr>
        <p:spPr>
          <a:xfrm>
            <a:off x="931985" y="682171"/>
            <a:ext cx="7005160" cy="369332"/>
          </a:xfrm>
          <a:prstGeom prst="rect">
            <a:avLst/>
          </a:prstGeom>
        </p:spPr>
        <p:txBody>
          <a:bodyPr wrap="square">
            <a:spAutoFit/>
          </a:bodyPr>
          <a:lstStyle/>
          <a:p>
            <a:pPr marL="7701" marR="0" lvl="0" indent="0" algn="l" defTabSz="914400" rtl="0" eaLnBrk="1" fontAlgn="auto" latinLnBrk="0" hangingPunct="1">
              <a:lnSpc>
                <a:spcPct val="100000"/>
              </a:lnSpc>
              <a:spcBef>
                <a:spcPts val="67"/>
              </a:spcBef>
              <a:spcAft>
                <a:spcPts val="0"/>
              </a:spcAft>
              <a:buClrTx/>
              <a:buSzTx/>
              <a:buFontTx/>
              <a:buNone/>
              <a:tabLst>
                <a:tab pos="1099358" algn="l"/>
                <a:tab pos="1296896" algn="l"/>
                <a:tab pos="2298061" algn="l"/>
                <a:tab pos="2495600" algn="l"/>
              </a:tabLst>
              <a:defRPr/>
            </a:pPr>
            <a:r>
              <a:rPr kumimoji="0" lang="en-GB" sz="1800" b="1" i="0" u="none" strike="noStrike" kern="1200" cap="none" spc="-64" normalizeH="0" baseline="0" noProof="0" dirty="0">
                <a:ln>
                  <a:noFill/>
                </a:ln>
                <a:solidFill>
                  <a:srgbClr val="EE7BA9"/>
                </a:solidFill>
                <a:effectLst/>
                <a:uLnTx/>
                <a:uFillTx/>
                <a:latin typeface="Arial"/>
                <a:ea typeface="+mn-ea"/>
                <a:cs typeface="Arial"/>
              </a:rPr>
              <a:t>suppor</a:t>
            </a:r>
            <a:r>
              <a:rPr kumimoji="0" lang="en-GB" sz="1800" b="1" i="0" u="none" strike="noStrike" kern="1200" cap="none" spc="0" normalizeH="0" baseline="0" noProof="0" dirty="0">
                <a:ln>
                  <a:noFill/>
                </a:ln>
                <a:solidFill>
                  <a:srgbClr val="EE7BA9"/>
                </a:solidFill>
                <a:effectLst/>
                <a:uLnTx/>
                <a:uFillTx/>
                <a:latin typeface="Arial"/>
                <a:ea typeface="+mn-ea"/>
                <a:cs typeface="Arial"/>
              </a:rPr>
              <a:t>t	</a:t>
            </a:r>
            <a:r>
              <a:rPr kumimoji="0" lang="en-GB" sz="1800" b="1" i="0" u="none" strike="noStrike" kern="1200" cap="none" spc="0" normalizeH="0" baseline="0" noProof="0" dirty="0">
                <a:ln>
                  <a:noFill/>
                </a:ln>
                <a:solidFill>
                  <a:srgbClr val="12326E"/>
                </a:solidFill>
                <a:effectLst/>
                <a:uLnTx/>
                <a:uFillTx/>
                <a:latin typeface="Arial"/>
                <a:ea typeface="+mn-ea"/>
                <a:cs typeface="Arial"/>
              </a:rPr>
              <a:t>|	</a:t>
            </a:r>
            <a:r>
              <a:rPr kumimoji="0" lang="en-GB" sz="1800" b="1" i="0" u="none" strike="noStrike" kern="1200" cap="none" spc="-64" normalizeH="0" baseline="0" noProof="0" dirty="0">
                <a:ln>
                  <a:noFill/>
                </a:ln>
                <a:solidFill>
                  <a:srgbClr val="A5C73A"/>
                </a:solidFill>
                <a:effectLst/>
                <a:uLnTx/>
                <a:uFillTx/>
                <a:latin typeface="Arial"/>
                <a:ea typeface="+mn-ea"/>
                <a:cs typeface="Arial"/>
              </a:rPr>
              <a:t>protec</a:t>
            </a:r>
            <a:r>
              <a:rPr kumimoji="0" lang="en-GB" sz="1800" b="1" i="0" u="none" strike="noStrike" kern="1200" cap="none" spc="0" normalizeH="0" baseline="0" noProof="0" dirty="0">
                <a:ln>
                  <a:noFill/>
                </a:ln>
                <a:solidFill>
                  <a:srgbClr val="A5C73A"/>
                </a:solidFill>
                <a:effectLst/>
                <a:uLnTx/>
                <a:uFillTx/>
                <a:latin typeface="Arial"/>
                <a:ea typeface="+mn-ea"/>
                <a:cs typeface="Arial"/>
              </a:rPr>
              <a:t>t	</a:t>
            </a:r>
            <a:r>
              <a:rPr kumimoji="0" lang="en-GB" sz="1800" b="1" i="0" u="none" strike="noStrike" kern="1200" cap="none" spc="0" normalizeH="0" baseline="0" noProof="0" dirty="0">
                <a:ln>
                  <a:noFill/>
                </a:ln>
                <a:solidFill>
                  <a:srgbClr val="12326E"/>
                </a:solidFill>
                <a:effectLst/>
                <a:uLnTx/>
                <a:uFillTx/>
                <a:latin typeface="Arial"/>
                <a:ea typeface="+mn-ea"/>
                <a:cs typeface="Arial"/>
              </a:rPr>
              <a:t>|	</a:t>
            </a:r>
            <a:r>
              <a:rPr kumimoji="0" lang="en-GB" sz="1800" b="1" i="0" u="none" strike="noStrike" kern="1200" cap="none" spc="-64" normalizeH="0" baseline="0" noProof="0" dirty="0">
                <a:ln>
                  <a:noFill/>
                </a:ln>
                <a:solidFill>
                  <a:srgbClr val="F69F07"/>
                </a:solidFill>
                <a:effectLst/>
                <a:uLnTx/>
                <a:uFillTx/>
                <a:latin typeface="Arial"/>
                <a:ea typeface="+mn-ea"/>
                <a:cs typeface="Arial"/>
              </a:rPr>
              <a:t>represent</a:t>
            </a:r>
            <a:endParaRPr kumimoji="0" lang="en-GB" sz="18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123471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28B65-EEA0-3123-7E29-048415B7AEC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5D05954-CA9F-2C00-0342-A44668759CC8}"/>
              </a:ext>
            </a:extLst>
          </p:cNvPr>
          <p:cNvPicPr>
            <a:picLocks noChangeAspect="1"/>
          </p:cNvPicPr>
          <p:nvPr/>
        </p:nvPicPr>
        <p:blipFill>
          <a:blip r:embed="rId3"/>
          <a:stretch>
            <a:fillRect/>
          </a:stretch>
        </p:blipFill>
        <p:spPr>
          <a:xfrm>
            <a:off x="1922971" y="0"/>
            <a:ext cx="8346057" cy="6858000"/>
          </a:xfrm>
          <a:prstGeom prst="rect">
            <a:avLst/>
          </a:prstGeom>
        </p:spPr>
      </p:pic>
    </p:spTree>
    <p:extLst>
      <p:ext uri="{BB962C8B-B14F-4D97-AF65-F5344CB8AC3E}">
        <p14:creationId xmlns:p14="http://schemas.microsoft.com/office/powerpoint/2010/main" val="800908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CC0A7-DB83-B553-0316-7EC59C2300FB}"/>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2C09248-8555-EA81-A68B-201EC2C3D170}"/>
              </a:ext>
            </a:extLst>
          </p:cNvPr>
          <p:cNvSpPr>
            <a:spLocks noGrp="1"/>
          </p:cNvSpPr>
          <p:nvPr>
            <p:ph type="dt" sz="half" idx="2"/>
          </p:nvPr>
        </p:nvSpPr>
        <p:spPr>
          <a:xfrm>
            <a:off x="517393" y="6375667"/>
            <a:ext cx="3859345" cy="164148"/>
          </a:xfrm>
          <a:prstGeom prst="rect">
            <a:avLst/>
          </a:prstGeom>
        </p:spPr>
        <p:txBody>
          <a:bodyPr wrap="square" lIns="0" tIns="0" rIns="0" bIns="0" anchor="ctr">
            <a:spAutoFit/>
          </a:bodyPr>
          <a:lstStyle>
            <a:defPPr>
              <a:defRPr lang="en-US"/>
            </a:defPPr>
            <a:lvl1pPr marL="0" algn="l" defTabSz="914400" rtl="0" eaLnBrk="1" latinLnBrk="0" hangingPunct="1">
              <a:defRPr lang="en-US" sz="1067" b="0" i="0" u="none" strike="noStrike" kern="1200" baseline="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1067" b="0" i="0" u="none" strike="noStrike" kern="1200" cap="none" spc="0" normalizeH="0" baseline="0" noProof="0" smtClean="0">
                <a:ln>
                  <a:noFill/>
                </a:ln>
                <a:solidFill>
                  <a:prstClr val="black"/>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13 February, 2026</a:t>
            </a:fld>
            <a:endParaRPr kumimoji="0" lang="en-US" sz="1067" b="0" i="0" u="none" strike="noStrike" kern="1200" cap="none" spc="0" normalizeH="0" baseline="0" noProof="0">
              <a:ln>
                <a:noFill/>
              </a:ln>
              <a:solidFill>
                <a:srgbClr val="13316E"/>
              </a:solidFill>
              <a:effectLst/>
              <a:uLnTx/>
              <a:uFillTx/>
              <a:latin typeface="Calibri"/>
              <a:ea typeface="+mn-ea"/>
              <a:cs typeface="Calibri"/>
            </a:endParaRPr>
          </a:p>
        </p:txBody>
      </p:sp>
      <p:sp>
        <p:nvSpPr>
          <p:cNvPr id="5" name="Slide Number Placeholder 4">
            <a:extLst>
              <a:ext uri="{FF2B5EF4-FFF2-40B4-BE49-F238E27FC236}">
                <a16:creationId xmlns:a16="http://schemas.microsoft.com/office/drawing/2014/main" id="{AAE74EB6-0D29-8A66-B2C9-256D674542FA}"/>
              </a:ext>
            </a:extLst>
          </p:cNvPr>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defPPr>
              <a:defRPr lang="en-US"/>
            </a:defPPr>
            <a:lvl1pPr marL="0" algn="l" defTabSz="609585" rtl="0" eaLnBrk="1" latinLnBrk="0" hangingPunct="1">
              <a:defRPr lang="en-GB" sz="1067" b="0" i="0" u="none" strike="noStrike" kern="1200" baseline="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fld id="{E4E00EF0-048C-114D-ADD5-1D5ACA69D45F}" type="slidenum">
              <a:rPr kumimoji="0" lang="en-GB" sz="1067" b="0" i="0" u="none" strike="noStrike" kern="1200" cap="none" spc="0" normalizeH="0" baseline="0" noProof="0" smtClean="0">
                <a:ln>
                  <a:noFill/>
                </a:ln>
                <a:solidFill>
                  <a:prstClr val="black"/>
                </a:solidFill>
                <a:effectLst/>
                <a:uLnTx/>
                <a:uFillTx/>
                <a:latin typeface="Calibri"/>
                <a:ea typeface="+mn-ea"/>
                <a:cs typeface="Calibri"/>
              </a:rPr>
              <a:pPr marL="0" marR="0" lvl="0" indent="0" algn="l" defTabSz="609585" rtl="0" eaLnBrk="1" fontAlgn="auto" latinLnBrk="0" hangingPunct="1">
                <a:lnSpc>
                  <a:spcPct val="100000"/>
                </a:lnSpc>
                <a:spcBef>
                  <a:spcPts val="0"/>
                </a:spcBef>
                <a:spcAft>
                  <a:spcPts val="0"/>
                </a:spcAft>
                <a:buClrTx/>
                <a:buSzTx/>
                <a:buFontTx/>
                <a:buNone/>
                <a:tabLst/>
                <a:defRPr/>
              </a:pPr>
              <a:t>33</a:t>
            </a:fld>
            <a:endParaRPr kumimoji="0" lang="en-GB" sz="1067" b="0" i="0" u="none" strike="noStrike" kern="1200" cap="none" spc="0" normalizeH="0" baseline="0" noProof="0">
              <a:ln>
                <a:noFill/>
              </a:ln>
              <a:solidFill>
                <a:srgbClr val="13316E"/>
              </a:solidFill>
              <a:effectLst/>
              <a:uLnTx/>
              <a:uFillTx/>
              <a:latin typeface="Calibri"/>
              <a:ea typeface="+mn-ea"/>
              <a:cs typeface="Calibri"/>
            </a:endParaRPr>
          </a:p>
        </p:txBody>
      </p:sp>
      <p:pic>
        <p:nvPicPr>
          <p:cNvPr id="9" name="Picture 8">
            <a:extLst>
              <a:ext uri="{FF2B5EF4-FFF2-40B4-BE49-F238E27FC236}">
                <a16:creationId xmlns:a16="http://schemas.microsoft.com/office/drawing/2014/main" id="{18644454-07BA-042F-C7F7-DB9108958E8B}"/>
              </a:ext>
            </a:extLst>
          </p:cNvPr>
          <p:cNvPicPr>
            <a:picLocks noChangeAspect="1"/>
          </p:cNvPicPr>
          <p:nvPr/>
        </p:nvPicPr>
        <p:blipFill>
          <a:blip r:embed="rId3"/>
          <a:stretch>
            <a:fillRect/>
          </a:stretch>
        </p:blipFill>
        <p:spPr>
          <a:xfrm>
            <a:off x="854766" y="545815"/>
            <a:ext cx="9660664" cy="6141955"/>
          </a:xfrm>
          <a:prstGeom prst="rect">
            <a:avLst/>
          </a:prstGeom>
        </p:spPr>
      </p:pic>
    </p:spTree>
    <p:extLst>
      <p:ext uri="{BB962C8B-B14F-4D97-AF65-F5344CB8AC3E}">
        <p14:creationId xmlns:p14="http://schemas.microsoft.com/office/powerpoint/2010/main" val="2004133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95691-F4F1-3CB2-3FCA-D6D62DF81056}"/>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2D52DF3B-0F6E-7E32-628E-2AED08400F78}"/>
              </a:ext>
            </a:extLst>
          </p:cNvPr>
          <p:cNvSpPr>
            <a:spLocks noGrp="1"/>
          </p:cNvSpPr>
          <p:nvPr>
            <p:ph type="dt" sz="half" idx="2"/>
          </p:nvPr>
        </p:nvSpPr>
        <p:spPr>
          <a:xfrm>
            <a:off x="517393" y="6375667"/>
            <a:ext cx="3859345" cy="164148"/>
          </a:xfrm>
          <a:prstGeom prst="rect">
            <a:avLst/>
          </a:prstGeom>
        </p:spPr>
        <p:txBody>
          <a:bodyPr wrap="square" lIns="0" tIns="0" rIns="0" bIns="0" anchor="ctr">
            <a:spAutoFit/>
          </a:bodyPr>
          <a:lstStyle>
            <a:defPPr>
              <a:defRPr lang="en-US"/>
            </a:defPPr>
            <a:lvl1pPr marL="0" algn="l" defTabSz="914400" rtl="0" eaLnBrk="1" latinLnBrk="0" hangingPunct="1">
              <a:defRPr lang="en-US" sz="1067" b="0" i="0" u="none" strike="noStrike" kern="1200" baseline="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1067" b="0" i="0" u="none" strike="noStrike" kern="1200" cap="none" spc="0" normalizeH="0" baseline="0" noProof="0" smtClean="0">
                <a:ln>
                  <a:noFill/>
                </a:ln>
                <a:solidFill>
                  <a:prstClr val="black"/>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13 February, 2026</a:t>
            </a:fld>
            <a:endParaRPr kumimoji="0" lang="en-US" sz="1067" b="0" i="0" u="none" strike="noStrike" kern="1200" cap="none" spc="0" normalizeH="0" baseline="0" noProof="0">
              <a:ln>
                <a:noFill/>
              </a:ln>
              <a:solidFill>
                <a:srgbClr val="13316E"/>
              </a:solidFill>
              <a:effectLst/>
              <a:uLnTx/>
              <a:uFillTx/>
              <a:latin typeface="Calibri"/>
              <a:ea typeface="+mn-ea"/>
              <a:cs typeface="Calibri"/>
            </a:endParaRPr>
          </a:p>
        </p:txBody>
      </p:sp>
      <p:sp>
        <p:nvSpPr>
          <p:cNvPr id="5" name="Slide Number Placeholder 4">
            <a:extLst>
              <a:ext uri="{FF2B5EF4-FFF2-40B4-BE49-F238E27FC236}">
                <a16:creationId xmlns:a16="http://schemas.microsoft.com/office/drawing/2014/main" id="{9D0FC263-560F-10C4-4C7D-256D1AE8FF62}"/>
              </a:ext>
            </a:extLst>
          </p:cNvPr>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defPPr>
              <a:defRPr lang="en-US"/>
            </a:defPPr>
            <a:lvl1pPr marL="0" algn="l" defTabSz="609585" rtl="0" eaLnBrk="1" latinLnBrk="0" hangingPunct="1">
              <a:defRPr lang="en-GB" sz="1067" b="0" i="0" u="none" strike="noStrike" kern="1200" baseline="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fld id="{E4E00EF0-048C-114D-ADD5-1D5ACA69D45F}" type="slidenum">
              <a:rPr kumimoji="0" lang="en-GB" sz="1067" b="0" i="0" u="none" strike="noStrike" kern="1200" cap="none" spc="0" normalizeH="0" baseline="0" noProof="0" smtClean="0">
                <a:ln>
                  <a:noFill/>
                </a:ln>
                <a:solidFill>
                  <a:prstClr val="black"/>
                </a:solidFill>
                <a:effectLst/>
                <a:uLnTx/>
                <a:uFillTx/>
                <a:latin typeface="Calibri"/>
                <a:ea typeface="+mn-ea"/>
                <a:cs typeface="Calibri"/>
              </a:rPr>
              <a:pPr marL="0" marR="0" lvl="0" indent="0" algn="l" defTabSz="609585" rtl="0" eaLnBrk="1" fontAlgn="auto" latinLnBrk="0" hangingPunct="1">
                <a:lnSpc>
                  <a:spcPct val="100000"/>
                </a:lnSpc>
                <a:spcBef>
                  <a:spcPts val="0"/>
                </a:spcBef>
                <a:spcAft>
                  <a:spcPts val="0"/>
                </a:spcAft>
                <a:buClrTx/>
                <a:buSzTx/>
                <a:buFontTx/>
                <a:buNone/>
                <a:tabLst/>
                <a:defRPr/>
              </a:pPr>
              <a:t>34</a:t>
            </a:fld>
            <a:endParaRPr kumimoji="0" lang="en-GB" sz="1067" b="0" i="0" u="none" strike="noStrike" kern="1200" cap="none" spc="0" normalizeH="0" baseline="0" noProof="0">
              <a:ln>
                <a:noFill/>
              </a:ln>
              <a:solidFill>
                <a:srgbClr val="13316E"/>
              </a:solidFill>
              <a:effectLst/>
              <a:uLnTx/>
              <a:uFillTx/>
              <a:latin typeface="Calibri"/>
              <a:ea typeface="+mn-ea"/>
              <a:cs typeface="Calibri"/>
            </a:endParaRPr>
          </a:p>
        </p:txBody>
      </p:sp>
      <p:pic>
        <p:nvPicPr>
          <p:cNvPr id="7" name="Picture 6">
            <a:extLst>
              <a:ext uri="{FF2B5EF4-FFF2-40B4-BE49-F238E27FC236}">
                <a16:creationId xmlns:a16="http://schemas.microsoft.com/office/drawing/2014/main" id="{7F1C3EB8-0868-947A-0E33-159233FEC476}"/>
              </a:ext>
            </a:extLst>
          </p:cNvPr>
          <p:cNvPicPr>
            <a:picLocks noChangeAspect="1"/>
          </p:cNvPicPr>
          <p:nvPr/>
        </p:nvPicPr>
        <p:blipFill>
          <a:blip r:embed="rId3"/>
          <a:stretch>
            <a:fillRect/>
          </a:stretch>
        </p:blipFill>
        <p:spPr>
          <a:xfrm>
            <a:off x="2648136" y="0"/>
            <a:ext cx="6895727" cy="6858000"/>
          </a:xfrm>
          <a:prstGeom prst="rect">
            <a:avLst/>
          </a:prstGeom>
        </p:spPr>
      </p:pic>
    </p:spTree>
    <p:extLst>
      <p:ext uri="{BB962C8B-B14F-4D97-AF65-F5344CB8AC3E}">
        <p14:creationId xmlns:p14="http://schemas.microsoft.com/office/powerpoint/2010/main" val="3433524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45882-B086-2E49-8920-D828B4BEB6E4}"/>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9A6250FB-273E-2C82-BA37-9E5D1C4A9CBB}"/>
              </a:ext>
            </a:extLst>
          </p:cNvPr>
          <p:cNvSpPr>
            <a:spLocks noGrp="1"/>
          </p:cNvSpPr>
          <p:nvPr>
            <p:ph type="dt" sz="half" idx="2"/>
          </p:nvPr>
        </p:nvSpPr>
        <p:spPr>
          <a:xfrm>
            <a:off x="517393" y="6375667"/>
            <a:ext cx="3859345" cy="164148"/>
          </a:xfrm>
          <a:prstGeom prst="rect">
            <a:avLst/>
          </a:prstGeom>
        </p:spPr>
        <p:txBody>
          <a:bodyPr wrap="square" lIns="0" tIns="0" rIns="0" bIns="0" anchor="ctr">
            <a:spAutoFit/>
          </a:bodyPr>
          <a:lstStyle>
            <a:defPPr>
              <a:defRPr lang="en-US"/>
            </a:defPPr>
            <a:lvl1pPr marL="0" algn="l" defTabSz="914400" rtl="0" eaLnBrk="1" latinLnBrk="0" hangingPunct="1">
              <a:defRPr lang="en-US" sz="1067" b="0" i="0" u="none" strike="noStrike" kern="1200" baseline="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1067" b="0" i="0" u="none" strike="noStrike" kern="1200" cap="none" spc="0" normalizeH="0" baseline="0" noProof="0" smtClean="0">
                <a:ln>
                  <a:noFill/>
                </a:ln>
                <a:solidFill>
                  <a:prstClr val="black"/>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13 February, 2026</a:t>
            </a:fld>
            <a:endParaRPr kumimoji="0" lang="en-US" sz="1067" b="0" i="0" u="none" strike="noStrike" kern="1200" cap="none" spc="0" normalizeH="0" baseline="0" noProof="0">
              <a:ln>
                <a:noFill/>
              </a:ln>
              <a:solidFill>
                <a:srgbClr val="13316E"/>
              </a:solidFill>
              <a:effectLst/>
              <a:uLnTx/>
              <a:uFillTx/>
              <a:latin typeface="Calibri"/>
              <a:ea typeface="+mn-ea"/>
              <a:cs typeface="Calibri"/>
            </a:endParaRPr>
          </a:p>
        </p:txBody>
      </p:sp>
      <p:sp>
        <p:nvSpPr>
          <p:cNvPr id="5" name="Slide Number Placeholder 4">
            <a:extLst>
              <a:ext uri="{FF2B5EF4-FFF2-40B4-BE49-F238E27FC236}">
                <a16:creationId xmlns:a16="http://schemas.microsoft.com/office/drawing/2014/main" id="{6880582C-BD2D-7B1D-99AD-4E7F37DD9384}"/>
              </a:ext>
            </a:extLst>
          </p:cNvPr>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defPPr>
              <a:defRPr lang="en-US"/>
            </a:defPPr>
            <a:lvl1pPr marL="0" algn="l" defTabSz="609585" rtl="0" eaLnBrk="1" latinLnBrk="0" hangingPunct="1">
              <a:defRPr lang="en-GB" sz="1067" b="0" i="0" u="none" strike="noStrike" kern="1200" baseline="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fld id="{E4E00EF0-048C-114D-ADD5-1D5ACA69D45F}" type="slidenum">
              <a:rPr kumimoji="0" lang="en-GB" sz="1067" b="0" i="0" u="none" strike="noStrike" kern="1200" cap="none" spc="0" normalizeH="0" baseline="0" noProof="0" smtClean="0">
                <a:ln>
                  <a:noFill/>
                </a:ln>
                <a:solidFill>
                  <a:prstClr val="black"/>
                </a:solidFill>
                <a:effectLst/>
                <a:uLnTx/>
                <a:uFillTx/>
                <a:latin typeface="Calibri"/>
                <a:ea typeface="+mn-ea"/>
                <a:cs typeface="Calibri"/>
              </a:rPr>
              <a:pPr marL="0" marR="0" lvl="0" indent="0" algn="l" defTabSz="609585" rtl="0" eaLnBrk="1" fontAlgn="auto" latinLnBrk="0" hangingPunct="1">
                <a:lnSpc>
                  <a:spcPct val="100000"/>
                </a:lnSpc>
                <a:spcBef>
                  <a:spcPts val="0"/>
                </a:spcBef>
                <a:spcAft>
                  <a:spcPts val="0"/>
                </a:spcAft>
                <a:buClrTx/>
                <a:buSzTx/>
                <a:buFontTx/>
                <a:buNone/>
                <a:tabLst/>
                <a:defRPr/>
              </a:pPr>
              <a:t>35</a:t>
            </a:fld>
            <a:endParaRPr kumimoji="0" lang="en-GB" sz="1067" b="0" i="0" u="none" strike="noStrike" kern="1200" cap="none" spc="0" normalizeH="0" baseline="0" noProof="0">
              <a:ln>
                <a:noFill/>
              </a:ln>
              <a:solidFill>
                <a:srgbClr val="13316E"/>
              </a:solidFill>
              <a:effectLst/>
              <a:uLnTx/>
              <a:uFillTx/>
              <a:latin typeface="Calibri"/>
              <a:ea typeface="+mn-ea"/>
              <a:cs typeface="Calibri"/>
            </a:endParaRPr>
          </a:p>
        </p:txBody>
      </p:sp>
      <p:pic>
        <p:nvPicPr>
          <p:cNvPr id="7" name="Picture 6">
            <a:extLst>
              <a:ext uri="{FF2B5EF4-FFF2-40B4-BE49-F238E27FC236}">
                <a16:creationId xmlns:a16="http://schemas.microsoft.com/office/drawing/2014/main" id="{F32F5D75-860F-EFC6-6142-26FEFFFA6382}"/>
              </a:ext>
            </a:extLst>
          </p:cNvPr>
          <p:cNvPicPr>
            <a:picLocks noChangeAspect="1"/>
          </p:cNvPicPr>
          <p:nvPr/>
        </p:nvPicPr>
        <p:blipFill>
          <a:blip r:embed="rId3"/>
          <a:stretch>
            <a:fillRect/>
          </a:stretch>
        </p:blipFill>
        <p:spPr>
          <a:xfrm>
            <a:off x="2660712" y="0"/>
            <a:ext cx="6870576" cy="6858000"/>
          </a:xfrm>
          <a:prstGeom prst="rect">
            <a:avLst/>
          </a:prstGeom>
        </p:spPr>
      </p:pic>
    </p:spTree>
    <p:extLst>
      <p:ext uri="{BB962C8B-B14F-4D97-AF65-F5344CB8AC3E}">
        <p14:creationId xmlns:p14="http://schemas.microsoft.com/office/powerpoint/2010/main" val="2918351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765D-7CE6-DA16-9DF5-C2B03D4AE63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28144FA3-14AF-CD3E-EC3E-BC5213AB46CB}"/>
              </a:ext>
            </a:extLst>
          </p:cNvPr>
          <p:cNvSpPr>
            <a:spLocks noGrp="1"/>
          </p:cNvSpPr>
          <p:nvPr>
            <p:ph type="dt" sz="half" idx="2"/>
          </p:nvPr>
        </p:nvSpPr>
        <p:spPr>
          <a:xfrm>
            <a:off x="517393" y="6375667"/>
            <a:ext cx="3859345" cy="164148"/>
          </a:xfrm>
          <a:prstGeom prst="rect">
            <a:avLst/>
          </a:prstGeom>
        </p:spPr>
        <p:txBody>
          <a:bodyPr wrap="square" lIns="0" tIns="0" rIns="0" bIns="0" anchor="ctr">
            <a:spAutoFit/>
          </a:bodyPr>
          <a:lstStyle>
            <a:defPPr>
              <a:defRPr lang="en-US"/>
            </a:defPPr>
            <a:lvl1pPr marL="0" algn="l" defTabSz="914400" rtl="0" eaLnBrk="1" latinLnBrk="0" hangingPunct="1">
              <a:defRPr lang="en-US" sz="1067" b="0" i="0" u="none" strike="noStrike" kern="1200" baseline="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1067" b="0" i="0" u="none" strike="noStrike" kern="1200" cap="none" spc="0" normalizeH="0" baseline="0" noProof="0" smtClean="0">
                <a:ln>
                  <a:noFill/>
                </a:ln>
                <a:solidFill>
                  <a:prstClr val="black"/>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13 February, 2026</a:t>
            </a:fld>
            <a:endParaRPr kumimoji="0" lang="en-US" sz="1067" b="0" i="0" u="none" strike="noStrike" kern="1200" cap="none" spc="0" normalizeH="0" baseline="0" noProof="0">
              <a:ln>
                <a:noFill/>
              </a:ln>
              <a:solidFill>
                <a:srgbClr val="13316E"/>
              </a:solidFill>
              <a:effectLst/>
              <a:uLnTx/>
              <a:uFillTx/>
              <a:latin typeface="Calibri"/>
              <a:ea typeface="+mn-ea"/>
              <a:cs typeface="Calibri"/>
            </a:endParaRPr>
          </a:p>
        </p:txBody>
      </p:sp>
      <p:sp>
        <p:nvSpPr>
          <p:cNvPr id="5" name="Slide Number Placeholder 4">
            <a:extLst>
              <a:ext uri="{FF2B5EF4-FFF2-40B4-BE49-F238E27FC236}">
                <a16:creationId xmlns:a16="http://schemas.microsoft.com/office/drawing/2014/main" id="{D99F4AA0-C73E-360F-9529-563C2AFB464A}"/>
              </a:ext>
            </a:extLst>
          </p:cNvPr>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defPPr>
              <a:defRPr lang="en-US"/>
            </a:defPPr>
            <a:lvl1pPr marL="0" algn="l" defTabSz="609585" rtl="0" eaLnBrk="1" latinLnBrk="0" hangingPunct="1">
              <a:defRPr lang="en-GB" sz="1067" b="0" i="0" u="none" strike="noStrike" kern="1200" baseline="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fld id="{E4E00EF0-048C-114D-ADD5-1D5ACA69D45F}" type="slidenum">
              <a:rPr kumimoji="0" lang="en-GB" sz="1067" b="0" i="0" u="none" strike="noStrike" kern="1200" cap="none" spc="0" normalizeH="0" baseline="0" noProof="0" smtClean="0">
                <a:ln>
                  <a:noFill/>
                </a:ln>
                <a:solidFill>
                  <a:prstClr val="black"/>
                </a:solidFill>
                <a:effectLst/>
                <a:uLnTx/>
                <a:uFillTx/>
                <a:latin typeface="Calibri"/>
                <a:ea typeface="+mn-ea"/>
                <a:cs typeface="Calibri"/>
              </a:rPr>
              <a:pPr marL="0" marR="0" lvl="0" indent="0" algn="l" defTabSz="609585" rtl="0" eaLnBrk="1" fontAlgn="auto" latinLnBrk="0" hangingPunct="1">
                <a:lnSpc>
                  <a:spcPct val="100000"/>
                </a:lnSpc>
                <a:spcBef>
                  <a:spcPts val="0"/>
                </a:spcBef>
                <a:spcAft>
                  <a:spcPts val="0"/>
                </a:spcAft>
                <a:buClrTx/>
                <a:buSzTx/>
                <a:buFontTx/>
                <a:buNone/>
                <a:tabLst/>
                <a:defRPr/>
              </a:pPr>
              <a:t>36</a:t>
            </a:fld>
            <a:endParaRPr kumimoji="0" lang="en-GB" sz="1067" b="0" i="0" u="none" strike="noStrike" kern="1200" cap="none" spc="0" normalizeH="0" baseline="0" noProof="0">
              <a:ln>
                <a:noFill/>
              </a:ln>
              <a:solidFill>
                <a:srgbClr val="13316E"/>
              </a:solidFill>
              <a:effectLst/>
              <a:uLnTx/>
              <a:uFillTx/>
              <a:latin typeface="Calibri"/>
              <a:ea typeface="+mn-ea"/>
              <a:cs typeface="Calibri"/>
            </a:endParaRPr>
          </a:p>
        </p:txBody>
      </p:sp>
      <p:pic>
        <p:nvPicPr>
          <p:cNvPr id="7" name="Picture 6">
            <a:extLst>
              <a:ext uri="{FF2B5EF4-FFF2-40B4-BE49-F238E27FC236}">
                <a16:creationId xmlns:a16="http://schemas.microsoft.com/office/drawing/2014/main" id="{B10CAACB-3684-C93E-E96A-F636D1052A4E}"/>
              </a:ext>
            </a:extLst>
          </p:cNvPr>
          <p:cNvPicPr>
            <a:picLocks noChangeAspect="1"/>
          </p:cNvPicPr>
          <p:nvPr/>
        </p:nvPicPr>
        <p:blipFill>
          <a:blip r:embed="rId3"/>
          <a:stretch>
            <a:fillRect/>
          </a:stretch>
        </p:blipFill>
        <p:spPr>
          <a:xfrm>
            <a:off x="2354227" y="0"/>
            <a:ext cx="7483545" cy="6858000"/>
          </a:xfrm>
          <a:prstGeom prst="rect">
            <a:avLst/>
          </a:prstGeom>
        </p:spPr>
      </p:pic>
    </p:spTree>
    <p:extLst>
      <p:ext uri="{BB962C8B-B14F-4D97-AF65-F5344CB8AC3E}">
        <p14:creationId xmlns:p14="http://schemas.microsoft.com/office/powerpoint/2010/main" val="4139496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EDFB0-03D7-1D58-C8DC-FD96856DD1CD}"/>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A7F9D744-53FC-7ECF-1DA3-22E79B951C1D}"/>
              </a:ext>
            </a:extLst>
          </p:cNvPr>
          <p:cNvSpPr>
            <a:spLocks noGrp="1"/>
          </p:cNvSpPr>
          <p:nvPr>
            <p:ph type="dt" sz="half" idx="2"/>
          </p:nvPr>
        </p:nvSpPr>
        <p:spPr>
          <a:xfrm>
            <a:off x="517393" y="6375667"/>
            <a:ext cx="3859345" cy="164148"/>
          </a:xfrm>
          <a:prstGeom prst="rect">
            <a:avLst/>
          </a:prstGeom>
        </p:spPr>
        <p:txBody>
          <a:bodyPr wrap="square" lIns="0" tIns="0" rIns="0" bIns="0" anchor="ctr">
            <a:spAutoFit/>
          </a:bodyPr>
          <a:lstStyle>
            <a:defPPr>
              <a:defRPr lang="en-US"/>
            </a:defPPr>
            <a:lvl1pPr marL="0" algn="l" defTabSz="914400" rtl="0" eaLnBrk="1" latinLnBrk="0" hangingPunct="1">
              <a:defRPr lang="en-US" sz="1067" b="0" i="0" u="none" strike="noStrike" kern="1200" baseline="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1067" b="0" i="0" u="none" strike="noStrike" kern="1200" cap="none" spc="0" normalizeH="0" baseline="0" noProof="0" smtClean="0">
                <a:ln>
                  <a:noFill/>
                </a:ln>
                <a:solidFill>
                  <a:prstClr val="black"/>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13 February, 2026</a:t>
            </a:fld>
            <a:endParaRPr kumimoji="0" lang="en-US" sz="1067" b="0" i="0" u="none" strike="noStrike" kern="1200" cap="none" spc="0" normalizeH="0" baseline="0" noProof="0">
              <a:ln>
                <a:noFill/>
              </a:ln>
              <a:solidFill>
                <a:srgbClr val="13316E"/>
              </a:solidFill>
              <a:effectLst/>
              <a:uLnTx/>
              <a:uFillTx/>
              <a:latin typeface="Calibri"/>
              <a:ea typeface="+mn-ea"/>
              <a:cs typeface="Calibri"/>
            </a:endParaRPr>
          </a:p>
        </p:txBody>
      </p:sp>
      <p:sp>
        <p:nvSpPr>
          <p:cNvPr id="5" name="Slide Number Placeholder 4">
            <a:extLst>
              <a:ext uri="{FF2B5EF4-FFF2-40B4-BE49-F238E27FC236}">
                <a16:creationId xmlns:a16="http://schemas.microsoft.com/office/drawing/2014/main" id="{0C23B6CE-1CEE-81EA-DF80-EE79B1139CC5}"/>
              </a:ext>
            </a:extLst>
          </p:cNvPr>
          <p:cNvSpPr>
            <a:spLocks noGrp="1"/>
          </p:cNvSpPr>
          <p:nvPr>
            <p:ph type="sldNum" sz="quarter" idx="4"/>
          </p:nvPr>
        </p:nvSpPr>
        <p:spPr>
          <a:xfrm>
            <a:off x="11057468" y="6379127"/>
            <a:ext cx="341485" cy="164148"/>
          </a:xfrm>
          <a:prstGeom prst="rect">
            <a:avLst/>
          </a:prstGeom>
        </p:spPr>
        <p:txBody>
          <a:bodyPr vert="horz" wrap="square" lIns="0" tIns="0" rIns="0" bIns="0" rtlCol="0" anchor="ctr">
            <a:spAutoFit/>
          </a:bodyPr>
          <a:lstStyle>
            <a:defPPr>
              <a:defRPr lang="en-US"/>
            </a:defPPr>
            <a:lvl1pPr marL="0" algn="l" defTabSz="609585" rtl="0" eaLnBrk="1" latinLnBrk="0" hangingPunct="1">
              <a:defRPr lang="en-GB" sz="1067" b="0" i="0" u="none" strike="noStrike" kern="1200" baseline="0" smtClean="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fld id="{E4E00EF0-048C-114D-ADD5-1D5ACA69D45F}" type="slidenum">
              <a:rPr kumimoji="0" lang="en-GB" sz="1067" b="0" i="0" u="none" strike="noStrike" kern="1200" cap="none" spc="0" normalizeH="0" baseline="0" noProof="0" smtClean="0">
                <a:ln>
                  <a:noFill/>
                </a:ln>
                <a:solidFill>
                  <a:prstClr val="black"/>
                </a:solidFill>
                <a:effectLst/>
                <a:uLnTx/>
                <a:uFillTx/>
                <a:latin typeface="Calibri"/>
                <a:ea typeface="+mn-ea"/>
                <a:cs typeface="Calibri"/>
              </a:rPr>
              <a:pPr marL="0" marR="0" lvl="0" indent="0" algn="l" defTabSz="609585" rtl="0" eaLnBrk="1" fontAlgn="auto" latinLnBrk="0" hangingPunct="1">
                <a:lnSpc>
                  <a:spcPct val="100000"/>
                </a:lnSpc>
                <a:spcBef>
                  <a:spcPts val="0"/>
                </a:spcBef>
                <a:spcAft>
                  <a:spcPts val="0"/>
                </a:spcAft>
                <a:buClrTx/>
                <a:buSzTx/>
                <a:buFontTx/>
                <a:buNone/>
                <a:tabLst/>
                <a:defRPr/>
              </a:pPr>
              <a:t>37</a:t>
            </a:fld>
            <a:endParaRPr kumimoji="0" lang="en-GB" sz="1067" b="0" i="0" u="none" strike="noStrike" kern="1200" cap="none" spc="0" normalizeH="0" baseline="0" noProof="0">
              <a:ln>
                <a:noFill/>
              </a:ln>
              <a:solidFill>
                <a:srgbClr val="13316E"/>
              </a:solidFill>
              <a:effectLst/>
              <a:uLnTx/>
              <a:uFillTx/>
              <a:latin typeface="Calibri"/>
              <a:ea typeface="+mn-ea"/>
              <a:cs typeface="Calibri"/>
            </a:endParaRPr>
          </a:p>
        </p:txBody>
      </p:sp>
      <p:pic>
        <p:nvPicPr>
          <p:cNvPr id="7" name="Picture 6">
            <a:extLst>
              <a:ext uri="{FF2B5EF4-FFF2-40B4-BE49-F238E27FC236}">
                <a16:creationId xmlns:a16="http://schemas.microsoft.com/office/drawing/2014/main" id="{E398EADA-9DBD-A5EB-7731-10127FF489A2}"/>
              </a:ext>
            </a:extLst>
          </p:cNvPr>
          <p:cNvPicPr>
            <a:picLocks noChangeAspect="1"/>
          </p:cNvPicPr>
          <p:nvPr/>
        </p:nvPicPr>
        <p:blipFill>
          <a:blip r:embed="rId3"/>
          <a:stretch>
            <a:fillRect/>
          </a:stretch>
        </p:blipFill>
        <p:spPr>
          <a:xfrm>
            <a:off x="2325693" y="0"/>
            <a:ext cx="7540614" cy="6858000"/>
          </a:xfrm>
          <a:prstGeom prst="rect">
            <a:avLst/>
          </a:prstGeom>
        </p:spPr>
      </p:pic>
    </p:spTree>
    <p:extLst>
      <p:ext uri="{BB962C8B-B14F-4D97-AF65-F5344CB8AC3E}">
        <p14:creationId xmlns:p14="http://schemas.microsoft.com/office/powerpoint/2010/main" val="428425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4177"/>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Salary</a:t>
            </a:r>
            <a:endParaRPr sz="4791" dirty="0">
              <a:latin typeface="+mn-lt"/>
              <a:cs typeface="Arial"/>
            </a:endParaRPr>
          </a:p>
        </p:txBody>
      </p:sp>
      <p:sp>
        <p:nvSpPr>
          <p:cNvPr id="4" name="object 4"/>
          <p:cNvSpPr txBox="1"/>
          <p:nvPr/>
        </p:nvSpPr>
        <p:spPr>
          <a:xfrm>
            <a:off x="830867" y="2729532"/>
            <a:ext cx="7085913" cy="3322085"/>
          </a:xfrm>
          <a:prstGeom prst="rect">
            <a:avLst/>
          </a:prstGeom>
        </p:spPr>
        <p:txBody>
          <a:bodyPr vert="horz" wrap="square" lIns="0" tIns="8086" rIns="0" bIns="0" rtlCol="0">
            <a:spAutoFit/>
          </a:bodyPr>
          <a:lstStyle/>
          <a:p>
            <a:pPr marL="7701">
              <a:spcBef>
                <a:spcPts val="64"/>
              </a:spcBef>
            </a:pPr>
            <a:r>
              <a:rPr lang="en-GB" sz="2800" b="1" spc="-21" dirty="0">
                <a:solidFill>
                  <a:srgbClr val="12326E"/>
                </a:solidFill>
                <a:cs typeface="Arial"/>
              </a:rPr>
              <a:t>Resident doctors in England:</a:t>
            </a:r>
            <a:endParaRPr sz="2800" b="1" dirty="0">
              <a:cs typeface="Arial"/>
            </a:endParaRPr>
          </a:p>
          <a:p>
            <a:pPr>
              <a:spcBef>
                <a:spcPts val="9"/>
              </a:spcBef>
            </a:pPr>
            <a:endParaRPr sz="2911" dirty="0">
              <a:cs typeface="Arial"/>
            </a:endParaRPr>
          </a:p>
          <a:p>
            <a:pPr marL="284947" indent="-277246">
              <a:buFont typeface="Courier New" panose="02070309020205020404" pitchFamily="49" charset="0"/>
              <a:buChar char="o"/>
              <a:tabLst>
                <a:tab pos="211015" algn="l"/>
              </a:tabLst>
            </a:pPr>
            <a:r>
              <a:rPr lang="en-GB" sz="2668" dirty="0">
                <a:solidFill>
                  <a:srgbClr val="50535A"/>
                </a:solidFill>
                <a:cs typeface="Arial"/>
              </a:rPr>
              <a:t>Basic salary at nodal point linked to grade </a:t>
            </a:r>
          </a:p>
          <a:p>
            <a:pPr marL="284947" indent="-277246">
              <a:spcBef>
                <a:spcPts val="1186"/>
              </a:spcBef>
              <a:buFont typeface="Courier New" panose="02070309020205020404" pitchFamily="49" charset="0"/>
              <a:buChar char="o"/>
              <a:tabLst>
                <a:tab pos="211015" algn="l"/>
              </a:tabLst>
            </a:pPr>
            <a:r>
              <a:rPr lang="en-GB" sz="2668" dirty="0">
                <a:solidFill>
                  <a:srgbClr val="50535A"/>
                </a:solidFill>
                <a:cs typeface="Arial"/>
              </a:rPr>
              <a:t>Five nodal points</a:t>
            </a:r>
          </a:p>
          <a:p>
            <a:pPr marL="284947" indent="-277246">
              <a:spcBef>
                <a:spcPts val="1186"/>
              </a:spcBef>
              <a:buFont typeface="Courier New" panose="02070309020205020404" pitchFamily="49" charset="0"/>
              <a:buChar char="o"/>
              <a:tabLst>
                <a:tab pos="211015" algn="l"/>
              </a:tabLst>
            </a:pPr>
            <a:r>
              <a:rPr lang="en-GB" sz="2668" dirty="0">
                <a:solidFill>
                  <a:srgbClr val="50535A"/>
                </a:solidFill>
                <a:cs typeface="Arial"/>
              </a:rPr>
              <a:t>Basic pay for 40 hour week</a:t>
            </a:r>
          </a:p>
          <a:p>
            <a:pPr marL="7701">
              <a:spcBef>
                <a:spcPts val="1186"/>
              </a:spcBef>
              <a:tabLst>
                <a:tab pos="211015" algn="l"/>
              </a:tabLst>
            </a:pPr>
            <a:endParaRPr lang="en-GB" sz="1910" b="1" dirty="0">
              <a:solidFill>
                <a:srgbClr val="50535A"/>
              </a:solidFill>
              <a:latin typeface="Arial"/>
              <a:cs typeface="Arial"/>
            </a:endParaRPr>
          </a:p>
          <a:p>
            <a:pPr marL="211015" indent="-203314">
              <a:spcBef>
                <a:spcPts val="1186"/>
              </a:spcBef>
              <a:buChar char="–"/>
              <a:tabLst>
                <a:tab pos="211015" algn="l"/>
              </a:tabLst>
            </a:pPr>
            <a:endParaRPr sz="1910" dirty="0">
              <a:latin typeface="Arial"/>
              <a:cs typeface="Arial"/>
            </a:endParaRPr>
          </a:p>
        </p:txBody>
      </p:sp>
      <p:grpSp>
        <p:nvGrpSpPr>
          <p:cNvPr id="6" name="Group 4">
            <a:extLst>
              <a:ext uri="{FF2B5EF4-FFF2-40B4-BE49-F238E27FC236}">
                <a16:creationId xmlns:a16="http://schemas.microsoft.com/office/drawing/2014/main" id="{D7180253-2FB6-4BF5-9268-5B46A20E1EF4}"/>
              </a:ext>
            </a:extLst>
          </p:cNvPr>
          <p:cNvGrpSpPr>
            <a:grpSpLocks noChangeAspect="1"/>
          </p:cNvGrpSpPr>
          <p:nvPr/>
        </p:nvGrpSpPr>
        <p:grpSpPr bwMode="auto">
          <a:xfrm>
            <a:off x="8129141" y="2643468"/>
            <a:ext cx="2993825" cy="2991516"/>
            <a:chOff x="3738" y="1070"/>
            <a:chExt cx="1297" cy="1296"/>
          </a:xfrm>
        </p:grpSpPr>
        <p:sp>
          <p:nvSpPr>
            <p:cNvPr id="7" name="AutoShape 3">
              <a:extLst>
                <a:ext uri="{FF2B5EF4-FFF2-40B4-BE49-F238E27FC236}">
                  <a16:creationId xmlns:a16="http://schemas.microsoft.com/office/drawing/2014/main" id="{33B48208-199C-4642-81AC-F98E7107B94E}"/>
                </a:ext>
              </a:extLst>
            </p:cNvPr>
            <p:cNvSpPr>
              <a:spLocks noChangeAspect="1" noChangeArrowheads="1" noTextEdit="1"/>
            </p:cNvSpPr>
            <p:nvPr/>
          </p:nvSpPr>
          <p:spPr bwMode="auto">
            <a:xfrm>
              <a:off x="3738" y="1072"/>
              <a:ext cx="1291" cy="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8" name="Freeform 5">
              <a:extLst>
                <a:ext uri="{FF2B5EF4-FFF2-40B4-BE49-F238E27FC236}">
                  <a16:creationId xmlns:a16="http://schemas.microsoft.com/office/drawing/2014/main" id="{DD71BAD4-219F-4FB2-905C-49876115E25B}"/>
                </a:ext>
              </a:extLst>
            </p:cNvPr>
            <p:cNvSpPr>
              <a:spLocks/>
            </p:cNvSpPr>
            <p:nvPr/>
          </p:nvSpPr>
          <p:spPr bwMode="auto">
            <a:xfrm>
              <a:off x="4641" y="1728"/>
              <a:ext cx="139" cy="122"/>
            </a:xfrm>
            <a:custGeom>
              <a:avLst/>
              <a:gdLst>
                <a:gd name="T0" fmla="*/ 182 w 365"/>
                <a:gd name="T1" fmla="*/ 0 h 320"/>
                <a:gd name="T2" fmla="*/ 182 w 365"/>
                <a:gd name="T3" fmla="*/ 0 h 320"/>
                <a:gd name="T4" fmla="*/ 0 w 365"/>
                <a:gd name="T5" fmla="*/ 185 h 320"/>
                <a:gd name="T6" fmla="*/ 58 w 365"/>
                <a:gd name="T7" fmla="*/ 320 h 320"/>
                <a:gd name="T8" fmla="*/ 183 w 365"/>
                <a:gd name="T9" fmla="*/ 317 h 320"/>
                <a:gd name="T10" fmla="*/ 307 w 365"/>
                <a:gd name="T11" fmla="*/ 320 h 320"/>
                <a:gd name="T12" fmla="*/ 365 w 365"/>
                <a:gd name="T13" fmla="*/ 185 h 320"/>
                <a:gd name="T14" fmla="*/ 182 w 365"/>
                <a:gd name="T15" fmla="*/ 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0">
                  <a:moveTo>
                    <a:pt x="182" y="0"/>
                  </a:moveTo>
                  <a:lnTo>
                    <a:pt x="182" y="0"/>
                  </a:lnTo>
                  <a:cubicBezTo>
                    <a:pt x="82" y="0"/>
                    <a:pt x="0" y="83"/>
                    <a:pt x="0" y="185"/>
                  </a:cubicBezTo>
                  <a:cubicBezTo>
                    <a:pt x="0" y="238"/>
                    <a:pt x="22" y="287"/>
                    <a:pt x="58" y="320"/>
                  </a:cubicBezTo>
                  <a:cubicBezTo>
                    <a:pt x="106" y="318"/>
                    <a:pt x="149" y="317"/>
                    <a:pt x="183" y="317"/>
                  </a:cubicBezTo>
                  <a:cubicBezTo>
                    <a:pt x="217" y="317"/>
                    <a:pt x="259" y="318"/>
                    <a:pt x="307" y="320"/>
                  </a:cubicBezTo>
                  <a:cubicBezTo>
                    <a:pt x="343" y="286"/>
                    <a:pt x="365" y="238"/>
                    <a:pt x="365" y="185"/>
                  </a:cubicBezTo>
                  <a:cubicBezTo>
                    <a:pt x="365" y="83"/>
                    <a:pt x="283" y="0"/>
                    <a:pt x="182" y="0"/>
                  </a:cubicBezTo>
                  <a:close/>
                </a:path>
              </a:pathLst>
            </a:custGeom>
            <a:solidFill>
              <a:srgbClr val="FFFFFF"/>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9" name="Freeform 6">
              <a:extLst>
                <a:ext uri="{FF2B5EF4-FFF2-40B4-BE49-F238E27FC236}">
                  <a16:creationId xmlns:a16="http://schemas.microsoft.com/office/drawing/2014/main" id="{9D94BDB0-2EA6-4408-8057-0353BDE65E71}"/>
                </a:ext>
              </a:extLst>
            </p:cNvPr>
            <p:cNvSpPr>
              <a:spLocks/>
            </p:cNvSpPr>
            <p:nvPr/>
          </p:nvSpPr>
          <p:spPr bwMode="auto">
            <a:xfrm>
              <a:off x="3870" y="1070"/>
              <a:ext cx="1033" cy="80"/>
            </a:xfrm>
            <a:custGeom>
              <a:avLst/>
              <a:gdLst>
                <a:gd name="T0" fmla="*/ 2720 w 2720"/>
                <a:gd name="T1" fmla="*/ 212 h 212"/>
                <a:gd name="T2" fmla="*/ 2720 w 2720"/>
                <a:gd name="T3" fmla="*/ 212 h 212"/>
                <a:gd name="T4" fmla="*/ 2720 w 2720"/>
                <a:gd name="T5" fmla="*/ 106 h 212"/>
                <a:gd name="T6" fmla="*/ 2613 w 2720"/>
                <a:gd name="T7" fmla="*/ 0 h 212"/>
                <a:gd name="T8" fmla="*/ 107 w 2720"/>
                <a:gd name="T9" fmla="*/ 0 h 212"/>
                <a:gd name="T10" fmla="*/ 0 w 2720"/>
                <a:gd name="T11" fmla="*/ 106 h 212"/>
                <a:gd name="T12" fmla="*/ 0 w 2720"/>
                <a:gd name="T13" fmla="*/ 212 h 212"/>
                <a:gd name="T14" fmla="*/ 2720 w 2720"/>
                <a:gd name="T15" fmla="*/ 21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0" h="212">
                  <a:moveTo>
                    <a:pt x="2720" y="212"/>
                  </a:moveTo>
                  <a:lnTo>
                    <a:pt x="2720" y="212"/>
                  </a:lnTo>
                  <a:lnTo>
                    <a:pt x="2720" y="106"/>
                  </a:lnTo>
                  <a:cubicBezTo>
                    <a:pt x="2720" y="47"/>
                    <a:pt x="2672" y="0"/>
                    <a:pt x="2613" y="0"/>
                  </a:cubicBezTo>
                  <a:lnTo>
                    <a:pt x="107" y="0"/>
                  </a:lnTo>
                  <a:cubicBezTo>
                    <a:pt x="48" y="0"/>
                    <a:pt x="0" y="47"/>
                    <a:pt x="0" y="106"/>
                  </a:cubicBezTo>
                  <a:lnTo>
                    <a:pt x="0" y="212"/>
                  </a:lnTo>
                  <a:lnTo>
                    <a:pt x="2720" y="212"/>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0" name="Freeform 7">
              <a:extLst>
                <a:ext uri="{FF2B5EF4-FFF2-40B4-BE49-F238E27FC236}">
                  <a16:creationId xmlns:a16="http://schemas.microsoft.com/office/drawing/2014/main" id="{C6AB85BF-1E96-44B0-AC1F-6E4E9C530E3C}"/>
                </a:ext>
              </a:extLst>
            </p:cNvPr>
            <p:cNvSpPr>
              <a:spLocks/>
            </p:cNvSpPr>
            <p:nvPr/>
          </p:nvSpPr>
          <p:spPr bwMode="auto">
            <a:xfrm>
              <a:off x="3819" y="1211"/>
              <a:ext cx="1135" cy="81"/>
            </a:xfrm>
            <a:custGeom>
              <a:avLst/>
              <a:gdLst>
                <a:gd name="T0" fmla="*/ 2986 w 2986"/>
                <a:gd name="T1" fmla="*/ 214 h 214"/>
                <a:gd name="T2" fmla="*/ 2986 w 2986"/>
                <a:gd name="T3" fmla="*/ 214 h 214"/>
                <a:gd name="T4" fmla="*/ 2986 w 2986"/>
                <a:gd name="T5" fmla="*/ 107 h 214"/>
                <a:gd name="T6" fmla="*/ 2880 w 2986"/>
                <a:gd name="T7" fmla="*/ 0 h 214"/>
                <a:gd name="T8" fmla="*/ 106 w 2986"/>
                <a:gd name="T9" fmla="*/ 0 h 214"/>
                <a:gd name="T10" fmla="*/ 0 w 2986"/>
                <a:gd name="T11" fmla="*/ 107 h 214"/>
                <a:gd name="T12" fmla="*/ 0 w 2986"/>
                <a:gd name="T13" fmla="*/ 214 h 214"/>
                <a:gd name="T14" fmla="*/ 2986 w 2986"/>
                <a:gd name="T15" fmla="*/ 214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6" h="214">
                  <a:moveTo>
                    <a:pt x="2986" y="214"/>
                  </a:moveTo>
                  <a:lnTo>
                    <a:pt x="2986" y="214"/>
                  </a:lnTo>
                  <a:lnTo>
                    <a:pt x="2986" y="107"/>
                  </a:lnTo>
                  <a:cubicBezTo>
                    <a:pt x="2986" y="48"/>
                    <a:pt x="2939" y="0"/>
                    <a:pt x="2880" y="0"/>
                  </a:cubicBezTo>
                  <a:lnTo>
                    <a:pt x="106" y="0"/>
                  </a:lnTo>
                  <a:cubicBezTo>
                    <a:pt x="48" y="0"/>
                    <a:pt x="0" y="48"/>
                    <a:pt x="0" y="107"/>
                  </a:cubicBezTo>
                  <a:lnTo>
                    <a:pt x="0" y="214"/>
                  </a:lnTo>
                  <a:lnTo>
                    <a:pt x="2986" y="214"/>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1" name="Freeform 8">
              <a:extLst>
                <a:ext uri="{FF2B5EF4-FFF2-40B4-BE49-F238E27FC236}">
                  <a16:creationId xmlns:a16="http://schemas.microsoft.com/office/drawing/2014/main" id="{9ACF92AE-18B4-4284-9B47-C00A3B103FA5}"/>
                </a:ext>
              </a:extLst>
            </p:cNvPr>
            <p:cNvSpPr>
              <a:spLocks/>
            </p:cNvSpPr>
            <p:nvPr/>
          </p:nvSpPr>
          <p:spPr bwMode="auto">
            <a:xfrm>
              <a:off x="3768" y="1353"/>
              <a:ext cx="1237" cy="81"/>
            </a:xfrm>
            <a:custGeom>
              <a:avLst/>
              <a:gdLst>
                <a:gd name="T0" fmla="*/ 3254 w 3254"/>
                <a:gd name="T1" fmla="*/ 213 h 213"/>
                <a:gd name="T2" fmla="*/ 3254 w 3254"/>
                <a:gd name="T3" fmla="*/ 213 h 213"/>
                <a:gd name="T4" fmla="*/ 3254 w 3254"/>
                <a:gd name="T5" fmla="*/ 106 h 213"/>
                <a:gd name="T6" fmla="*/ 3147 w 3254"/>
                <a:gd name="T7" fmla="*/ 0 h 213"/>
                <a:gd name="T8" fmla="*/ 107 w 3254"/>
                <a:gd name="T9" fmla="*/ 0 h 213"/>
                <a:gd name="T10" fmla="*/ 0 w 3254"/>
                <a:gd name="T11" fmla="*/ 106 h 213"/>
                <a:gd name="T12" fmla="*/ 0 w 3254"/>
                <a:gd name="T13" fmla="*/ 213 h 213"/>
                <a:gd name="T14" fmla="*/ 3254 w 3254"/>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54" h="213">
                  <a:moveTo>
                    <a:pt x="3254" y="213"/>
                  </a:moveTo>
                  <a:lnTo>
                    <a:pt x="3254" y="213"/>
                  </a:lnTo>
                  <a:lnTo>
                    <a:pt x="3254" y="106"/>
                  </a:lnTo>
                  <a:cubicBezTo>
                    <a:pt x="3254" y="48"/>
                    <a:pt x="3206" y="0"/>
                    <a:pt x="3147" y="0"/>
                  </a:cubicBezTo>
                  <a:lnTo>
                    <a:pt x="107" y="0"/>
                  </a:lnTo>
                  <a:cubicBezTo>
                    <a:pt x="48" y="0"/>
                    <a:pt x="0" y="48"/>
                    <a:pt x="0" y="106"/>
                  </a:cubicBezTo>
                  <a:lnTo>
                    <a:pt x="0" y="213"/>
                  </a:lnTo>
                  <a:lnTo>
                    <a:pt x="3254" y="213"/>
                  </a:ln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2" name="Freeform 9">
              <a:extLst>
                <a:ext uri="{FF2B5EF4-FFF2-40B4-BE49-F238E27FC236}">
                  <a16:creationId xmlns:a16="http://schemas.microsoft.com/office/drawing/2014/main" id="{E5ADD677-81EC-41CD-A032-92A04E7D34ED}"/>
                </a:ext>
              </a:extLst>
            </p:cNvPr>
            <p:cNvSpPr>
              <a:spLocks/>
            </p:cNvSpPr>
            <p:nvPr/>
          </p:nvSpPr>
          <p:spPr bwMode="auto">
            <a:xfrm>
              <a:off x="3738" y="1495"/>
              <a:ext cx="1297" cy="607"/>
            </a:xfrm>
            <a:custGeom>
              <a:avLst/>
              <a:gdLst>
                <a:gd name="T0" fmla="*/ 2825 w 3413"/>
                <a:gd name="T1" fmla="*/ 213 h 1600"/>
                <a:gd name="T2" fmla="*/ 2825 w 3413"/>
                <a:gd name="T3" fmla="*/ 213 h 1600"/>
                <a:gd name="T4" fmla="*/ 3199 w 3413"/>
                <a:gd name="T5" fmla="*/ 593 h 1600"/>
                <a:gd name="T6" fmla="*/ 3199 w 3413"/>
                <a:gd name="T7" fmla="*/ 1031 h 1600"/>
                <a:gd name="T8" fmla="*/ 3413 w 3413"/>
                <a:gd name="T9" fmla="*/ 1182 h 1600"/>
                <a:gd name="T10" fmla="*/ 3413 w 3413"/>
                <a:gd name="T11" fmla="*/ 107 h 1600"/>
                <a:gd name="T12" fmla="*/ 3306 w 3413"/>
                <a:gd name="T13" fmla="*/ 0 h 1600"/>
                <a:gd name="T14" fmla="*/ 106 w 3413"/>
                <a:gd name="T15" fmla="*/ 0 h 1600"/>
                <a:gd name="T16" fmla="*/ 0 w 3413"/>
                <a:gd name="T17" fmla="*/ 107 h 1600"/>
                <a:gd name="T18" fmla="*/ 0 w 3413"/>
                <a:gd name="T19" fmla="*/ 1493 h 1600"/>
                <a:gd name="T20" fmla="*/ 106 w 3413"/>
                <a:gd name="T21" fmla="*/ 1600 h 1600"/>
                <a:gd name="T22" fmla="*/ 1666 w 3413"/>
                <a:gd name="T23" fmla="*/ 1600 h 1600"/>
                <a:gd name="T24" fmla="*/ 1666 w 3413"/>
                <a:gd name="T25" fmla="*/ 1387 h 1600"/>
                <a:gd name="T26" fmla="*/ 588 w 3413"/>
                <a:gd name="T27" fmla="*/ 1387 h 1600"/>
                <a:gd name="T28" fmla="*/ 213 w 3413"/>
                <a:gd name="T29" fmla="*/ 1007 h 1600"/>
                <a:gd name="T30" fmla="*/ 213 w 3413"/>
                <a:gd name="T31" fmla="*/ 593 h 1600"/>
                <a:gd name="T32" fmla="*/ 588 w 3413"/>
                <a:gd name="T33" fmla="*/ 213 h 1600"/>
                <a:gd name="T34" fmla="*/ 2825 w 3413"/>
                <a:gd name="T35" fmla="*/ 213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3" h="1600">
                  <a:moveTo>
                    <a:pt x="2825" y="213"/>
                  </a:moveTo>
                  <a:lnTo>
                    <a:pt x="2825" y="213"/>
                  </a:lnTo>
                  <a:cubicBezTo>
                    <a:pt x="2856" y="408"/>
                    <a:pt x="3008" y="561"/>
                    <a:pt x="3199" y="593"/>
                  </a:cubicBezTo>
                  <a:lnTo>
                    <a:pt x="3199" y="1031"/>
                  </a:lnTo>
                  <a:cubicBezTo>
                    <a:pt x="3291" y="1067"/>
                    <a:pt x="3368" y="1116"/>
                    <a:pt x="3413" y="1182"/>
                  </a:cubicBezTo>
                  <a:lnTo>
                    <a:pt x="3413" y="107"/>
                  </a:lnTo>
                  <a:cubicBezTo>
                    <a:pt x="3413" y="48"/>
                    <a:pt x="3365" y="0"/>
                    <a:pt x="3306" y="0"/>
                  </a:cubicBezTo>
                  <a:lnTo>
                    <a:pt x="106" y="0"/>
                  </a:lnTo>
                  <a:cubicBezTo>
                    <a:pt x="47" y="0"/>
                    <a:pt x="0" y="48"/>
                    <a:pt x="0" y="107"/>
                  </a:cubicBezTo>
                  <a:lnTo>
                    <a:pt x="0" y="1493"/>
                  </a:lnTo>
                  <a:cubicBezTo>
                    <a:pt x="0" y="1552"/>
                    <a:pt x="47" y="1600"/>
                    <a:pt x="106" y="1600"/>
                  </a:cubicBezTo>
                  <a:lnTo>
                    <a:pt x="1666" y="1600"/>
                  </a:lnTo>
                  <a:lnTo>
                    <a:pt x="1666" y="1387"/>
                  </a:lnTo>
                  <a:lnTo>
                    <a:pt x="588" y="1387"/>
                  </a:lnTo>
                  <a:cubicBezTo>
                    <a:pt x="556" y="1193"/>
                    <a:pt x="405" y="1039"/>
                    <a:pt x="213" y="1007"/>
                  </a:cubicBezTo>
                  <a:lnTo>
                    <a:pt x="213" y="593"/>
                  </a:lnTo>
                  <a:cubicBezTo>
                    <a:pt x="405" y="561"/>
                    <a:pt x="556" y="408"/>
                    <a:pt x="588" y="213"/>
                  </a:cubicBezTo>
                  <a:lnTo>
                    <a:pt x="2825" y="213"/>
                  </a:lnTo>
                  <a:close/>
                </a:path>
              </a:pathLst>
            </a:custGeom>
            <a:solidFill>
              <a:srgbClr val="002060"/>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3" name="Freeform 10">
              <a:extLst>
                <a:ext uri="{FF2B5EF4-FFF2-40B4-BE49-F238E27FC236}">
                  <a16:creationId xmlns:a16="http://schemas.microsoft.com/office/drawing/2014/main" id="{4CCD25C0-5EEB-4060-855B-02F786B2003E}"/>
                </a:ext>
              </a:extLst>
            </p:cNvPr>
            <p:cNvSpPr>
              <a:spLocks/>
            </p:cNvSpPr>
            <p:nvPr/>
          </p:nvSpPr>
          <p:spPr bwMode="auto">
            <a:xfrm>
              <a:off x="3993" y="1728"/>
              <a:ext cx="139" cy="141"/>
            </a:xfrm>
            <a:custGeom>
              <a:avLst/>
              <a:gdLst>
                <a:gd name="T0" fmla="*/ 183 w 366"/>
                <a:gd name="T1" fmla="*/ 0 h 370"/>
                <a:gd name="T2" fmla="*/ 183 w 366"/>
                <a:gd name="T3" fmla="*/ 0 h 370"/>
                <a:gd name="T4" fmla="*/ 366 w 366"/>
                <a:gd name="T5" fmla="*/ 185 h 370"/>
                <a:gd name="T6" fmla="*/ 183 w 366"/>
                <a:gd name="T7" fmla="*/ 370 h 370"/>
                <a:gd name="T8" fmla="*/ 0 w 366"/>
                <a:gd name="T9" fmla="*/ 185 h 370"/>
                <a:gd name="T10" fmla="*/ 183 w 366"/>
                <a:gd name="T11" fmla="*/ 0 h 370"/>
              </a:gdLst>
              <a:ahLst/>
              <a:cxnLst>
                <a:cxn ang="0">
                  <a:pos x="T0" y="T1"/>
                </a:cxn>
                <a:cxn ang="0">
                  <a:pos x="T2" y="T3"/>
                </a:cxn>
                <a:cxn ang="0">
                  <a:pos x="T4" y="T5"/>
                </a:cxn>
                <a:cxn ang="0">
                  <a:pos x="T6" y="T7"/>
                </a:cxn>
                <a:cxn ang="0">
                  <a:pos x="T8" y="T9"/>
                </a:cxn>
                <a:cxn ang="0">
                  <a:pos x="T10" y="T11"/>
                </a:cxn>
              </a:cxnLst>
              <a:rect l="0" t="0" r="r" b="b"/>
              <a:pathLst>
                <a:path w="366" h="370">
                  <a:moveTo>
                    <a:pt x="183" y="0"/>
                  </a:moveTo>
                  <a:lnTo>
                    <a:pt x="183" y="0"/>
                  </a:lnTo>
                  <a:cubicBezTo>
                    <a:pt x="284" y="0"/>
                    <a:pt x="366" y="83"/>
                    <a:pt x="366" y="185"/>
                  </a:cubicBezTo>
                  <a:cubicBezTo>
                    <a:pt x="366" y="287"/>
                    <a:pt x="284" y="370"/>
                    <a:pt x="183" y="370"/>
                  </a:cubicBezTo>
                  <a:cubicBezTo>
                    <a:pt x="82" y="370"/>
                    <a:pt x="0" y="287"/>
                    <a:pt x="0" y="185"/>
                  </a:cubicBezTo>
                  <a:cubicBezTo>
                    <a:pt x="0" y="83"/>
                    <a:pt x="82" y="0"/>
                    <a:pt x="183" y="0"/>
                  </a:cubicBezTo>
                  <a:close/>
                </a:path>
              </a:pathLst>
            </a:custGeom>
            <a:solidFill>
              <a:srgbClr val="FFFFFF"/>
            </a:solidFill>
            <a:ln w="0">
              <a:solidFill>
                <a:srgbClr val="00000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4" name="Freeform 11">
              <a:extLst>
                <a:ext uri="{FF2B5EF4-FFF2-40B4-BE49-F238E27FC236}">
                  <a16:creationId xmlns:a16="http://schemas.microsoft.com/office/drawing/2014/main" id="{6A3EC22A-1B96-48ED-9628-F9D45CF93B45}"/>
                </a:ext>
              </a:extLst>
            </p:cNvPr>
            <p:cNvSpPr>
              <a:spLocks/>
            </p:cNvSpPr>
            <p:nvPr/>
          </p:nvSpPr>
          <p:spPr bwMode="auto">
            <a:xfrm>
              <a:off x="4219" y="1621"/>
              <a:ext cx="335" cy="354"/>
            </a:xfrm>
            <a:custGeom>
              <a:avLst/>
              <a:gdLst>
                <a:gd name="T0" fmla="*/ 440 w 880"/>
                <a:gd name="T1" fmla="*/ 0 h 932"/>
                <a:gd name="T2" fmla="*/ 440 w 880"/>
                <a:gd name="T3" fmla="*/ 0 h 932"/>
                <a:gd name="T4" fmla="*/ 0 w 880"/>
                <a:gd name="T5" fmla="*/ 467 h 932"/>
                <a:gd name="T6" fmla="*/ 406 w 880"/>
                <a:gd name="T7" fmla="*/ 932 h 932"/>
                <a:gd name="T8" fmla="*/ 848 w 880"/>
                <a:gd name="T9" fmla="*/ 642 h 932"/>
                <a:gd name="T10" fmla="*/ 880 w 880"/>
                <a:gd name="T11" fmla="*/ 467 h 932"/>
                <a:gd name="T12" fmla="*/ 440 w 880"/>
                <a:gd name="T13" fmla="*/ 0 h 932"/>
              </a:gdLst>
              <a:ahLst/>
              <a:cxnLst>
                <a:cxn ang="0">
                  <a:pos x="T0" y="T1"/>
                </a:cxn>
                <a:cxn ang="0">
                  <a:pos x="T2" y="T3"/>
                </a:cxn>
                <a:cxn ang="0">
                  <a:pos x="T4" y="T5"/>
                </a:cxn>
                <a:cxn ang="0">
                  <a:pos x="T6" y="T7"/>
                </a:cxn>
                <a:cxn ang="0">
                  <a:pos x="T8" y="T9"/>
                </a:cxn>
                <a:cxn ang="0">
                  <a:pos x="T10" y="T11"/>
                </a:cxn>
                <a:cxn ang="0">
                  <a:pos x="T12" y="T13"/>
                </a:cxn>
              </a:cxnLst>
              <a:rect l="0" t="0" r="r" b="b"/>
              <a:pathLst>
                <a:path w="880" h="932">
                  <a:moveTo>
                    <a:pt x="440" y="0"/>
                  </a:moveTo>
                  <a:lnTo>
                    <a:pt x="440" y="0"/>
                  </a:lnTo>
                  <a:cubicBezTo>
                    <a:pt x="197" y="0"/>
                    <a:pt x="0" y="209"/>
                    <a:pt x="0" y="467"/>
                  </a:cubicBezTo>
                  <a:cubicBezTo>
                    <a:pt x="0" y="713"/>
                    <a:pt x="179" y="914"/>
                    <a:pt x="406" y="932"/>
                  </a:cubicBezTo>
                  <a:cubicBezTo>
                    <a:pt x="441" y="770"/>
                    <a:pt x="640" y="685"/>
                    <a:pt x="848" y="642"/>
                  </a:cubicBezTo>
                  <a:cubicBezTo>
                    <a:pt x="869" y="588"/>
                    <a:pt x="880" y="529"/>
                    <a:pt x="880" y="467"/>
                  </a:cubicBezTo>
                  <a:cubicBezTo>
                    <a:pt x="880" y="209"/>
                    <a:pt x="683" y="0"/>
                    <a:pt x="440" y="0"/>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5" name="Freeform 12">
              <a:extLst>
                <a:ext uri="{FF2B5EF4-FFF2-40B4-BE49-F238E27FC236}">
                  <a16:creationId xmlns:a16="http://schemas.microsoft.com/office/drawing/2014/main" id="{6116DEC4-48EC-4353-A155-6F9BAC111EED}"/>
                </a:ext>
              </a:extLst>
            </p:cNvPr>
            <p:cNvSpPr>
              <a:spLocks/>
            </p:cNvSpPr>
            <p:nvPr/>
          </p:nvSpPr>
          <p:spPr bwMode="auto">
            <a:xfrm>
              <a:off x="4432" y="1909"/>
              <a:ext cx="603" cy="457"/>
            </a:xfrm>
            <a:custGeom>
              <a:avLst/>
              <a:gdLst>
                <a:gd name="T0" fmla="*/ 118 w 1587"/>
                <a:gd name="T1" fmla="*/ 975 h 1202"/>
                <a:gd name="T2" fmla="*/ 118 w 1587"/>
                <a:gd name="T3" fmla="*/ 975 h 1202"/>
                <a:gd name="T4" fmla="*/ 118 w 1587"/>
                <a:gd name="T5" fmla="*/ 975 h 1202"/>
                <a:gd name="T6" fmla="*/ 853 w 1587"/>
                <a:gd name="T7" fmla="*/ 1202 h 1202"/>
                <a:gd name="T8" fmla="*/ 1587 w 1587"/>
                <a:gd name="T9" fmla="*/ 975 h 1202"/>
                <a:gd name="T10" fmla="*/ 1587 w 1587"/>
                <a:gd name="T11" fmla="*/ 713 h 1202"/>
                <a:gd name="T12" fmla="*/ 1420 w 1587"/>
                <a:gd name="T13" fmla="*/ 569 h 1202"/>
                <a:gd name="T14" fmla="*/ 1468 w 1587"/>
                <a:gd name="T15" fmla="*/ 488 h 1202"/>
                <a:gd name="T16" fmla="*/ 1468 w 1587"/>
                <a:gd name="T17" fmla="*/ 226 h 1202"/>
                <a:gd name="T18" fmla="*/ 734 w 1587"/>
                <a:gd name="T19" fmla="*/ 0 h 1202"/>
                <a:gd name="T20" fmla="*/ 0 w 1587"/>
                <a:gd name="T21" fmla="*/ 226 h 1202"/>
                <a:gd name="T22" fmla="*/ 0 w 1587"/>
                <a:gd name="T23" fmla="*/ 488 h 1202"/>
                <a:gd name="T24" fmla="*/ 167 w 1587"/>
                <a:gd name="T25" fmla="*/ 632 h 1202"/>
                <a:gd name="T26" fmla="*/ 118 w 1587"/>
                <a:gd name="T27" fmla="*/ 713 h 1202"/>
                <a:gd name="T28" fmla="*/ 118 w 1587"/>
                <a:gd name="T29" fmla="*/ 97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1202">
                  <a:moveTo>
                    <a:pt x="118" y="975"/>
                  </a:moveTo>
                  <a:lnTo>
                    <a:pt x="118" y="975"/>
                  </a:lnTo>
                  <a:lnTo>
                    <a:pt x="118" y="975"/>
                  </a:lnTo>
                  <a:cubicBezTo>
                    <a:pt x="118" y="1100"/>
                    <a:pt x="447" y="1202"/>
                    <a:pt x="853" y="1202"/>
                  </a:cubicBezTo>
                  <a:cubicBezTo>
                    <a:pt x="1258" y="1202"/>
                    <a:pt x="1587" y="1100"/>
                    <a:pt x="1587" y="975"/>
                  </a:cubicBezTo>
                  <a:lnTo>
                    <a:pt x="1587" y="713"/>
                  </a:lnTo>
                  <a:cubicBezTo>
                    <a:pt x="1587" y="658"/>
                    <a:pt x="1524" y="608"/>
                    <a:pt x="1420" y="569"/>
                  </a:cubicBezTo>
                  <a:cubicBezTo>
                    <a:pt x="1451" y="544"/>
                    <a:pt x="1468" y="517"/>
                    <a:pt x="1468" y="488"/>
                  </a:cubicBezTo>
                  <a:lnTo>
                    <a:pt x="1468" y="226"/>
                  </a:lnTo>
                  <a:cubicBezTo>
                    <a:pt x="1468" y="101"/>
                    <a:pt x="1140" y="0"/>
                    <a:pt x="734" y="0"/>
                  </a:cubicBezTo>
                  <a:cubicBezTo>
                    <a:pt x="329" y="0"/>
                    <a:pt x="0" y="101"/>
                    <a:pt x="0" y="226"/>
                  </a:cubicBezTo>
                  <a:lnTo>
                    <a:pt x="0" y="488"/>
                  </a:lnTo>
                  <a:cubicBezTo>
                    <a:pt x="0" y="543"/>
                    <a:pt x="63" y="593"/>
                    <a:pt x="167" y="632"/>
                  </a:cubicBezTo>
                  <a:cubicBezTo>
                    <a:pt x="136" y="657"/>
                    <a:pt x="118" y="685"/>
                    <a:pt x="118" y="713"/>
                  </a:cubicBezTo>
                  <a:lnTo>
                    <a:pt x="118" y="975"/>
                  </a:lnTo>
                  <a:close/>
                </a:path>
              </a:pathLst>
            </a:custGeom>
            <a:solidFill>
              <a:srgbClr val="00B0F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6" name="Freeform 13">
              <a:extLst>
                <a:ext uri="{FF2B5EF4-FFF2-40B4-BE49-F238E27FC236}">
                  <a16:creationId xmlns:a16="http://schemas.microsoft.com/office/drawing/2014/main" id="{99B9F479-258E-4DE8-A993-1065DC5485F1}"/>
                </a:ext>
              </a:extLst>
            </p:cNvPr>
            <p:cNvSpPr>
              <a:spLocks/>
            </p:cNvSpPr>
            <p:nvPr/>
          </p:nvSpPr>
          <p:spPr bwMode="auto">
            <a:xfrm>
              <a:off x="4566" y="2161"/>
              <a:ext cx="380" cy="45"/>
            </a:xfrm>
            <a:custGeom>
              <a:avLst/>
              <a:gdLst>
                <a:gd name="T0" fmla="*/ 36 w 1002"/>
                <a:gd name="T1" fmla="*/ 24 h 116"/>
                <a:gd name="T2" fmla="*/ 36 w 1002"/>
                <a:gd name="T3" fmla="*/ 24 h 116"/>
                <a:gd name="T4" fmla="*/ 382 w 1002"/>
                <a:gd name="T5" fmla="*/ 51 h 116"/>
                <a:gd name="T6" fmla="*/ 844 w 1002"/>
                <a:gd name="T7" fmla="*/ 0 h 116"/>
                <a:gd name="T8" fmla="*/ 1002 w 1002"/>
                <a:gd name="T9" fmla="*/ 49 h 116"/>
                <a:gd name="T10" fmla="*/ 501 w 1002"/>
                <a:gd name="T11" fmla="*/ 116 h 116"/>
                <a:gd name="T12" fmla="*/ 0 w 1002"/>
                <a:gd name="T13" fmla="*/ 49 h 116"/>
                <a:gd name="T14" fmla="*/ 36 w 1002"/>
                <a:gd name="T15" fmla="*/ 24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2" h="116">
                  <a:moveTo>
                    <a:pt x="36" y="24"/>
                  </a:moveTo>
                  <a:lnTo>
                    <a:pt x="36" y="24"/>
                  </a:lnTo>
                  <a:cubicBezTo>
                    <a:pt x="139" y="41"/>
                    <a:pt x="257" y="51"/>
                    <a:pt x="382" y="51"/>
                  </a:cubicBezTo>
                  <a:cubicBezTo>
                    <a:pt x="557" y="51"/>
                    <a:pt x="718" y="32"/>
                    <a:pt x="844" y="0"/>
                  </a:cubicBezTo>
                  <a:cubicBezTo>
                    <a:pt x="941" y="13"/>
                    <a:pt x="1002" y="30"/>
                    <a:pt x="1002" y="49"/>
                  </a:cubicBezTo>
                  <a:cubicBezTo>
                    <a:pt x="1002" y="86"/>
                    <a:pt x="777" y="116"/>
                    <a:pt x="501" y="116"/>
                  </a:cubicBezTo>
                  <a:cubicBezTo>
                    <a:pt x="224" y="116"/>
                    <a:pt x="0" y="86"/>
                    <a:pt x="0" y="49"/>
                  </a:cubicBezTo>
                  <a:cubicBezTo>
                    <a:pt x="0" y="40"/>
                    <a:pt x="13" y="32"/>
                    <a:pt x="36" y="24"/>
                  </a:cubicBezTo>
                  <a:close/>
                </a:path>
              </a:pathLst>
            </a:custGeom>
            <a:solidFill>
              <a:srgbClr val="FFFFFF"/>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sp>
          <p:nvSpPr>
            <p:cNvPr id="17" name="Freeform 14">
              <a:extLst>
                <a:ext uri="{FF2B5EF4-FFF2-40B4-BE49-F238E27FC236}">
                  <a16:creationId xmlns:a16="http://schemas.microsoft.com/office/drawing/2014/main" id="{DE24B4C9-5454-40EF-8558-E5EB83632486}"/>
                </a:ext>
              </a:extLst>
            </p:cNvPr>
            <p:cNvSpPr>
              <a:spLocks/>
            </p:cNvSpPr>
            <p:nvPr/>
          </p:nvSpPr>
          <p:spPr bwMode="auto">
            <a:xfrm>
              <a:off x="4520" y="1970"/>
              <a:ext cx="381" cy="51"/>
            </a:xfrm>
            <a:custGeom>
              <a:avLst/>
              <a:gdLst>
                <a:gd name="T0" fmla="*/ 501 w 1002"/>
                <a:gd name="T1" fmla="*/ 0 h 133"/>
                <a:gd name="T2" fmla="*/ 501 w 1002"/>
                <a:gd name="T3" fmla="*/ 0 h 133"/>
                <a:gd name="T4" fmla="*/ 0 w 1002"/>
                <a:gd name="T5" fmla="*/ 66 h 133"/>
                <a:gd name="T6" fmla="*/ 501 w 1002"/>
                <a:gd name="T7" fmla="*/ 133 h 133"/>
                <a:gd name="T8" fmla="*/ 1002 w 1002"/>
                <a:gd name="T9" fmla="*/ 66 h 133"/>
                <a:gd name="T10" fmla="*/ 501 w 1002"/>
                <a:gd name="T11" fmla="*/ 0 h 133"/>
              </a:gdLst>
              <a:ahLst/>
              <a:cxnLst>
                <a:cxn ang="0">
                  <a:pos x="T0" y="T1"/>
                </a:cxn>
                <a:cxn ang="0">
                  <a:pos x="T2" y="T3"/>
                </a:cxn>
                <a:cxn ang="0">
                  <a:pos x="T4" y="T5"/>
                </a:cxn>
                <a:cxn ang="0">
                  <a:pos x="T6" y="T7"/>
                </a:cxn>
                <a:cxn ang="0">
                  <a:pos x="T8" y="T9"/>
                </a:cxn>
                <a:cxn ang="0">
                  <a:pos x="T10" y="T11"/>
                </a:cxn>
              </a:cxnLst>
              <a:rect l="0" t="0" r="r" b="b"/>
              <a:pathLst>
                <a:path w="1002" h="133">
                  <a:moveTo>
                    <a:pt x="501" y="0"/>
                  </a:moveTo>
                  <a:lnTo>
                    <a:pt x="501" y="0"/>
                  </a:lnTo>
                  <a:cubicBezTo>
                    <a:pt x="224" y="0"/>
                    <a:pt x="0" y="30"/>
                    <a:pt x="0" y="66"/>
                  </a:cubicBezTo>
                  <a:cubicBezTo>
                    <a:pt x="0" y="103"/>
                    <a:pt x="224" y="133"/>
                    <a:pt x="501" y="133"/>
                  </a:cubicBezTo>
                  <a:cubicBezTo>
                    <a:pt x="778" y="133"/>
                    <a:pt x="1002" y="103"/>
                    <a:pt x="1002" y="66"/>
                  </a:cubicBezTo>
                  <a:cubicBezTo>
                    <a:pt x="1002" y="30"/>
                    <a:pt x="778" y="0"/>
                    <a:pt x="501" y="0"/>
                  </a:cubicBezTo>
                  <a:close/>
                </a:path>
              </a:pathLst>
            </a:custGeom>
            <a:solidFill>
              <a:srgbClr val="FFFFFF"/>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232496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4177"/>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Salary: basic</a:t>
            </a:r>
            <a:endParaRPr sz="4791" dirty="0">
              <a:latin typeface="+mn-lt"/>
              <a:cs typeface="Arial"/>
            </a:endParaRPr>
          </a:p>
        </p:txBody>
      </p:sp>
      <p:graphicFrame>
        <p:nvGraphicFramePr>
          <p:cNvPr id="4" name="Table 4">
            <a:extLst>
              <a:ext uri="{FF2B5EF4-FFF2-40B4-BE49-F238E27FC236}">
                <a16:creationId xmlns:a16="http://schemas.microsoft.com/office/drawing/2014/main" id="{BCA7CF12-D5A2-43FE-B328-700F81CC51C1}"/>
              </a:ext>
            </a:extLst>
          </p:cNvPr>
          <p:cNvGraphicFramePr>
            <a:graphicFrameLocks noGrp="1"/>
          </p:cNvGraphicFramePr>
          <p:nvPr>
            <p:extLst>
              <p:ext uri="{D42A27DB-BD31-4B8C-83A1-F6EECF244321}">
                <p14:modId xmlns:p14="http://schemas.microsoft.com/office/powerpoint/2010/main" val="1376968593"/>
              </p:ext>
            </p:extLst>
          </p:nvPr>
        </p:nvGraphicFramePr>
        <p:xfrm>
          <a:off x="874643" y="2828299"/>
          <a:ext cx="7115874" cy="3408389"/>
        </p:xfrm>
        <a:graphic>
          <a:graphicData uri="http://schemas.openxmlformats.org/drawingml/2006/table">
            <a:tbl>
              <a:tblPr firstRow="1" bandRow="1">
                <a:tableStyleId>{5C22544A-7EE6-4342-B048-85BDC9FD1C3A}</a:tableStyleId>
              </a:tblPr>
              <a:tblGrid>
                <a:gridCol w="2804585">
                  <a:extLst>
                    <a:ext uri="{9D8B030D-6E8A-4147-A177-3AD203B41FA5}">
                      <a16:colId xmlns:a16="http://schemas.microsoft.com/office/drawing/2014/main" val="238922189"/>
                    </a:ext>
                  </a:extLst>
                </a:gridCol>
                <a:gridCol w="4311289">
                  <a:extLst>
                    <a:ext uri="{9D8B030D-6E8A-4147-A177-3AD203B41FA5}">
                      <a16:colId xmlns:a16="http://schemas.microsoft.com/office/drawing/2014/main" val="4005711737"/>
                    </a:ext>
                  </a:extLst>
                </a:gridCol>
              </a:tblGrid>
              <a:tr h="329467">
                <a:tc>
                  <a:txBody>
                    <a:bodyPr/>
                    <a:lstStyle/>
                    <a:p>
                      <a:pPr algn="ctr"/>
                      <a:r>
                        <a:rPr lang="en-GB" sz="1900" dirty="0">
                          <a:latin typeface="Arial" panose="020B0604020202020204" pitchFamily="34" charset="0"/>
                          <a:cs typeface="Arial" panose="020B0604020202020204" pitchFamily="34" charset="0"/>
                        </a:rPr>
                        <a:t>Stage of training</a:t>
                      </a:r>
                    </a:p>
                  </a:txBody>
                  <a:tcPr marL="55449" marR="55449" marT="27725" marB="27725" anchor="ctr"/>
                </a:tc>
                <a:tc>
                  <a:txBody>
                    <a:bodyPr/>
                    <a:lstStyle/>
                    <a:p>
                      <a:pPr algn="ctr"/>
                      <a:r>
                        <a:rPr lang="en-GB" sz="1900" dirty="0">
                          <a:latin typeface="Arial" panose="020B0604020202020204" pitchFamily="34" charset="0"/>
                          <a:cs typeface="Arial" panose="020B0604020202020204" pitchFamily="34" charset="0"/>
                        </a:rPr>
                        <a:t>Annual salary value</a:t>
                      </a:r>
                    </a:p>
                  </a:txBody>
                  <a:tcPr marL="55449" marR="55449" marT="27725" marB="27725" anchor="ctr"/>
                </a:tc>
                <a:extLst>
                  <a:ext uri="{0D108BD9-81ED-4DB2-BD59-A6C34878D82A}">
                    <a16:rowId xmlns:a16="http://schemas.microsoft.com/office/drawing/2014/main" val="83503863"/>
                  </a:ext>
                </a:extLst>
              </a:tr>
              <a:tr h="485787">
                <a:tc>
                  <a:txBody>
                    <a:bodyPr/>
                    <a:lstStyle/>
                    <a:p>
                      <a:pPr algn="ctr"/>
                      <a:r>
                        <a:rPr lang="en-GB" sz="1900" dirty="0">
                          <a:latin typeface="+mn-lt"/>
                          <a:cs typeface="Arial" panose="020B0604020202020204" pitchFamily="34" charset="0"/>
                        </a:rPr>
                        <a:t>FY1</a:t>
                      </a:r>
                    </a:p>
                  </a:txBody>
                  <a:tcPr marL="55449" marR="55449" marT="27725" marB="27725" anchor="ctr"/>
                </a:tc>
                <a:tc>
                  <a:txBody>
                    <a:bodyPr/>
                    <a:lstStyle/>
                    <a:p>
                      <a:pPr algn="ctr"/>
                      <a:r>
                        <a:rPr lang="en-GB" sz="1900" dirty="0">
                          <a:latin typeface="+mn-lt"/>
                          <a:cs typeface="Arial" panose="020B0604020202020204" pitchFamily="34" charset="0"/>
                        </a:rPr>
                        <a:t>£38,831</a:t>
                      </a:r>
                    </a:p>
                  </a:txBody>
                  <a:tcPr marL="55449" marR="55449" marT="27725" marB="27725" anchor="ctr"/>
                </a:tc>
                <a:extLst>
                  <a:ext uri="{0D108BD9-81ED-4DB2-BD59-A6C34878D82A}">
                    <a16:rowId xmlns:a16="http://schemas.microsoft.com/office/drawing/2014/main" val="2355679553"/>
                  </a:ext>
                </a:extLst>
              </a:tr>
              <a:tr h="532662">
                <a:tc>
                  <a:txBody>
                    <a:bodyPr/>
                    <a:lstStyle/>
                    <a:p>
                      <a:pPr algn="ctr"/>
                      <a:r>
                        <a:rPr lang="en-GB" sz="1900" dirty="0">
                          <a:latin typeface="+mn-lt"/>
                          <a:cs typeface="Arial" panose="020B0604020202020204" pitchFamily="34" charset="0"/>
                        </a:rPr>
                        <a:t>FY2</a:t>
                      </a:r>
                    </a:p>
                  </a:txBody>
                  <a:tcPr marL="55449" marR="55449" marT="27725" marB="27725" anchor="ctr"/>
                </a:tc>
                <a:tc>
                  <a:txBody>
                    <a:bodyPr/>
                    <a:lstStyle/>
                    <a:p>
                      <a:pPr algn="ctr"/>
                      <a:r>
                        <a:rPr lang="en-GB" sz="1900" dirty="0">
                          <a:latin typeface="+mn-lt"/>
                          <a:cs typeface="Arial" panose="020B0604020202020204" pitchFamily="34" charset="0"/>
                        </a:rPr>
                        <a:t>£44,439</a:t>
                      </a:r>
                    </a:p>
                  </a:txBody>
                  <a:tcPr marL="55449" marR="55449" marT="27725" marB="27725" anchor="ctr"/>
                </a:tc>
                <a:extLst>
                  <a:ext uri="{0D108BD9-81ED-4DB2-BD59-A6C34878D82A}">
                    <a16:rowId xmlns:a16="http://schemas.microsoft.com/office/drawing/2014/main" val="2474568638"/>
                  </a:ext>
                </a:extLst>
              </a:tr>
              <a:tr h="605982">
                <a:tc>
                  <a:txBody>
                    <a:bodyPr/>
                    <a:lstStyle/>
                    <a:p>
                      <a:pPr algn="ctr"/>
                      <a:r>
                        <a:rPr lang="en-GB" sz="1900" dirty="0">
                          <a:latin typeface="+mn-lt"/>
                          <a:cs typeface="Arial" panose="020B0604020202020204" pitchFamily="34" charset="0"/>
                        </a:rPr>
                        <a:t>CT1-2</a:t>
                      </a:r>
                    </a:p>
                    <a:p>
                      <a:pPr algn="ctr"/>
                      <a:r>
                        <a:rPr lang="en-GB" sz="1900" dirty="0">
                          <a:latin typeface="+mn-lt"/>
                          <a:cs typeface="Arial" panose="020B0604020202020204" pitchFamily="34" charset="0"/>
                        </a:rPr>
                        <a:t>ST1-2</a:t>
                      </a:r>
                    </a:p>
                  </a:txBody>
                  <a:tcPr marL="55449" marR="55449" marT="27725" marB="27725" anchor="ctr"/>
                </a:tc>
                <a:tc>
                  <a:txBody>
                    <a:bodyPr/>
                    <a:lstStyle/>
                    <a:p>
                      <a:pPr algn="ctr"/>
                      <a:r>
                        <a:rPr lang="en-GB" sz="1900" dirty="0">
                          <a:latin typeface="+mn-lt"/>
                          <a:cs typeface="Arial" panose="020B0604020202020204" pitchFamily="34" charset="0"/>
                        </a:rPr>
                        <a:t>£52,656</a:t>
                      </a:r>
                    </a:p>
                  </a:txBody>
                  <a:tcPr marL="55449" marR="55449" marT="27725" marB="27725" anchor="ctr"/>
                </a:tc>
                <a:extLst>
                  <a:ext uri="{0D108BD9-81ED-4DB2-BD59-A6C34878D82A}">
                    <a16:rowId xmlns:a16="http://schemas.microsoft.com/office/drawing/2014/main" val="1808935558"/>
                  </a:ext>
                </a:extLst>
              </a:tr>
              <a:tr h="605982">
                <a:tc>
                  <a:txBody>
                    <a:bodyPr/>
                    <a:lstStyle/>
                    <a:p>
                      <a:pPr algn="ctr"/>
                      <a:r>
                        <a:rPr lang="en-GB" sz="1900" dirty="0">
                          <a:latin typeface="+mn-lt"/>
                          <a:cs typeface="Arial" panose="020B0604020202020204" pitchFamily="34" charset="0"/>
                        </a:rPr>
                        <a:t>CT3</a:t>
                      </a:r>
                    </a:p>
                    <a:p>
                      <a:pPr algn="ctr"/>
                      <a:r>
                        <a:rPr lang="en-GB" sz="1900" dirty="0">
                          <a:latin typeface="+mn-lt"/>
                          <a:cs typeface="Arial" panose="020B0604020202020204" pitchFamily="34" charset="0"/>
                        </a:rPr>
                        <a:t>ST3-5</a:t>
                      </a:r>
                    </a:p>
                  </a:txBody>
                  <a:tcPr marL="55449" marR="55449" marT="27725" marB="27725" anchor="ctr"/>
                </a:tc>
                <a:tc>
                  <a:txBody>
                    <a:bodyPr/>
                    <a:lstStyle/>
                    <a:p>
                      <a:pPr algn="ctr"/>
                      <a:r>
                        <a:rPr lang="en-GB" sz="1900" dirty="0">
                          <a:latin typeface="+mn-lt"/>
                          <a:cs typeface="Arial" panose="020B0604020202020204" pitchFamily="34" charset="0"/>
                        </a:rPr>
                        <a:t>£65,048</a:t>
                      </a:r>
                    </a:p>
                  </a:txBody>
                  <a:tcPr marL="55449" marR="55449" marT="27725" marB="27725" anchor="ctr"/>
                </a:tc>
                <a:extLst>
                  <a:ext uri="{0D108BD9-81ED-4DB2-BD59-A6C34878D82A}">
                    <a16:rowId xmlns:a16="http://schemas.microsoft.com/office/drawing/2014/main" val="2589930739"/>
                  </a:ext>
                </a:extLst>
              </a:tr>
              <a:tr h="775790">
                <a:tc>
                  <a:txBody>
                    <a:bodyPr/>
                    <a:lstStyle/>
                    <a:p>
                      <a:pPr algn="ctr"/>
                      <a:r>
                        <a:rPr lang="en-GB" sz="1900" dirty="0">
                          <a:latin typeface="+mn-lt"/>
                          <a:cs typeface="Arial" panose="020B0604020202020204" pitchFamily="34" charset="0"/>
                        </a:rPr>
                        <a:t>ST6-8</a:t>
                      </a:r>
                    </a:p>
                  </a:txBody>
                  <a:tcPr marL="55449" marR="55449" marT="27725" marB="27725" anchor="ctr"/>
                </a:tc>
                <a:tc>
                  <a:txBody>
                    <a:bodyPr/>
                    <a:lstStyle/>
                    <a:p>
                      <a:pPr algn="ctr"/>
                      <a:r>
                        <a:rPr lang="en-GB" sz="1900" dirty="0">
                          <a:latin typeface="+mn-lt"/>
                          <a:cs typeface="Arial" panose="020B0604020202020204" pitchFamily="34" charset="0"/>
                        </a:rPr>
                        <a:t>£73,992</a:t>
                      </a:r>
                    </a:p>
                    <a:p>
                      <a:pPr algn="ctr"/>
                      <a:endParaRPr lang="en-GB" sz="300" dirty="0">
                        <a:latin typeface="+mn-lt"/>
                        <a:cs typeface="Arial" panose="020B0604020202020204" pitchFamily="34" charset="0"/>
                      </a:endParaRPr>
                    </a:p>
                  </a:txBody>
                  <a:tcPr marL="55449" marR="55449" marT="27725" marB="27725" anchor="ctr"/>
                </a:tc>
                <a:extLst>
                  <a:ext uri="{0D108BD9-81ED-4DB2-BD59-A6C34878D82A}">
                    <a16:rowId xmlns:a16="http://schemas.microsoft.com/office/drawing/2014/main" val="612127995"/>
                  </a:ext>
                </a:extLst>
              </a:tr>
            </a:tbl>
          </a:graphicData>
        </a:graphic>
      </p:graphicFrame>
      <p:grpSp>
        <p:nvGrpSpPr>
          <p:cNvPr id="10" name="Group 4">
            <a:extLst>
              <a:ext uri="{FF2B5EF4-FFF2-40B4-BE49-F238E27FC236}">
                <a16:creationId xmlns:a16="http://schemas.microsoft.com/office/drawing/2014/main" id="{2433CC32-8E13-4664-9BBB-600632A8338A}"/>
              </a:ext>
            </a:extLst>
          </p:cNvPr>
          <p:cNvGrpSpPr>
            <a:grpSpLocks noChangeAspect="1"/>
          </p:cNvGrpSpPr>
          <p:nvPr/>
        </p:nvGrpSpPr>
        <p:grpSpPr bwMode="auto">
          <a:xfrm>
            <a:off x="8960880" y="3013130"/>
            <a:ext cx="2063291" cy="1333730"/>
            <a:chOff x="4280" y="1880"/>
            <a:chExt cx="905" cy="585"/>
          </a:xfrm>
        </p:grpSpPr>
        <p:sp>
          <p:nvSpPr>
            <p:cNvPr id="11" name="AutoShape 3">
              <a:extLst>
                <a:ext uri="{FF2B5EF4-FFF2-40B4-BE49-F238E27FC236}">
                  <a16:creationId xmlns:a16="http://schemas.microsoft.com/office/drawing/2014/main" id="{9FAD10D5-7FC9-48F6-97B0-CF9EF02C93DA}"/>
                </a:ext>
              </a:extLst>
            </p:cNvPr>
            <p:cNvSpPr>
              <a:spLocks noChangeAspect="1" noChangeArrowheads="1" noTextEdit="1"/>
            </p:cNvSpPr>
            <p:nvPr/>
          </p:nvSpPr>
          <p:spPr bwMode="auto">
            <a:xfrm>
              <a:off x="4280" y="1880"/>
              <a:ext cx="90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2" name="Freeform 5">
              <a:extLst>
                <a:ext uri="{FF2B5EF4-FFF2-40B4-BE49-F238E27FC236}">
                  <a16:creationId xmlns:a16="http://schemas.microsoft.com/office/drawing/2014/main" id="{A122867E-1FF1-4082-9D55-BCDBDFEFC6FA}"/>
                </a:ext>
              </a:extLst>
            </p:cNvPr>
            <p:cNvSpPr>
              <a:spLocks noEditPoints="1"/>
            </p:cNvSpPr>
            <p:nvPr/>
          </p:nvSpPr>
          <p:spPr bwMode="auto">
            <a:xfrm>
              <a:off x="4280" y="1880"/>
              <a:ext cx="915" cy="591"/>
            </a:xfrm>
            <a:custGeom>
              <a:avLst/>
              <a:gdLst>
                <a:gd name="T0" fmla="*/ 1479 w 1543"/>
                <a:gd name="T1" fmla="*/ 599 h 998"/>
                <a:gd name="T2" fmla="*/ 1356 w 1543"/>
                <a:gd name="T3" fmla="*/ 663 h 998"/>
                <a:gd name="T4" fmla="*/ 1268 w 1543"/>
                <a:gd name="T5" fmla="*/ 810 h 998"/>
                <a:gd name="T6" fmla="*/ 187 w 1543"/>
                <a:gd name="T7" fmla="*/ 599 h 998"/>
                <a:gd name="T8" fmla="*/ 251 w 1543"/>
                <a:gd name="T9" fmla="*/ 250 h 998"/>
                <a:gd name="T10" fmla="*/ 376 w 1543"/>
                <a:gd name="T11" fmla="*/ 122 h 998"/>
                <a:gd name="T12" fmla="*/ 1268 w 1543"/>
                <a:gd name="T13" fmla="*/ 63 h 998"/>
                <a:gd name="T14" fmla="*/ 1420 w 1543"/>
                <a:gd name="T15" fmla="*/ 253 h 998"/>
                <a:gd name="T16" fmla="*/ 1479 w 1543"/>
                <a:gd name="T17" fmla="*/ 599 h 998"/>
                <a:gd name="T18" fmla="*/ 1466 w 1543"/>
                <a:gd name="T19" fmla="*/ 0 h 998"/>
                <a:gd name="T20" fmla="*/ 123 w 1543"/>
                <a:gd name="T21" fmla="*/ 76 h 998"/>
                <a:gd name="T22" fmla="*/ 199 w 1543"/>
                <a:gd name="T23" fmla="*/ 874 h 998"/>
                <a:gd name="T24" fmla="*/ 1543 w 1543"/>
                <a:gd name="T25" fmla="*/ 798 h 998"/>
                <a:gd name="T26" fmla="*/ 1466 w 1543"/>
                <a:gd name="T27" fmla="*/ 0 h 998"/>
                <a:gd name="T28" fmla="*/ 61 w 1543"/>
                <a:gd name="T29" fmla="*/ 798 h 998"/>
                <a:gd name="T30" fmla="*/ 0 w 1543"/>
                <a:gd name="T31" fmla="*/ 199 h 998"/>
                <a:gd name="T32" fmla="*/ 169 w 1543"/>
                <a:gd name="T33" fmla="*/ 998 h 998"/>
                <a:gd name="T34" fmla="*/ 1418 w 1543"/>
                <a:gd name="T35" fmla="*/ 936 h 998"/>
                <a:gd name="T36" fmla="*/ 61 w 1543"/>
                <a:gd name="T37" fmla="*/ 798 h 998"/>
                <a:gd name="T38" fmla="*/ 958 w 1543"/>
                <a:gd name="T39" fmla="*/ 575 h 998"/>
                <a:gd name="T40" fmla="*/ 747 w 1543"/>
                <a:gd name="T41" fmla="*/ 592 h 998"/>
                <a:gd name="T42" fmla="*/ 730 w 1543"/>
                <a:gd name="T43" fmla="*/ 542 h 998"/>
                <a:gd name="T44" fmla="*/ 754 w 1543"/>
                <a:gd name="T45" fmla="*/ 509 h 998"/>
                <a:gd name="T46" fmla="*/ 765 w 1543"/>
                <a:gd name="T47" fmla="*/ 474 h 998"/>
                <a:gd name="T48" fmla="*/ 747 w 1543"/>
                <a:gd name="T49" fmla="*/ 453 h 998"/>
                <a:gd name="T50" fmla="*/ 730 w 1543"/>
                <a:gd name="T51" fmla="*/ 411 h 998"/>
                <a:gd name="T52" fmla="*/ 765 w 1543"/>
                <a:gd name="T53" fmla="*/ 394 h 998"/>
                <a:gd name="T54" fmla="*/ 790 w 1543"/>
                <a:gd name="T55" fmla="*/ 298 h 998"/>
                <a:gd name="T56" fmla="*/ 934 w 1543"/>
                <a:gd name="T57" fmla="*/ 285 h 998"/>
                <a:gd name="T58" fmla="*/ 932 w 1543"/>
                <a:gd name="T59" fmla="*/ 337 h 998"/>
                <a:gd name="T60" fmla="*/ 872 w 1543"/>
                <a:gd name="T61" fmla="*/ 342 h 998"/>
                <a:gd name="T62" fmla="*/ 848 w 1543"/>
                <a:gd name="T63" fmla="*/ 371 h 998"/>
                <a:gd name="T64" fmla="*/ 897 w 1543"/>
                <a:gd name="T65" fmla="*/ 394 h 998"/>
                <a:gd name="T66" fmla="*/ 915 w 1543"/>
                <a:gd name="T67" fmla="*/ 436 h 998"/>
                <a:gd name="T68" fmla="*/ 848 w 1543"/>
                <a:gd name="T69" fmla="*/ 453 h 998"/>
                <a:gd name="T70" fmla="*/ 814 w 1543"/>
                <a:gd name="T71" fmla="*/ 522 h 998"/>
                <a:gd name="T72" fmla="*/ 958 w 1543"/>
                <a:gd name="T73" fmla="*/ 539 h 998"/>
                <a:gd name="T74" fmla="*/ 995 w 1543"/>
                <a:gd name="T75" fmla="*/ 186 h 998"/>
                <a:gd name="T76" fmla="*/ 833 w 1543"/>
                <a:gd name="T77" fmla="*/ 138 h 998"/>
                <a:gd name="T78" fmla="*/ 569 w 1543"/>
                <a:gd name="T79" fmla="*/ 296 h 998"/>
                <a:gd name="T80" fmla="*/ 833 w 1543"/>
                <a:gd name="T81" fmla="*/ 736 h 998"/>
                <a:gd name="T82" fmla="*/ 1132 w 1543"/>
                <a:gd name="T83" fmla="*/ 43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998">
                  <a:moveTo>
                    <a:pt x="1479" y="599"/>
                  </a:moveTo>
                  <a:lnTo>
                    <a:pt x="1479" y="599"/>
                  </a:lnTo>
                  <a:cubicBezTo>
                    <a:pt x="1458" y="604"/>
                    <a:pt x="1439" y="611"/>
                    <a:pt x="1420" y="621"/>
                  </a:cubicBezTo>
                  <a:cubicBezTo>
                    <a:pt x="1396" y="632"/>
                    <a:pt x="1375" y="646"/>
                    <a:pt x="1356" y="663"/>
                  </a:cubicBezTo>
                  <a:cubicBezTo>
                    <a:pt x="1330" y="687"/>
                    <a:pt x="1308" y="715"/>
                    <a:pt x="1292" y="746"/>
                  </a:cubicBezTo>
                  <a:cubicBezTo>
                    <a:pt x="1281" y="766"/>
                    <a:pt x="1273" y="788"/>
                    <a:pt x="1268" y="810"/>
                  </a:cubicBezTo>
                  <a:lnTo>
                    <a:pt x="398" y="810"/>
                  </a:lnTo>
                  <a:cubicBezTo>
                    <a:pt x="374" y="706"/>
                    <a:pt x="291" y="623"/>
                    <a:pt x="187" y="599"/>
                  </a:cubicBezTo>
                  <a:lnTo>
                    <a:pt x="187" y="274"/>
                  </a:lnTo>
                  <a:cubicBezTo>
                    <a:pt x="209" y="269"/>
                    <a:pt x="231" y="260"/>
                    <a:pt x="251" y="250"/>
                  </a:cubicBezTo>
                  <a:cubicBezTo>
                    <a:pt x="282" y="234"/>
                    <a:pt x="310" y="212"/>
                    <a:pt x="334" y="186"/>
                  </a:cubicBezTo>
                  <a:cubicBezTo>
                    <a:pt x="351" y="167"/>
                    <a:pt x="365" y="145"/>
                    <a:pt x="376" y="122"/>
                  </a:cubicBezTo>
                  <a:cubicBezTo>
                    <a:pt x="386" y="103"/>
                    <a:pt x="393" y="84"/>
                    <a:pt x="398" y="63"/>
                  </a:cubicBezTo>
                  <a:lnTo>
                    <a:pt x="1268" y="63"/>
                  </a:lnTo>
                  <a:cubicBezTo>
                    <a:pt x="1272" y="84"/>
                    <a:pt x="1280" y="103"/>
                    <a:pt x="1289" y="122"/>
                  </a:cubicBezTo>
                  <a:cubicBezTo>
                    <a:pt x="1317" y="179"/>
                    <a:pt x="1363" y="225"/>
                    <a:pt x="1420" y="253"/>
                  </a:cubicBezTo>
                  <a:cubicBezTo>
                    <a:pt x="1439" y="262"/>
                    <a:pt x="1458" y="269"/>
                    <a:pt x="1479" y="274"/>
                  </a:cubicBezTo>
                  <a:lnTo>
                    <a:pt x="1479" y="599"/>
                  </a:lnTo>
                  <a:close/>
                  <a:moveTo>
                    <a:pt x="1466" y="0"/>
                  </a:moveTo>
                  <a:lnTo>
                    <a:pt x="1466" y="0"/>
                  </a:lnTo>
                  <a:lnTo>
                    <a:pt x="199" y="0"/>
                  </a:lnTo>
                  <a:cubicBezTo>
                    <a:pt x="157" y="0"/>
                    <a:pt x="123" y="33"/>
                    <a:pt x="123" y="76"/>
                  </a:cubicBezTo>
                  <a:lnTo>
                    <a:pt x="123" y="798"/>
                  </a:lnTo>
                  <a:cubicBezTo>
                    <a:pt x="123" y="840"/>
                    <a:pt x="157" y="874"/>
                    <a:pt x="199" y="874"/>
                  </a:cubicBezTo>
                  <a:lnTo>
                    <a:pt x="1466" y="874"/>
                  </a:lnTo>
                  <a:cubicBezTo>
                    <a:pt x="1508" y="874"/>
                    <a:pt x="1543" y="840"/>
                    <a:pt x="1543" y="798"/>
                  </a:cubicBezTo>
                  <a:lnTo>
                    <a:pt x="1543" y="76"/>
                  </a:lnTo>
                  <a:cubicBezTo>
                    <a:pt x="1543" y="33"/>
                    <a:pt x="1508" y="0"/>
                    <a:pt x="1466" y="0"/>
                  </a:cubicBezTo>
                  <a:close/>
                  <a:moveTo>
                    <a:pt x="61" y="798"/>
                  </a:moveTo>
                  <a:lnTo>
                    <a:pt x="61" y="798"/>
                  </a:lnTo>
                  <a:lnTo>
                    <a:pt x="61" y="123"/>
                  </a:lnTo>
                  <a:cubicBezTo>
                    <a:pt x="26" y="130"/>
                    <a:pt x="0" y="161"/>
                    <a:pt x="0" y="199"/>
                  </a:cubicBezTo>
                  <a:lnTo>
                    <a:pt x="0" y="828"/>
                  </a:lnTo>
                  <a:cubicBezTo>
                    <a:pt x="0" y="913"/>
                    <a:pt x="81" y="998"/>
                    <a:pt x="169" y="998"/>
                  </a:cubicBezTo>
                  <a:lnTo>
                    <a:pt x="1343" y="998"/>
                  </a:lnTo>
                  <a:cubicBezTo>
                    <a:pt x="1380" y="998"/>
                    <a:pt x="1411" y="971"/>
                    <a:pt x="1418" y="936"/>
                  </a:cubicBezTo>
                  <a:lnTo>
                    <a:pt x="199" y="936"/>
                  </a:lnTo>
                  <a:cubicBezTo>
                    <a:pt x="123" y="936"/>
                    <a:pt x="61" y="874"/>
                    <a:pt x="61" y="798"/>
                  </a:cubicBezTo>
                  <a:close/>
                  <a:moveTo>
                    <a:pt x="958" y="575"/>
                  </a:moveTo>
                  <a:lnTo>
                    <a:pt x="958" y="575"/>
                  </a:lnTo>
                  <a:cubicBezTo>
                    <a:pt x="958" y="584"/>
                    <a:pt x="950" y="592"/>
                    <a:pt x="940" y="592"/>
                  </a:cubicBezTo>
                  <a:lnTo>
                    <a:pt x="747" y="592"/>
                  </a:lnTo>
                  <a:cubicBezTo>
                    <a:pt x="738" y="592"/>
                    <a:pt x="730" y="584"/>
                    <a:pt x="730" y="575"/>
                  </a:cubicBezTo>
                  <a:lnTo>
                    <a:pt x="730" y="542"/>
                  </a:lnTo>
                  <a:cubicBezTo>
                    <a:pt x="730" y="533"/>
                    <a:pt x="736" y="522"/>
                    <a:pt x="742" y="518"/>
                  </a:cubicBezTo>
                  <a:cubicBezTo>
                    <a:pt x="748" y="514"/>
                    <a:pt x="751" y="511"/>
                    <a:pt x="754" y="509"/>
                  </a:cubicBezTo>
                  <a:cubicBezTo>
                    <a:pt x="758" y="505"/>
                    <a:pt x="761" y="500"/>
                    <a:pt x="763" y="494"/>
                  </a:cubicBezTo>
                  <a:cubicBezTo>
                    <a:pt x="764" y="489"/>
                    <a:pt x="765" y="482"/>
                    <a:pt x="765" y="474"/>
                  </a:cubicBezTo>
                  <a:lnTo>
                    <a:pt x="765" y="453"/>
                  </a:lnTo>
                  <a:lnTo>
                    <a:pt x="747" y="453"/>
                  </a:lnTo>
                  <a:cubicBezTo>
                    <a:pt x="738" y="453"/>
                    <a:pt x="730" y="445"/>
                    <a:pt x="730" y="436"/>
                  </a:cubicBezTo>
                  <a:lnTo>
                    <a:pt x="730" y="411"/>
                  </a:lnTo>
                  <a:cubicBezTo>
                    <a:pt x="730" y="401"/>
                    <a:pt x="738" y="394"/>
                    <a:pt x="747" y="394"/>
                  </a:cubicBezTo>
                  <a:lnTo>
                    <a:pt x="765" y="394"/>
                  </a:lnTo>
                  <a:lnTo>
                    <a:pt x="765" y="368"/>
                  </a:lnTo>
                  <a:cubicBezTo>
                    <a:pt x="765" y="338"/>
                    <a:pt x="774" y="314"/>
                    <a:pt x="790" y="298"/>
                  </a:cubicBezTo>
                  <a:cubicBezTo>
                    <a:pt x="807" y="282"/>
                    <a:pt x="831" y="274"/>
                    <a:pt x="863" y="274"/>
                  </a:cubicBezTo>
                  <a:cubicBezTo>
                    <a:pt x="887" y="274"/>
                    <a:pt x="911" y="278"/>
                    <a:pt x="934" y="285"/>
                  </a:cubicBezTo>
                  <a:cubicBezTo>
                    <a:pt x="943" y="289"/>
                    <a:pt x="947" y="299"/>
                    <a:pt x="944" y="308"/>
                  </a:cubicBezTo>
                  <a:lnTo>
                    <a:pt x="932" y="337"/>
                  </a:lnTo>
                  <a:cubicBezTo>
                    <a:pt x="929" y="346"/>
                    <a:pt x="919" y="351"/>
                    <a:pt x="910" y="348"/>
                  </a:cubicBezTo>
                  <a:cubicBezTo>
                    <a:pt x="896" y="344"/>
                    <a:pt x="883" y="342"/>
                    <a:pt x="872" y="342"/>
                  </a:cubicBezTo>
                  <a:cubicBezTo>
                    <a:pt x="864" y="342"/>
                    <a:pt x="858" y="344"/>
                    <a:pt x="854" y="349"/>
                  </a:cubicBezTo>
                  <a:cubicBezTo>
                    <a:pt x="850" y="353"/>
                    <a:pt x="848" y="361"/>
                    <a:pt x="848" y="371"/>
                  </a:cubicBezTo>
                  <a:lnTo>
                    <a:pt x="848" y="394"/>
                  </a:lnTo>
                  <a:lnTo>
                    <a:pt x="897" y="394"/>
                  </a:lnTo>
                  <a:cubicBezTo>
                    <a:pt x="907" y="394"/>
                    <a:pt x="915" y="401"/>
                    <a:pt x="915" y="411"/>
                  </a:cubicBezTo>
                  <a:lnTo>
                    <a:pt x="915" y="436"/>
                  </a:lnTo>
                  <a:cubicBezTo>
                    <a:pt x="915" y="445"/>
                    <a:pt x="907" y="453"/>
                    <a:pt x="897" y="453"/>
                  </a:cubicBezTo>
                  <a:lnTo>
                    <a:pt x="848" y="453"/>
                  </a:lnTo>
                  <a:lnTo>
                    <a:pt x="848" y="474"/>
                  </a:lnTo>
                  <a:cubicBezTo>
                    <a:pt x="848" y="495"/>
                    <a:pt x="837" y="511"/>
                    <a:pt x="814" y="522"/>
                  </a:cubicBezTo>
                  <a:lnTo>
                    <a:pt x="940" y="522"/>
                  </a:lnTo>
                  <a:cubicBezTo>
                    <a:pt x="950" y="522"/>
                    <a:pt x="958" y="530"/>
                    <a:pt x="958" y="539"/>
                  </a:cubicBezTo>
                  <a:lnTo>
                    <a:pt x="958" y="575"/>
                  </a:lnTo>
                  <a:close/>
                  <a:moveTo>
                    <a:pt x="995" y="186"/>
                  </a:moveTo>
                  <a:lnTo>
                    <a:pt x="995" y="186"/>
                  </a:lnTo>
                  <a:cubicBezTo>
                    <a:pt x="949" y="155"/>
                    <a:pt x="893" y="138"/>
                    <a:pt x="833" y="138"/>
                  </a:cubicBezTo>
                  <a:cubicBezTo>
                    <a:pt x="773" y="138"/>
                    <a:pt x="717" y="155"/>
                    <a:pt x="670" y="186"/>
                  </a:cubicBezTo>
                  <a:cubicBezTo>
                    <a:pt x="628" y="213"/>
                    <a:pt x="593" y="251"/>
                    <a:pt x="569" y="296"/>
                  </a:cubicBezTo>
                  <a:cubicBezTo>
                    <a:pt x="547" y="338"/>
                    <a:pt x="534" y="386"/>
                    <a:pt x="534" y="437"/>
                  </a:cubicBezTo>
                  <a:cubicBezTo>
                    <a:pt x="534" y="602"/>
                    <a:pt x="668" y="736"/>
                    <a:pt x="833" y="736"/>
                  </a:cubicBezTo>
                  <a:cubicBezTo>
                    <a:pt x="884" y="736"/>
                    <a:pt x="932" y="723"/>
                    <a:pt x="973" y="700"/>
                  </a:cubicBezTo>
                  <a:cubicBezTo>
                    <a:pt x="1068" y="650"/>
                    <a:pt x="1132" y="551"/>
                    <a:pt x="1132" y="437"/>
                  </a:cubicBezTo>
                  <a:cubicBezTo>
                    <a:pt x="1132" y="331"/>
                    <a:pt x="1077" y="239"/>
                    <a:pt x="995" y="186"/>
                  </a:cubicBez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194068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C8B891F-5A65-E62B-CC53-555972BD776E}"/>
              </a:ext>
            </a:extLst>
          </p:cNvPr>
          <p:cNvGraphicFramePr>
            <a:graphicFrameLocks noGrp="1"/>
          </p:cNvGraphicFramePr>
          <p:nvPr>
            <p:extLst>
              <p:ext uri="{D42A27DB-BD31-4B8C-83A1-F6EECF244321}">
                <p14:modId xmlns:p14="http://schemas.microsoft.com/office/powerpoint/2010/main" val="4202327338"/>
              </p:ext>
            </p:extLst>
          </p:nvPr>
        </p:nvGraphicFramePr>
        <p:xfrm>
          <a:off x="1941554" y="1129520"/>
          <a:ext cx="8308891" cy="4838372"/>
        </p:xfrm>
        <a:graphic>
          <a:graphicData uri="http://schemas.openxmlformats.org/drawingml/2006/table">
            <a:tbl>
              <a:tblPr firstRow="1" bandRow="1">
                <a:tableStyleId>{5C22544A-7EE6-4342-B048-85BDC9FD1C3A}</a:tableStyleId>
              </a:tblPr>
              <a:tblGrid>
                <a:gridCol w="2039263">
                  <a:extLst>
                    <a:ext uri="{9D8B030D-6E8A-4147-A177-3AD203B41FA5}">
                      <a16:colId xmlns:a16="http://schemas.microsoft.com/office/drawing/2014/main" val="3648958851"/>
                    </a:ext>
                  </a:extLst>
                </a:gridCol>
                <a:gridCol w="3134814">
                  <a:extLst>
                    <a:ext uri="{9D8B030D-6E8A-4147-A177-3AD203B41FA5}">
                      <a16:colId xmlns:a16="http://schemas.microsoft.com/office/drawing/2014/main" val="2971560956"/>
                    </a:ext>
                  </a:extLst>
                </a:gridCol>
                <a:gridCol w="3134814">
                  <a:extLst>
                    <a:ext uri="{9D8B030D-6E8A-4147-A177-3AD203B41FA5}">
                      <a16:colId xmlns:a16="http://schemas.microsoft.com/office/drawing/2014/main" val="2710372940"/>
                    </a:ext>
                  </a:extLst>
                </a:gridCol>
              </a:tblGrid>
              <a:tr h="789184">
                <a:tc>
                  <a:txBody>
                    <a:bodyPr/>
                    <a:lstStyle/>
                    <a:p>
                      <a:pPr algn="ctr"/>
                      <a:r>
                        <a:rPr lang="en-GB" sz="1900" dirty="0">
                          <a:latin typeface="Arial" panose="020B0604020202020204" pitchFamily="34" charset="0"/>
                          <a:cs typeface="Arial" panose="020B0604020202020204" pitchFamily="34" charset="0"/>
                        </a:rPr>
                        <a:t>Stage of training</a:t>
                      </a:r>
                    </a:p>
                  </a:txBody>
                  <a:tcPr marL="55449" marR="55449" marT="27725" marB="27725" anchor="ctr"/>
                </a:tc>
                <a:tc>
                  <a:txBody>
                    <a:bodyPr/>
                    <a:lstStyle/>
                    <a:p>
                      <a:pPr algn="ctr"/>
                      <a:r>
                        <a:rPr lang="en-GB" sz="1900" dirty="0">
                          <a:latin typeface="Arial" panose="020B0604020202020204" pitchFamily="34" charset="0"/>
                          <a:cs typeface="Arial" panose="020B0604020202020204" pitchFamily="34" charset="0"/>
                        </a:rPr>
                        <a:t>2022</a:t>
                      </a:r>
                    </a:p>
                  </a:txBody>
                  <a:tcPr marL="55449" marR="55449" marT="27725" marB="27725" anchor="ctr"/>
                </a:tc>
                <a:tc>
                  <a:txBody>
                    <a:bodyPr/>
                    <a:lstStyle/>
                    <a:p>
                      <a:pPr algn="ctr"/>
                      <a:r>
                        <a:rPr lang="en-GB" sz="1900" dirty="0">
                          <a:latin typeface="Arial" panose="020B0604020202020204" pitchFamily="34" charset="0"/>
                          <a:cs typeface="Arial" panose="020B0604020202020204" pitchFamily="34" charset="0"/>
                        </a:rPr>
                        <a:t>2025/ 2026</a:t>
                      </a:r>
                    </a:p>
                  </a:txBody>
                  <a:tcPr marL="55449" marR="55449" marT="27725" marB="27725" anchor="ctr"/>
                </a:tc>
                <a:extLst>
                  <a:ext uri="{0D108BD9-81ED-4DB2-BD59-A6C34878D82A}">
                    <a16:rowId xmlns:a16="http://schemas.microsoft.com/office/drawing/2014/main" val="1835884197"/>
                  </a:ext>
                </a:extLst>
              </a:tr>
              <a:tr h="604150">
                <a:tc>
                  <a:txBody>
                    <a:bodyPr/>
                    <a:lstStyle/>
                    <a:p>
                      <a:pPr algn="ctr"/>
                      <a:r>
                        <a:rPr lang="en-GB" sz="2800" dirty="0">
                          <a:latin typeface="+mn-lt"/>
                          <a:cs typeface="Arial" panose="020B0604020202020204" pitchFamily="34" charset="0"/>
                        </a:rPr>
                        <a:t>FY1</a:t>
                      </a:r>
                    </a:p>
                  </a:txBody>
                  <a:tcPr marL="55449" marR="55449" marT="27725" marB="27725" anchor="ctr"/>
                </a:tc>
                <a:tc>
                  <a:txBody>
                    <a:bodyPr/>
                    <a:lstStyle/>
                    <a:p>
                      <a:pPr algn="ctr"/>
                      <a:r>
                        <a:rPr lang="en-GB" sz="2800" dirty="0">
                          <a:latin typeface="+mn-lt"/>
                          <a:cs typeface="Arial" panose="020B0604020202020204" pitchFamily="34" charset="0"/>
                        </a:rPr>
                        <a:t>£29,384</a:t>
                      </a:r>
                    </a:p>
                  </a:txBody>
                  <a:tcPr marL="55449" marR="55449" marT="27725" marB="27725" anchor="ctr"/>
                </a:tc>
                <a:tc>
                  <a:txBody>
                    <a:bodyPr/>
                    <a:lstStyle/>
                    <a:p>
                      <a:pPr algn="ctr"/>
                      <a:r>
                        <a:rPr lang="en-GB" sz="2800" dirty="0">
                          <a:latin typeface="+mn-lt"/>
                          <a:cs typeface="Arial" panose="020B0604020202020204" pitchFamily="34" charset="0"/>
                        </a:rPr>
                        <a:t>£38,831</a:t>
                      </a:r>
                    </a:p>
                  </a:txBody>
                  <a:tcPr marL="55449" marR="55449" marT="27725" marB="27725" anchor="ctr"/>
                </a:tc>
                <a:extLst>
                  <a:ext uri="{0D108BD9-81ED-4DB2-BD59-A6C34878D82A}">
                    <a16:rowId xmlns:a16="http://schemas.microsoft.com/office/drawing/2014/main" val="770430151"/>
                  </a:ext>
                </a:extLst>
              </a:tr>
              <a:tr h="662446">
                <a:tc>
                  <a:txBody>
                    <a:bodyPr/>
                    <a:lstStyle/>
                    <a:p>
                      <a:pPr algn="ctr"/>
                      <a:r>
                        <a:rPr lang="en-GB" sz="2800" dirty="0">
                          <a:latin typeface="+mn-lt"/>
                          <a:cs typeface="Arial" panose="020B0604020202020204" pitchFamily="34" charset="0"/>
                        </a:rPr>
                        <a:t>FY2</a:t>
                      </a:r>
                    </a:p>
                  </a:txBody>
                  <a:tcPr marL="55449" marR="55449" marT="27725" marB="27725" anchor="ctr"/>
                </a:tc>
                <a:tc>
                  <a:txBody>
                    <a:bodyPr/>
                    <a:lstStyle/>
                    <a:p>
                      <a:pPr algn="ctr"/>
                      <a:r>
                        <a:rPr lang="en-GB" sz="2800" dirty="0">
                          <a:latin typeface="+mn-lt"/>
                          <a:cs typeface="Arial" panose="020B0604020202020204" pitchFamily="34" charset="0"/>
                        </a:rPr>
                        <a:t>£34,012</a:t>
                      </a:r>
                    </a:p>
                  </a:txBody>
                  <a:tcPr marL="55449" marR="55449" marT="27725" marB="27725" anchor="ctr"/>
                </a:tc>
                <a:tc>
                  <a:txBody>
                    <a:bodyPr/>
                    <a:lstStyle/>
                    <a:p>
                      <a:pPr algn="ctr"/>
                      <a:r>
                        <a:rPr lang="en-GB" sz="2800" dirty="0">
                          <a:latin typeface="+mn-lt"/>
                          <a:cs typeface="Arial" panose="020B0604020202020204" pitchFamily="34" charset="0"/>
                        </a:rPr>
                        <a:t>£44,439</a:t>
                      </a:r>
                    </a:p>
                  </a:txBody>
                  <a:tcPr marL="55449" marR="55449" marT="27725" marB="27725" anchor="ctr"/>
                </a:tc>
                <a:extLst>
                  <a:ext uri="{0D108BD9-81ED-4DB2-BD59-A6C34878D82A}">
                    <a16:rowId xmlns:a16="http://schemas.microsoft.com/office/drawing/2014/main" val="1457759408"/>
                  </a:ext>
                </a:extLst>
              </a:tr>
              <a:tr h="789184">
                <a:tc>
                  <a:txBody>
                    <a:bodyPr/>
                    <a:lstStyle/>
                    <a:p>
                      <a:pPr algn="ctr"/>
                      <a:r>
                        <a:rPr lang="en-GB" sz="2800" dirty="0">
                          <a:latin typeface="+mn-lt"/>
                          <a:cs typeface="Arial" panose="020B0604020202020204" pitchFamily="34" charset="0"/>
                        </a:rPr>
                        <a:t>CT1-2</a:t>
                      </a:r>
                    </a:p>
                    <a:p>
                      <a:pPr algn="ctr"/>
                      <a:r>
                        <a:rPr lang="en-GB" sz="2800" dirty="0">
                          <a:latin typeface="+mn-lt"/>
                          <a:cs typeface="Arial" panose="020B0604020202020204" pitchFamily="34" charset="0"/>
                        </a:rPr>
                        <a:t>ST1-2</a:t>
                      </a:r>
                    </a:p>
                  </a:txBody>
                  <a:tcPr marL="55449" marR="55449" marT="27725" marB="27725" anchor="ctr"/>
                </a:tc>
                <a:tc>
                  <a:txBody>
                    <a:bodyPr/>
                    <a:lstStyle/>
                    <a:p>
                      <a:pPr algn="ctr"/>
                      <a:r>
                        <a:rPr lang="en-GB" sz="2800" dirty="0">
                          <a:latin typeface="+mn-lt"/>
                          <a:cs typeface="Arial" panose="020B0604020202020204" pitchFamily="34" charset="0"/>
                        </a:rPr>
                        <a:t>£40,257</a:t>
                      </a:r>
                    </a:p>
                  </a:txBody>
                  <a:tcPr marL="55449" marR="55449" marT="27725" marB="27725" anchor="ctr"/>
                </a:tc>
                <a:tc>
                  <a:txBody>
                    <a:bodyPr/>
                    <a:lstStyle/>
                    <a:p>
                      <a:pPr algn="ctr"/>
                      <a:r>
                        <a:rPr lang="en-GB" sz="2800" dirty="0">
                          <a:latin typeface="+mn-lt"/>
                          <a:cs typeface="Arial" panose="020B0604020202020204" pitchFamily="34" charset="0"/>
                        </a:rPr>
                        <a:t>£52,656</a:t>
                      </a:r>
                    </a:p>
                  </a:txBody>
                  <a:tcPr marL="55449" marR="55449" marT="27725" marB="27725" anchor="ctr"/>
                </a:tc>
                <a:extLst>
                  <a:ext uri="{0D108BD9-81ED-4DB2-BD59-A6C34878D82A}">
                    <a16:rowId xmlns:a16="http://schemas.microsoft.com/office/drawing/2014/main" val="724275681"/>
                  </a:ext>
                </a:extLst>
              </a:tr>
              <a:tr h="789184">
                <a:tc>
                  <a:txBody>
                    <a:bodyPr/>
                    <a:lstStyle/>
                    <a:p>
                      <a:pPr algn="ctr"/>
                      <a:r>
                        <a:rPr lang="en-GB" sz="2800" dirty="0">
                          <a:latin typeface="+mn-lt"/>
                          <a:cs typeface="Arial" panose="020B0604020202020204" pitchFamily="34" charset="0"/>
                        </a:rPr>
                        <a:t>CT3</a:t>
                      </a:r>
                    </a:p>
                    <a:p>
                      <a:pPr algn="ctr"/>
                      <a:r>
                        <a:rPr lang="en-GB" sz="2800" dirty="0">
                          <a:latin typeface="+mn-lt"/>
                          <a:cs typeface="Arial" panose="020B0604020202020204" pitchFamily="34" charset="0"/>
                        </a:rPr>
                        <a:t>ST3-5</a:t>
                      </a:r>
                    </a:p>
                  </a:txBody>
                  <a:tcPr marL="55449" marR="55449" marT="27725" marB="27725" anchor="ctr"/>
                </a:tc>
                <a:tc>
                  <a:txBody>
                    <a:bodyPr/>
                    <a:lstStyle/>
                    <a:p>
                      <a:pPr algn="ctr"/>
                      <a:r>
                        <a:rPr lang="en-GB" sz="2800" dirty="0">
                          <a:latin typeface="+mn-lt"/>
                          <a:cs typeface="Arial" panose="020B0604020202020204" pitchFamily="34" charset="0"/>
                        </a:rPr>
                        <a:t>£51,017</a:t>
                      </a:r>
                    </a:p>
                  </a:txBody>
                  <a:tcPr marL="55449" marR="55449" marT="27725" marB="27725" anchor="ctr"/>
                </a:tc>
                <a:tc>
                  <a:txBody>
                    <a:bodyPr/>
                    <a:lstStyle/>
                    <a:p>
                      <a:pPr algn="ctr"/>
                      <a:r>
                        <a:rPr lang="en-GB" sz="2800" dirty="0">
                          <a:latin typeface="+mn-lt"/>
                          <a:cs typeface="Arial" panose="020B0604020202020204" pitchFamily="34" charset="0"/>
                        </a:rPr>
                        <a:t>£65,048</a:t>
                      </a:r>
                    </a:p>
                  </a:txBody>
                  <a:tcPr marL="55449" marR="55449" marT="27725" marB="27725" anchor="ctr"/>
                </a:tc>
                <a:extLst>
                  <a:ext uri="{0D108BD9-81ED-4DB2-BD59-A6C34878D82A}">
                    <a16:rowId xmlns:a16="http://schemas.microsoft.com/office/drawing/2014/main" val="1182008853"/>
                  </a:ext>
                </a:extLst>
              </a:tr>
              <a:tr h="964812">
                <a:tc>
                  <a:txBody>
                    <a:bodyPr/>
                    <a:lstStyle/>
                    <a:p>
                      <a:pPr algn="ctr"/>
                      <a:r>
                        <a:rPr lang="en-GB" sz="2800" dirty="0">
                          <a:latin typeface="+mn-lt"/>
                          <a:cs typeface="Arial" panose="020B0604020202020204" pitchFamily="34" charset="0"/>
                        </a:rPr>
                        <a:t>ST6-8</a:t>
                      </a:r>
                    </a:p>
                  </a:txBody>
                  <a:tcPr marL="55449" marR="55449" marT="27725" marB="27725" anchor="ctr"/>
                </a:tc>
                <a:tc>
                  <a:txBody>
                    <a:bodyPr/>
                    <a:lstStyle/>
                    <a:p>
                      <a:pPr algn="ctr"/>
                      <a:r>
                        <a:rPr lang="en-GB" sz="2800" dirty="0">
                          <a:latin typeface="+mn-lt"/>
                          <a:cs typeface="Arial" panose="020B0604020202020204" pitchFamily="34" charset="0"/>
                        </a:rPr>
                        <a:t>£58,398</a:t>
                      </a:r>
                    </a:p>
                    <a:p>
                      <a:pPr algn="ctr"/>
                      <a:endParaRPr lang="en-GB" sz="600" dirty="0">
                        <a:latin typeface="+mn-lt"/>
                        <a:cs typeface="Arial" panose="020B0604020202020204" pitchFamily="34" charset="0"/>
                      </a:endParaRPr>
                    </a:p>
                  </a:txBody>
                  <a:tcPr marL="55449" marR="55449" marT="27725" marB="27725" anchor="ctr"/>
                </a:tc>
                <a:tc>
                  <a:txBody>
                    <a:bodyPr/>
                    <a:lstStyle/>
                    <a:p>
                      <a:pPr algn="ctr"/>
                      <a:r>
                        <a:rPr lang="en-GB" sz="2800" dirty="0">
                          <a:latin typeface="+mn-lt"/>
                          <a:cs typeface="Arial" panose="020B0604020202020204" pitchFamily="34" charset="0"/>
                        </a:rPr>
                        <a:t>£73,992</a:t>
                      </a:r>
                    </a:p>
                  </a:txBody>
                  <a:tcPr marL="55449" marR="55449" marT="27725" marB="27725" anchor="ctr"/>
                </a:tc>
                <a:extLst>
                  <a:ext uri="{0D108BD9-81ED-4DB2-BD59-A6C34878D82A}">
                    <a16:rowId xmlns:a16="http://schemas.microsoft.com/office/drawing/2014/main" val="1724974412"/>
                  </a:ext>
                </a:extLst>
              </a:tr>
            </a:tbl>
          </a:graphicData>
        </a:graphic>
      </p:graphicFrame>
    </p:spTree>
    <p:extLst>
      <p:ext uri="{BB962C8B-B14F-4D97-AF65-F5344CB8AC3E}">
        <p14:creationId xmlns:p14="http://schemas.microsoft.com/office/powerpoint/2010/main" val="218593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EFE650-16A8-5B5A-2C88-372E8724DE77}"/>
              </a:ext>
            </a:extLst>
          </p:cNvPr>
          <p:cNvPicPr>
            <a:picLocks noChangeAspect="1"/>
          </p:cNvPicPr>
          <p:nvPr/>
        </p:nvPicPr>
        <p:blipFill>
          <a:blip r:embed="rId2"/>
          <a:stretch>
            <a:fillRect/>
          </a:stretch>
        </p:blipFill>
        <p:spPr>
          <a:xfrm>
            <a:off x="2027629" y="823158"/>
            <a:ext cx="8136742" cy="5211684"/>
          </a:xfrm>
          <a:prstGeom prst="rect">
            <a:avLst/>
          </a:prstGeom>
        </p:spPr>
      </p:pic>
    </p:spTree>
    <p:extLst>
      <p:ext uri="{BB962C8B-B14F-4D97-AF65-F5344CB8AC3E}">
        <p14:creationId xmlns:p14="http://schemas.microsoft.com/office/powerpoint/2010/main" val="403248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4177"/>
            <a:ext cx="606553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Salary: top-ups</a:t>
            </a:r>
            <a:endParaRPr sz="4791" dirty="0">
              <a:latin typeface="+mn-lt"/>
              <a:cs typeface="Arial"/>
            </a:endParaRPr>
          </a:p>
        </p:txBody>
      </p:sp>
      <p:sp>
        <p:nvSpPr>
          <p:cNvPr id="5" name="object 4">
            <a:extLst>
              <a:ext uri="{FF2B5EF4-FFF2-40B4-BE49-F238E27FC236}">
                <a16:creationId xmlns:a16="http://schemas.microsoft.com/office/drawing/2014/main" id="{7A0E058D-ACB1-42DC-BDCB-15F54166D3E9}"/>
              </a:ext>
            </a:extLst>
          </p:cNvPr>
          <p:cNvSpPr txBox="1"/>
          <p:nvPr/>
        </p:nvSpPr>
        <p:spPr>
          <a:xfrm>
            <a:off x="830867" y="2729532"/>
            <a:ext cx="7898974" cy="3240204"/>
          </a:xfrm>
          <a:prstGeom prst="rect">
            <a:avLst/>
          </a:prstGeom>
        </p:spPr>
        <p:txBody>
          <a:bodyPr vert="horz" wrap="square" lIns="0" tIns="8086" rIns="0" bIns="0" rtlCol="0">
            <a:spAutoFit/>
          </a:bodyPr>
          <a:lstStyle/>
          <a:p>
            <a:pPr marL="7701">
              <a:spcBef>
                <a:spcPts val="64"/>
              </a:spcBef>
            </a:pPr>
            <a:r>
              <a:rPr lang="en-GB" sz="2395" b="1" spc="-21" dirty="0">
                <a:solidFill>
                  <a:schemeClr val="accent1">
                    <a:lumMod val="50000"/>
                  </a:schemeClr>
                </a:solidFill>
                <a:cs typeface="Arial"/>
              </a:rPr>
              <a:t>Basic salary may be topped up:</a:t>
            </a:r>
          </a:p>
          <a:p>
            <a:pPr marL="7701">
              <a:spcBef>
                <a:spcPts val="64"/>
              </a:spcBef>
            </a:pPr>
            <a:endParaRPr sz="2395" b="1" dirty="0">
              <a:solidFill>
                <a:schemeClr val="accent1">
                  <a:lumMod val="50000"/>
                </a:schemeClr>
              </a:solidFill>
              <a:cs typeface="Arial"/>
            </a:endParaRPr>
          </a:p>
          <a:p>
            <a:pPr marL="284947" indent="-277246">
              <a:buFont typeface="Courier New" panose="02070309020205020404" pitchFamily="49" charset="0"/>
              <a:buChar char="o"/>
              <a:tabLst>
                <a:tab pos="211015" algn="l"/>
              </a:tabLst>
            </a:pPr>
            <a:r>
              <a:rPr lang="en-GB" sz="2426" b="1" dirty="0">
                <a:solidFill>
                  <a:schemeClr val="accent1">
                    <a:lumMod val="50000"/>
                  </a:schemeClr>
                </a:solidFill>
                <a:cs typeface="Arial"/>
              </a:rPr>
              <a:t>up to 8 additional hours @1/40th of basic pay</a:t>
            </a:r>
          </a:p>
          <a:p>
            <a:pPr marL="284947" indent="-277246">
              <a:spcBef>
                <a:spcPts val="1186"/>
              </a:spcBef>
              <a:buFont typeface="Courier New" panose="02070309020205020404" pitchFamily="49" charset="0"/>
              <a:buChar char="o"/>
              <a:tabLst>
                <a:tab pos="211015" algn="l"/>
              </a:tabLst>
            </a:pPr>
            <a:r>
              <a:rPr lang="en-GB" sz="2426" b="1" dirty="0">
                <a:solidFill>
                  <a:schemeClr val="accent1">
                    <a:lumMod val="50000"/>
                  </a:schemeClr>
                </a:solidFill>
                <a:cs typeface="Arial"/>
              </a:rPr>
              <a:t>weekend allowance on-call availability 8%</a:t>
            </a:r>
          </a:p>
          <a:p>
            <a:pPr marL="284947" indent="-277246">
              <a:spcBef>
                <a:spcPts val="1186"/>
              </a:spcBef>
              <a:buFont typeface="Courier New" panose="02070309020205020404" pitchFamily="49" charset="0"/>
              <a:buChar char="o"/>
              <a:tabLst>
                <a:tab pos="211015" algn="l"/>
              </a:tabLst>
            </a:pPr>
            <a:r>
              <a:rPr lang="en-GB" sz="2426" b="1" dirty="0">
                <a:solidFill>
                  <a:schemeClr val="accent1">
                    <a:lumMod val="50000"/>
                  </a:schemeClr>
                </a:solidFill>
                <a:cs typeface="Arial"/>
              </a:rPr>
              <a:t>Anti-social hours 37% 21.00 – 07.00</a:t>
            </a:r>
          </a:p>
          <a:p>
            <a:pPr marL="284947" indent="-277246">
              <a:spcBef>
                <a:spcPts val="1186"/>
              </a:spcBef>
              <a:buFont typeface="Courier New" panose="02070309020205020404" pitchFamily="49" charset="0"/>
              <a:buChar char="o"/>
              <a:tabLst>
                <a:tab pos="211015" algn="l"/>
              </a:tabLst>
            </a:pPr>
            <a:r>
              <a:rPr lang="en-GB" sz="2426" b="1" dirty="0">
                <a:solidFill>
                  <a:schemeClr val="accent1">
                    <a:lumMod val="50000"/>
                  </a:schemeClr>
                </a:solidFill>
                <a:cs typeface="Arial"/>
              </a:rPr>
              <a:t>LTFT £1000</a:t>
            </a:r>
          </a:p>
          <a:p>
            <a:pPr marL="284947" indent="-277246">
              <a:spcBef>
                <a:spcPts val="1186"/>
              </a:spcBef>
              <a:buFont typeface="Courier New" panose="02070309020205020404" pitchFamily="49" charset="0"/>
              <a:buChar char="o"/>
              <a:tabLst>
                <a:tab pos="211015" algn="l"/>
              </a:tabLst>
            </a:pPr>
            <a:r>
              <a:rPr lang="en-GB" sz="2426" b="1" dirty="0">
                <a:solidFill>
                  <a:schemeClr val="accent1">
                    <a:lumMod val="50000"/>
                  </a:schemeClr>
                </a:solidFill>
                <a:cs typeface="Arial"/>
              </a:rPr>
              <a:t>London weighting (if applicable</a:t>
            </a:r>
            <a:r>
              <a:rPr lang="en-GB" sz="2426" dirty="0">
                <a:solidFill>
                  <a:srgbClr val="50535A"/>
                </a:solidFill>
                <a:cs typeface="Arial"/>
              </a:rPr>
              <a:t>)</a:t>
            </a:r>
          </a:p>
        </p:txBody>
      </p:sp>
      <p:grpSp>
        <p:nvGrpSpPr>
          <p:cNvPr id="12" name="Group 4">
            <a:extLst>
              <a:ext uri="{FF2B5EF4-FFF2-40B4-BE49-F238E27FC236}">
                <a16:creationId xmlns:a16="http://schemas.microsoft.com/office/drawing/2014/main" id="{01596FFF-E6B2-477A-891F-5A12566C4BA8}"/>
              </a:ext>
            </a:extLst>
          </p:cNvPr>
          <p:cNvGrpSpPr>
            <a:grpSpLocks noChangeAspect="1"/>
          </p:cNvGrpSpPr>
          <p:nvPr/>
        </p:nvGrpSpPr>
        <p:grpSpPr bwMode="auto">
          <a:xfrm>
            <a:off x="8960880" y="3013130"/>
            <a:ext cx="2063291" cy="1333730"/>
            <a:chOff x="4280" y="1880"/>
            <a:chExt cx="905" cy="585"/>
          </a:xfrm>
        </p:grpSpPr>
        <p:sp>
          <p:nvSpPr>
            <p:cNvPr id="13" name="AutoShape 3">
              <a:extLst>
                <a:ext uri="{FF2B5EF4-FFF2-40B4-BE49-F238E27FC236}">
                  <a16:creationId xmlns:a16="http://schemas.microsoft.com/office/drawing/2014/main" id="{27F21DD3-C1F6-49CE-B2CB-DF9C2BAF1F01}"/>
                </a:ext>
              </a:extLst>
            </p:cNvPr>
            <p:cNvSpPr>
              <a:spLocks noChangeAspect="1" noChangeArrowheads="1" noTextEdit="1"/>
            </p:cNvSpPr>
            <p:nvPr/>
          </p:nvSpPr>
          <p:spPr bwMode="auto">
            <a:xfrm>
              <a:off x="4280" y="1880"/>
              <a:ext cx="90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4" name="Freeform 5">
              <a:extLst>
                <a:ext uri="{FF2B5EF4-FFF2-40B4-BE49-F238E27FC236}">
                  <a16:creationId xmlns:a16="http://schemas.microsoft.com/office/drawing/2014/main" id="{305186DC-B89B-4F3E-874A-FFCFF57B77EB}"/>
                </a:ext>
              </a:extLst>
            </p:cNvPr>
            <p:cNvSpPr>
              <a:spLocks noEditPoints="1"/>
            </p:cNvSpPr>
            <p:nvPr/>
          </p:nvSpPr>
          <p:spPr bwMode="auto">
            <a:xfrm>
              <a:off x="4280" y="1880"/>
              <a:ext cx="915" cy="591"/>
            </a:xfrm>
            <a:custGeom>
              <a:avLst/>
              <a:gdLst>
                <a:gd name="T0" fmla="*/ 1479 w 1543"/>
                <a:gd name="T1" fmla="*/ 599 h 998"/>
                <a:gd name="T2" fmla="*/ 1356 w 1543"/>
                <a:gd name="T3" fmla="*/ 663 h 998"/>
                <a:gd name="T4" fmla="*/ 1268 w 1543"/>
                <a:gd name="T5" fmla="*/ 810 h 998"/>
                <a:gd name="T6" fmla="*/ 187 w 1543"/>
                <a:gd name="T7" fmla="*/ 599 h 998"/>
                <a:gd name="T8" fmla="*/ 251 w 1543"/>
                <a:gd name="T9" fmla="*/ 250 h 998"/>
                <a:gd name="T10" fmla="*/ 376 w 1543"/>
                <a:gd name="T11" fmla="*/ 122 h 998"/>
                <a:gd name="T12" fmla="*/ 1268 w 1543"/>
                <a:gd name="T13" fmla="*/ 63 h 998"/>
                <a:gd name="T14" fmla="*/ 1420 w 1543"/>
                <a:gd name="T15" fmla="*/ 253 h 998"/>
                <a:gd name="T16" fmla="*/ 1479 w 1543"/>
                <a:gd name="T17" fmla="*/ 599 h 998"/>
                <a:gd name="T18" fmla="*/ 1466 w 1543"/>
                <a:gd name="T19" fmla="*/ 0 h 998"/>
                <a:gd name="T20" fmla="*/ 123 w 1543"/>
                <a:gd name="T21" fmla="*/ 76 h 998"/>
                <a:gd name="T22" fmla="*/ 199 w 1543"/>
                <a:gd name="T23" fmla="*/ 874 h 998"/>
                <a:gd name="T24" fmla="*/ 1543 w 1543"/>
                <a:gd name="T25" fmla="*/ 798 h 998"/>
                <a:gd name="T26" fmla="*/ 1466 w 1543"/>
                <a:gd name="T27" fmla="*/ 0 h 998"/>
                <a:gd name="T28" fmla="*/ 61 w 1543"/>
                <a:gd name="T29" fmla="*/ 798 h 998"/>
                <a:gd name="T30" fmla="*/ 0 w 1543"/>
                <a:gd name="T31" fmla="*/ 199 h 998"/>
                <a:gd name="T32" fmla="*/ 169 w 1543"/>
                <a:gd name="T33" fmla="*/ 998 h 998"/>
                <a:gd name="T34" fmla="*/ 1418 w 1543"/>
                <a:gd name="T35" fmla="*/ 936 h 998"/>
                <a:gd name="T36" fmla="*/ 61 w 1543"/>
                <a:gd name="T37" fmla="*/ 798 h 998"/>
                <a:gd name="T38" fmla="*/ 958 w 1543"/>
                <a:gd name="T39" fmla="*/ 575 h 998"/>
                <a:gd name="T40" fmla="*/ 747 w 1543"/>
                <a:gd name="T41" fmla="*/ 592 h 998"/>
                <a:gd name="T42" fmla="*/ 730 w 1543"/>
                <a:gd name="T43" fmla="*/ 542 h 998"/>
                <a:gd name="T44" fmla="*/ 754 w 1543"/>
                <a:gd name="T45" fmla="*/ 509 h 998"/>
                <a:gd name="T46" fmla="*/ 765 w 1543"/>
                <a:gd name="T47" fmla="*/ 474 h 998"/>
                <a:gd name="T48" fmla="*/ 747 w 1543"/>
                <a:gd name="T49" fmla="*/ 453 h 998"/>
                <a:gd name="T50" fmla="*/ 730 w 1543"/>
                <a:gd name="T51" fmla="*/ 411 h 998"/>
                <a:gd name="T52" fmla="*/ 765 w 1543"/>
                <a:gd name="T53" fmla="*/ 394 h 998"/>
                <a:gd name="T54" fmla="*/ 790 w 1543"/>
                <a:gd name="T55" fmla="*/ 298 h 998"/>
                <a:gd name="T56" fmla="*/ 934 w 1543"/>
                <a:gd name="T57" fmla="*/ 285 h 998"/>
                <a:gd name="T58" fmla="*/ 932 w 1543"/>
                <a:gd name="T59" fmla="*/ 337 h 998"/>
                <a:gd name="T60" fmla="*/ 872 w 1543"/>
                <a:gd name="T61" fmla="*/ 342 h 998"/>
                <a:gd name="T62" fmla="*/ 848 w 1543"/>
                <a:gd name="T63" fmla="*/ 371 h 998"/>
                <a:gd name="T64" fmla="*/ 897 w 1543"/>
                <a:gd name="T65" fmla="*/ 394 h 998"/>
                <a:gd name="T66" fmla="*/ 915 w 1543"/>
                <a:gd name="T67" fmla="*/ 436 h 998"/>
                <a:gd name="T68" fmla="*/ 848 w 1543"/>
                <a:gd name="T69" fmla="*/ 453 h 998"/>
                <a:gd name="T70" fmla="*/ 814 w 1543"/>
                <a:gd name="T71" fmla="*/ 522 h 998"/>
                <a:gd name="T72" fmla="*/ 958 w 1543"/>
                <a:gd name="T73" fmla="*/ 539 h 998"/>
                <a:gd name="T74" fmla="*/ 995 w 1543"/>
                <a:gd name="T75" fmla="*/ 186 h 998"/>
                <a:gd name="T76" fmla="*/ 833 w 1543"/>
                <a:gd name="T77" fmla="*/ 138 h 998"/>
                <a:gd name="T78" fmla="*/ 569 w 1543"/>
                <a:gd name="T79" fmla="*/ 296 h 998"/>
                <a:gd name="T80" fmla="*/ 833 w 1543"/>
                <a:gd name="T81" fmla="*/ 736 h 998"/>
                <a:gd name="T82" fmla="*/ 1132 w 1543"/>
                <a:gd name="T83" fmla="*/ 43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998">
                  <a:moveTo>
                    <a:pt x="1479" y="599"/>
                  </a:moveTo>
                  <a:lnTo>
                    <a:pt x="1479" y="599"/>
                  </a:lnTo>
                  <a:cubicBezTo>
                    <a:pt x="1458" y="604"/>
                    <a:pt x="1439" y="611"/>
                    <a:pt x="1420" y="621"/>
                  </a:cubicBezTo>
                  <a:cubicBezTo>
                    <a:pt x="1396" y="632"/>
                    <a:pt x="1375" y="646"/>
                    <a:pt x="1356" y="663"/>
                  </a:cubicBezTo>
                  <a:cubicBezTo>
                    <a:pt x="1330" y="687"/>
                    <a:pt x="1308" y="715"/>
                    <a:pt x="1292" y="746"/>
                  </a:cubicBezTo>
                  <a:cubicBezTo>
                    <a:pt x="1281" y="766"/>
                    <a:pt x="1273" y="788"/>
                    <a:pt x="1268" y="810"/>
                  </a:cubicBezTo>
                  <a:lnTo>
                    <a:pt x="398" y="810"/>
                  </a:lnTo>
                  <a:cubicBezTo>
                    <a:pt x="374" y="706"/>
                    <a:pt x="291" y="623"/>
                    <a:pt x="187" y="599"/>
                  </a:cubicBezTo>
                  <a:lnTo>
                    <a:pt x="187" y="274"/>
                  </a:lnTo>
                  <a:cubicBezTo>
                    <a:pt x="209" y="269"/>
                    <a:pt x="231" y="260"/>
                    <a:pt x="251" y="250"/>
                  </a:cubicBezTo>
                  <a:cubicBezTo>
                    <a:pt x="282" y="234"/>
                    <a:pt x="310" y="212"/>
                    <a:pt x="334" y="186"/>
                  </a:cubicBezTo>
                  <a:cubicBezTo>
                    <a:pt x="351" y="167"/>
                    <a:pt x="365" y="145"/>
                    <a:pt x="376" y="122"/>
                  </a:cubicBezTo>
                  <a:cubicBezTo>
                    <a:pt x="386" y="103"/>
                    <a:pt x="393" y="84"/>
                    <a:pt x="398" y="63"/>
                  </a:cubicBezTo>
                  <a:lnTo>
                    <a:pt x="1268" y="63"/>
                  </a:lnTo>
                  <a:cubicBezTo>
                    <a:pt x="1272" y="84"/>
                    <a:pt x="1280" y="103"/>
                    <a:pt x="1289" y="122"/>
                  </a:cubicBezTo>
                  <a:cubicBezTo>
                    <a:pt x="1317" y="179"/>
                    <a:pt x="1363" y="225"/>
                    <a:pt x="1420" y="253"/>
                  </a:cubicBezTo>
                  <a:cubicBezTo>
                    <a:pt x="1439" y="262"/>
                    <a:pt x="1458" y="269"/>
                    <a:pt x="1479" y="274"/>
                  </a:cubicBezTo>
                  <a:lnTo>
                    <a:pt x="1479" y="599"/>
                  </a:lnTo>
                  <a:close/>
                  <a:moveTo>
                    <a:pt x="1466" y="0"/>
                  </a:moveTo>
                  <a:lnTo>
                    <a:pt x="1466" y="0"/>
                  </a:lnTo>
                  <a:lnTo>
                    <a:pt x="199" y="0"/>
                  </a:lnTo>
                  <a:cubicBezTo>
                    <a:pt x="157" y="0"/>
                    <a:pt x="123" y="33"/>
                    <a:pt x="123" y="76"/>
                  </a:cubicBezTo>
                  <a:lnTo>
                    <a:pt x="123" y="798"/>
                  </a:lnTo>
                  <a:cubicBezTo>
                    <a:pt x="123" y="840"/>
                    <a:pt x="157" y="874"/>
                    <a:pt x="199" y="874"/>
                  </a:cubicBezTo>
                  <a:lnTo>
                    <a:pt x="1466" y="874"/>
                  </a:lnTo>
                  <a:cubicBezTo>
                    <a:pt x="1508" y="874"/>
                    <a:pt x="1543" y="840"/>
                    <a:pt x="1543" y="798"/>
                  </a:cubicBezTo>
                  <a:lnTo>
                    <a:pt x="1543" y="76"/>
                  </a:lnTo>
                  <a:cubicBezTo>
                    <a:pt x="1543" y="33"/>
                    <a:pt x="1508" y="0"/>
                    <a:pt x="1466" y="0"/>
                  </a:cubicBezTo>
                  <a:close/>
                  <a:moveTo>
                    <a:pt x="61" y="798"/>
                  </a:moveTo>
                  <a:lnTo>
                    <a:pt x="61" y="798"/>
                  </a:lnTo>
                  <a:lnTo>
                    <a:pt x="61" y="123"/>
                  </a:lnTo>
                  <a:cubicBezTo>
                    <a:pt x="26" y="130"/>
                    <a:pt x="0" y="161"/>
                    <a:pt x="0" y="199"/>
                  </a:cubicBezTo>
                  <a:lnTo>
                    <a:pt x="0" y="828"/>
                  </a:lnTo>
                  <a:cubicBezTo>
                    <a:pt x="0" y="913"/>
                    <a:pt x="81" y="998"/>
                    <a:pt x="169" y="998"/>
                  </a:cubicBezTo>
                  <a:lnTo>
                    <a:pt x="1343" y="998"/>
                  </a:lnTo>
                  <a:cubicBezTo>
                    <a:pt x="1380" y="998"/>
                    <a:pt x="1411" y="971"/>
                    <a:pt x="1418" y="936"/>
                  </a:cubicBezTo>
                  <a:lnTo>
                    <a:pt x="199" y="936"/>
                  </a:lnTo>
                  <a:cubicBezTo>
                    <a:pt x="123" y="936"/>
                    <a:pt x="61" y="874"/>
                    <a:pt x="61" y="798"/>
                  </a:cubicBezTo>
                  <a:close/>
                  <a:moveTo>
                    <a:pt x="958" y="575"/>
                  </a:moveTo>
                  <a:lnTo>
                    <a:pt x="958" y="575"/>
                  </a:lnTo>
                  <a:cubicBezTo>
                    <a:pt x="958" y="584"/>
                    <a:pt x="950" y="592"/>
                    <a:pt x="940" y="592"/>
                  </a:cubicBezTo>
                  <a:lnTo>
                    <a:pt x="747" y="592"/>
                  </a:lnTo>
                  <a:cubicBezTo>
                    <a:pt x="738" y="592"/>
                    <a:pt x="730" y="584"/>
                    <a:pt x="730" y="575"/>
                  </a:cubicBezTo>
                  <a:lnTo>
                    <a:pt x="730" y="542"/>
                  </a:lnTo>
                  <a:cubicBezTo>
                    <a:pt x="730" y="533"/>
                    <a:pt x="736" y="522"/>
                    <a:pt x="742" y="518"/>
                  </a:cubicBezTo>
                  <a:cubicBezTo>
                    <a:pt x="748" y="514"/>
                    <a:pt x="751" y="511"/>
                    <a:pt x="754" y="509"/>
                  </a:cubicBezTo>
                  <a:cubicBezTo>
                    <a:pt x="758" y="505"/>
                    <a:pt x="761" y="500"/>
                    <a:pt x="763" y="494"/>
                  </a:cubicBezTo>
                  <a:cubicBezTo>
                    <a:pt x="764" y="489"/>
                    <a:pt x="765" y="482"/>
                    <a:pt x="765" y="474"/>
                  </a:cubicBezTo>
                  <a:lnTo>
                    <a:pt x="765" y="453"/>
                  </a:lnTo>
                  <a:lnTo>
                    <a:pt x="747" y="453"/>
                  </a:lnTo>
                  <a:cubicBezTo>
                    <a:pt x="738" y="453"/>
                    <a:pt x="730" y="445"/>
                    <a:pt x="730" y="436"/>
                  </a:cubicBezTo>
                  <a:lnTo>
                    <a:pt x="730" y="411"/>
                  </a:lnTo>
                  <a:cubicBezTo>
                    <a:pt x="730" y="401"/>
                    <a:pt x="738" y="394"/>
                    <a:pt x="747" y="394"/>
                  </a:cubicBezTo>
                  <a:lnTo>
                    <a:pt x="765" y="394"/>
                  </a:lnTo>
                  <a:lnTo>
                    <a:pt x="765" y="368"/>
                  </a:lnTo>
                  <a:cubicBezTo>
                    <a:pt x="765" y="338"/>
                    <a:pt x="774" y="314"/>
                    <a:pt x="790" y="298"/>
                  </a:cubicBezTo>
                  <a:cubicBezTo>
                    <a:pt x="807" y="282"/>
                    <a:pt x="831" y="274"/>
                    <a:pt x="863" y="274"/>
                  </a:cubicBezTo>
                  <a:cubicBezTo>
                    <a:pt x="887" y="274"/>
                    <a:pt x="911" y="278"/>
                    <a:pt x="934" y="285"/>
                  </a:cubicBezTo>
                  <a:cubicBezTo>
                    <a:pt x="943" y="289"/>
                    <a:pt x="947" y="299"/>
                    <a:pt x="944" y="308"/>
                  </a:cubicBezTo>
                  <a:lnTo>
                    <a:pt x="932" y="337"/>
                  </a:lnTo>
                  <a:cubicBezTo>
                    <a:pt x="929" y="346"/>
                    <a:pt x="919" y="351"/>
                    <a:pt x="910" y="348"/>
                  </a:cubicBezTo>
                  <a:cubicBezTo>
                    <a:pt x="896" y="344"/>
                    <a:pt x="883" y="342"/>
                    <a:pt x="872" y="342"/>
                  </a:cubicBezTo>
                  <a:cubicBezTo>
                    <a:pt x="864" y="342"/>
                    <a:pt x="858" y="344"/>
                    <a:pt x="854" y="349"/>
                  </a:cubicBezTo>
                  <a:cubicBezTo>
                    <a:pt x="850" y="353"/>
                    <a:pt x="848" y="361"/>
                    <a:pt x="848" y="371"/>
                  </a:cubicBezTo>
                  <a:lnTo>
                    <a:pt x="848" y="394"/>
                  </a:lnTo>
                  <a:lnTo>
                    <a:pt x="897" y="394"/>
                  </a:lnTo>
                  <a:cubicBezTo>
                    <a:pt x="907" y="394"/>
                    <a:pt x="915" y="401"/>
                    <a:pt x="915" y="411"/>
                  </a:cubicBezTo>
                  <a:lnTo>
                    <a:pt x="915" y="436"/>
                  </a:lnTo>
                  <a:cubicBezTo>
                    <a:pt x="915" y="445"/>
                    <a:pt x="907" y="453"/>
                    <a:pt x="897" y="453"/>
                  </a:cubicBezTo>
                  <a:lnTo>
                    <a:pt x="848" y="453"/>
                  </a:lnTo>
                  <a:lnTo>
                    <a:pt x="848" y="474"/>
                  </a:lnTo>
                  <a:cubicBezTo>
                    <a:pt x="848" y="495"/>
                    <a:pt x="837" y="511"/>
                    <a:pt x="814" y="522"/>
                  </a:cubicBezTo>
                  <a:lnTo>
                    <a:pt x="940" y="522"/>
                  </a:lnTo>
                  <a:cubicBezTo>
                    <a:pt x="950" y="522"/>
                    <a:pt x="958" y="530"/>
                    <a:pt x="958" y="539"/>
                  </a:cubicBezTo>
                  <a:lnTo>
                    <a:pt x="958" y="575"/>
                  </a:lnTo>
                  <a:close/>
                  <a:moveTo>
                    <a:pt x="995" y="186"/>
                  </a:moveTo>
                  <a:lnTo>
                    <a:pt x="995" y="186"/>
                  </a:lnTo>
                  <a:cubicBezTo>
                    <a:pt x="949" y="155"/>
                    <a:pt x="893" y="138"/>
                    <a:pt x="833" y="138"/>
                  </a:cubicBezTo>
                  <a:cubicBezTo>
                    <a:pt x="773" y="138"/>
                    <a:pt x="717" y="155"/>
                    <a:pt x="670" y="186"/>
                  </a:cubicBezTo>
                  <a:cubicBezTo>
                    <a:pt x="628" y="213"/>
                    <a:pt x="593" y="251"/>
                    <a:pt x="569" y="296"/>
                  </a:cubicBezTo>
                  <a:cubicBezTo>
                    <a:pt x="547" y="338"/>
                    <a:pt x="534" y="386"/>
                    <a:pt x="534" y="437"/>
                  </a:cubicBezTo>
                  <a:cubicBezTo>
                    <a:pt x="534" y="602"/>
                    <a:pt x="668" y="736"/>
                    <a:pt x="833" y="736"/>
                  </a:cubicBezTo>
                  <a:cubicBezTo>
                    <a:pt x="884" y="736"/>
                    <a:pt x="932" y="723"/>
                    <a:pt x="973" y="700"/>
                  </a:cubicBezTo>
                  <a:cubicBezTo>
                    <a:pt x="1068" y="650"/>
                    <a:pt x="1132" y="551"/>
                    <a:pt x="1132" y="437"/>
                  </a:cubicBezTo>
                  <a:cubicBezTo>
                    <a:pt x="1132" y="331"/>
                    <a:pt x="1077" y="239"/>
                    <a:pt x="995" y="186"/>
                  </a:cubicBez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grpSp>
        <p:nvGrpSpPr>
          <p:cNvPr id="21" name="Group 4">
            <a:extLst>
              <a:ext uri="{FF2B5EF4-FFF2-40B4-BE49-F238E27FC236}">
                <a16:creationId xmlns:a16="http://schemas.microsoft.com/office/drawing/2014/main" id="{9F098BD8-8442-4F4A-9ABE-F1AA5E0B41D5}"/>
              </a:ext>
            </a:extLst>
          </p:cNvPr>
          <p:cNvGrpSpPr>
            <a:grpSpLocks noChangeAspect="1"/>
          </p:cNvGrpSpPr>
          <p:nvPr/>
        </p:nvGrpSpPr>
        <p:grpSpPr bwMode="auto">
          <a:xfrm>
            <a:off x="8960880" y="4360539"/>
            <a:ext cx="2063291" cy="1333730"/>
            <a:chOff x="4280" y="1880"/>
            <a:chExt cx="905" cy="585"/>
          </a:xfrm>
        </p:grpSpPr>
        <p:sp>
          <p:nvSpPr>
            <p:cNvPr id="22" name="AutoShape 3">
              <a:extLst>
                <a:ext uri="{FF2B5EF4-FFF2-40B4-BE49-F238E27FC236}">
                  <a16:creationId xmlns:a16="http://schemas.microsoft.com/office/drawing/2014/main" id="{C8E8111F-E6D8-458B-97FB-408778333DEE}"/>
                </a:ext>
              </a:extLst>
            </p:cNvPr>
            <p:cNvSpPr>
              <a:spLocks noChangeAspect="1" noChangeArrowheads="1" noTextEdit="1"/>
            </p:cNvSpPr>
            <p:nvPr/>
          </p:nvSpPr>
          <p:spPr bwMode="auto">
            <a:xfrm>
              <a:off x="4280" y="1880"/>
              <a:ext cx="90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23" name="Freeform 5">
              <a:extLst>
                <a:ext uri="{FF2B5EF4-FFF2-40B4-BE49-F238E27FC236}">
                  <a16:creationId xmlns:a16="http://schemas.microsoft.com/office/drawing/2014/main" id="{A352D621-6795-46FA-8CE9-8EEE7964BE86}"/>
                </a:ext>
              </a:extLst>
            </p:cNvPr>
            <p:cNvSpPr>
              <a:spLocks noEditPoints="1"/>
            </p:cNvSpPr>
            <p:nvPr/>
          </p:nvSpPr>
          <p:spPr bwMode="auto">
            <a:xfrm>
              <a:off x="4280" y="1880"/>
              <a:ext cx="915" cy="591"/>
            </a:xfrm>
            <a:custGeom>
              <a:avLst/>
              <a:gdLst>
                <a:gd name="T0" fmla="*/ 1479 w 1543"/>
                <a:gd name="T1" fmla="*/ 599 h 998"/>
                <a:gd name="T2" fmla="*/ 1356 w 1543"/>
                <a:gd name="T3" fmla="*/ 663 h 998"/>
                <a:gd name="T4" fmla="*/ 1268 w 1543"/>
                <a:gd name="T5" fmla="*/ 810 h 998"/>
                <a:gd name="T6" fmla="*/ 187 w 1543"/>
                <a:gd name="T7" fmla="*/ 599 h 998"/>
                <a:gd name="T8" fmla="*/ 251 w 1543"/>
                <a:gd name="T9" fmla="*/ 250 h 998"/>
                <a:gd name="T10" fmla="*/ 376 w 1543"/>
                <a:gd name="T11" fmla="*/ 122 h 998"/>
                <a:gd name="T12" fmla="*/ 1268 w 1543"/>
                <a:gd name="T13" fmla="*/ 63 h 998"/>
                <a:gd name="T14" fmla="*/ 1420 w 1543"/>
                <a:gd name="T15" fmla="*/ 253 h 998"/>
                <a:gd name="T16" fmla="*/ 1479 w 1543"/>
                <a:gd name="T17" fmla="*/ 599 h 998"/>
                <a:gd name="T18" fmla="*/ 1466 w 1543"/>
                <a:gd name="T19" fmla="*/ 0 h 998"/>
                <a:gd name="T20" fmla="*/ 123 w 1543"/>
                <a:gd name="T21" fmla="*/ 76 h 998"/>
                <a:gd name="T22" fmla="*/ 199 w 1543"/>
                <a:gd name="T23" fmla="*/ 874 h 998"/>
                <a:gd name="T24" fmla="*/ 1543 w 1543"/>
                <a:gd name="T25" fmla="*/ 798 h 998"/>
                <a:gd name="T26" fmla="*/ 1466 w 1543"/>
                <a:gd name="T27" fmla="*/ 0 h 998"/>
                <a:gd name="T28" fmla="*/ 61 w 1543"/>
                <a:gd name="T29" fmla="*/ 798 h 998"/>
                <a:gd name="T30" fmla="*/ 0 w 1543"/>
                <a:gd name="T31" fmla="*/ 199 h 998"/>
                <a:gd name="T32" fmla="*/ 169 w 1543"/>
                <a:gd name="T33" fmla="*/ 998 h 998"/>
                <a:gd name="T34" fmla="*/ 1418 w 1543"/>
                <a:gd name="T35" fmla="*/ 936 h 998"/>
                <a:gd name="T36" fmla="*/ 61 w 1543"/>
                <a:gd name="T37" fmla="*/ 798 h 998"/>
                <a:gd name="T38" fmla="*/ 958 w 1543"/>
                <a:gd name="T39" fmla="*/ 575 h 998"/>
                <a:gd name="T40" fmla="*/ 747 w 1543"/>
                <a:gd name="T41" fmla="*/ 592 h 998"/>
                <a:gd name="T42" fmla="*/ 730 w 1543"/>
                <a:gd name="T43" fmla="*/ 542 h 998"/>
                <a:gd name="T44" fmla="*/ 754 w 1543"/>
                <a:gd name="T45" fmla="*/ 509 h 998"/>
                <a:gd name="T46" fmla="*/ 765 w 1543"/>
                <a:gd name="T47" fmla="*/ 474 h 998"/>
                <a:gd name="T48" fmla="*/ 747 w 1543"/>
                <a:gd name="T49" fmla="*/ 453 h 998"/>
                <a:gd name="T50" fmla="*/ 730 w 1543"/>
                <a:gd name="T51" fmla="*/ 411 h 998"/>
                <a:gd name="T52" fmla="*/ 765 w 1543"/>
                <a:gd name="T53" fmla="*/ 394 h 998"/>
                <a:gd name="T54" fmla="*/ 790 w 1543"/>
                <a:gd name="T55" fmla="*/ 298 h 998"/>
                <a:gd name="T56" fmla="*/ 934 w 1543"/>
                <a:gd name="T57" fmla="*/ 285 h 998"/>
                <a:gd name="T58" fmla="*/ 932 w 1543"/>
                <a:gd name="T59" fmla="*/ 337 h 998"/>
                <a:gd name="T60" fmla="*/ 872 w 1543"/>
                <a:gd name="T61" fmla="*/ 342 h 998"/>
                <a:gd name="T62" fmla="*/ 848 w 1543"/>
                <a:gd name="T63" fmla="*/ 371 h 998"/>
                <a:gd name="T64" fmla="*/ 897 w 1543"/>
                <a:gd name="T65" fmla="*/ 394 h 998"/>
                <a:gd name="T66" fmla="*/ 915 w 1543"/>
                <a:gd name="T67" fmla="*/ 436 h 998"/>
                <a:gd name="T68" fmla="*/ 848 w 1543"/>
                <a:gd name="T69" fmla="*/ 453 h 998"/>
                <a:gd name="T70" fmla="*/ 814 w 1543"/>
                <a:gd name="T71" fmla="*/ 522 h 998"/>
                <a:gd name="T72" fmla="*/ 958 w 1543"/>
                <a:gd name="T73" fmla="*/ 539 h 998"/>
                <a:gd name="T74" fmla="*/ 995 w 1543"/>
                <a:gd name="T75" fmla="*/ 186 h 998"/>
                <a:gd name="T76" fmla="*/ 833 w 1543"/>
                <a:gd name="T77" fmla="*/ 138 h 998"/>
                <a:gd name="T78" fmla="*/ 569 w 1543"/>
                <a:gd name="T79" fmla="*/ 296 h 998"/>
                <a:gd name="T80" fmla="*/ 833 w 1543"/>
                <a:gd name="T81" fmla="*/ 736 h 998"/>
                <a:gd name="T82" fmla="*/ 1132 w 1543"/>
                <a:gd name="T83" fmla="*/ 43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998">
                  <a:moveTo>
                    <a:pt x="1479" y="599"/>
                  </a:moveTo>
                  <a:lnTo>
                    <a:pt x="1479" y="599"/>
                  </a:lnTo>
                  <a:cubicBezTo>
                    <a:pt x="1458" y="604"/>
                    <a:pt x="1439" y="611"/>
                    <a:pt x="1420" y="621"/>
                  </a:cubicBezTo>
                  <a:cubicBezTo>
                    <a:pt x="1396" y="632"/>
                    <a:pt x="1375" y="646"/>
                    <a:pt x="1356" y="663"/>
                  </a:cubicBezTo>
                  <a:cubicBezTo>
                    <a:pt x="1330" y="687"/>
                    <a:pt x="1308" y="715"/>
                    <a:pt x="1292" y="746"/>
                  </a:cubicBezTo>
                  <a:cubicBezTo>
                    <a:pt x="1281" y="766"/>
                    <a:pt x="1273" y="788"/>
                    <a:pt x="1268" y="810"/>
                  </a:cubicBezTo>
                  <a:lnTo>
                    <a:pt x="398" y="810"/>
                  </a:lnTo>
                  <a:cubicBezTo>
                    <a:pt x="374" y="706"/>
                    <a:pt x="291" y="623"/>
                    <a:pt x="187" y="599"/>
                  </a:cubicBezTo>
                  <a:lnTo>
                    <a:pt x="187" y="274"/>
                  </a:lnTo>
                  <a:cubicBezTo>
                    <a:pt x="209" y="269"/>
                    <a:pt x="231" y="260"/>
                    <a:pt x="251" y="250"/>
                  </a:cubicBezTo>
                  <a:cubicBezTo>
                    <a:pt x="282" y="234"/>
                    <a:pt x="310" y="212"/>
                    <a:pt x="334" y="186"/>
                  </a:cubicBezTo>
                  <a:cubicBezTo>
                    <a:pt x="351" y="167"/>
                    <a:pt x="365" y="145"/>
                    <a:pt x="376" y="122"/>
                  </a:cubicBezTo>
                  <a:cubicBezTo>
                    <a:pt x="386" y="103"/>
                    <a:pt x="393" y="84"/>
                    <a:pt x="398" y="63"/>
                  </a:cubicBezTo>
                  <a:lnTo>
                    <a:pt x="1268" y="63"/>
                  </a:lnTo>
                  <a:cubicBezTo>
                    <a:pt x="1272" y="84"/>
                    <a:pt x="1280" y="103"/>
                    <a:pt x="1289" y="122"/>
                  </a:cubicBezTo>
                  <a:cubicBezTo>
                    <a:pt x="1317" y="179"/>
                    <a:pt x="1363" y="225"/>
                    <a:pt x="1420" y="253"/>
                  </a:cubicBezTo>
                  <a:cubicBezTo>
                    <a:pt x="1439" y="262"/>
                    <a:pt x="1458" y="269"/>
                    <a:pt x="1479" y="274"/>
                  </a:cubicBezTo>
                  <a:lnTo>
                    <a:pt x="1479" y="599"/>
                  </a:lnTo>
                  <a:close/>
                  <a:moveTo>
                    <a:pt x="1466" y="0"/>
                  </a:moveTo>
                  <a:lnTo>
                    <a:pt x="1466" y="0"/>
                  </a:lnTo>
                  <a:lnTo>
                    <a:pt x="199" y="0"/>
                  </a:lnTo>
                  <a:cubicBezTo>
                    <a:pt x="157" y="0"/>
                    <a:pt x="123" y="33"/>
                    <a:pt x="123" y="76"/>
                  </a:cubicBezTo>
                  <a:lnTo>
                    <a:pt x="123" y="798"/>
                  </a:lnTo>
                  <a:cubicBezTo>
                    <a:pt x="123" y="840"/>
                    <a:pt x="157" y="874"/>
                    <a:pt x="199" y="874"/>
                  </a:cubicBezTo>
                  <a:lnTo>
                    <a:pt x="1466" y="874"/>
                  </a:lnTo>
                  <a:cubicBezTo>
                    <a:pt x="1508" y="874"/>
                    <a:pt x="1543" y="840"/>
                    <a:pt x="1543" y="798"/>
                  </a:cubicBezTo>
                  <a:lnTo>
                    <a:pt x="1543" y="76"/>
                  </a:lnTo>
                  <a:cubicBezTo>
                    <a:pt x="1543" y="33"/>
                    <a:pt x="1508" y="0"/>
                    <a:pt x="1466" y="0"/>
                  </a:cubicBezTo>
                  <a:close/>
                  <a:moveTo>
                    <a:pt x="61" y="798"/>
                  </a:moveTo>
                  <a:lnTo>
                    <a:pt x="61" y="798"/>
                  </a:lnTo>
                  <a:lnTo>
                    <a:pt x="61" y="123"/>
                  </a:lnTo>
                  <a:cubicBezTo>
                    <a:pt x="26" y="130"/>
                    <a:pt x="0" y="161"/>
                    <a:pt x="0" y="199"/>
                  </a:cubicBezTo>
                  <a:lnTo>
                    <a:pt x="0" y="828"/>
                  </a:lnTo>
                  <a:cubicBezTo>
                    <a:pt x="0" y="913"/>
                    <a:pt x="81" y="998"/>
                    <a:pt x="169" y="998"/>
                  </a:cubicBezTo>
                  <a:lnTo>
                    <a:pt x="1343" y="998"/>
                  </a:lnTo>
                  <a:cubicBezTo>
                    <a:pt x="1380" y="998"/>
                    <a:pt x="1411" y="971"/>
                    <a:pt x="1418" y="936"/>
                  </a:cubicBezTo>
                  <a:lnTo>
                    <a:pt x="199" y="936"/>
                  </a:lnTo>
                  <a:cubicBezTo>
                    <a:pt x="123" y="936"/>
                    <a:pt x="61" y="874"/>
                    <a:pt x="61" y="798"/>
                  </a:cubicBezTo>
                  <a:close/>
                  <a:moveTo>
                    <a:pt x="958" y="575"/>
                  </a:moveTo>
                  <a:lnTo>
                    <a:pt x="958" y="575"/>
                  </a:lnTo>
                  <a:cubicBezTo>
                    <a:pt x="958" y="584"/>
                    <a:pt x="950" y="592"/>
                    <a:pt x="940" y="592"/>
                  </a:cubicBezTo>
                  <a:lnTo>
                    <a:pt x="747" y="592"/>
                  </a:lnTo>
                  <a:cubicBezTo>
                    <a:pt x="738" y="592"/>
                    <a:pt x="730" y="584"/>
                    <a:pt x="730" y="575"/>
                  </a:cubicBezTo>
                  <a:lnTo>
                    <a:pt x="730" y="542"/>
                  </a:lnTo>
                  <a:cubicBezTo>
                    <a:pt x="730" y="533"/>
                    <a:pt x="736" y="522"/>
                    <a:pt x="742" y="518"/>
                  </a:cubicBezTo>
                  <a:cubicBezTo>
                    <a:pt x="748" y="514"/>
                    <a:pt x="751" y="511"/>
                    <a:pt x="754" y="509"/>
                  </a:cubicBezTo>
                  <a:cubicBezTo>
                    <a:pt x="758" y="505"/>
                    <a:pt x="761" y="500"/>
                    <a:pt x="763" y="494"/>
                  </a:cubicBezTo>
                  <a:cubicBezTo>
                    <a:pt x="764" y="489"/>
                    <a:pt x="765" y="482"/>
                    <a:pt x="765" y="474"/>
                  </a:cubicBezTo>
                  <a:lnTo>
                    <a:pt x="765" y="453"/>
                  </a:lnTo>
                  <a:lnTo>
                    <a:pt x="747" y="453"/>
                  </a:lnTo>
                  <a:cubicBezTo>
                    <a:pt x="738" y="453"/>
                    <a:pt x="730" y="445"/>
                    <a:pt x="730" y="436"/>
                  </a:cubicBezTo>
                  <a:lnTo>
                    <a:pt x="730" y="411"/>
                  </a:lnTo>
                  <a:cubicBezTo>
                    <a:pt x="730" y="401"/>
                    <a:pt x="738" y="394"/>
                    <a:pt x="747" y="394"/>
                  </a:cubicBezTo>
                  <a:lnTo>
                    <a:pt x="765" y="394"/>
                  </a:lnTo>
                  <a:lnTo>
                    <a:pt x="765" y="368"/>
                  </a:lnTo>
                  <a:cubicBezTo>
                    <a:pt x="765" y="338"/>
                    <a:pt x="774" y="314"/>
                    <a:pt x="790" y="298"/>
                  </a:cubicBezTo>
                  <a:cubicBezTo>
                    <a:pt x="807" y="282"/>
                    <a:pt x="831" y="274"/>
                    <a:pt x="863" y="274"/>
                  </a:cubicBezTo>
                  <a:cubicBezTo>
                    <a:pt x="887" y="274"/>
                    <a:pt x="911" y="278"/>
                    <a:pt x="934" y="285"/>
                  </a:cubicBezTo>
                  <a:cubicBezTo>
                    <a:pt x="943" y="289"/>
                    <a:pt x="947" y="299"/>
                    <a:pt x="944" y="308"/>
                  </a:cubicBezTo>
                  <a:lnTo>
                    <a:pt x="932" y="337"/>
                  </a:lnTo>
                  <a:cubicBezTo>
                    <a:pt x="929" y="346"/>
                    <a:pt x="919" y="351"/>
                    <a:pt x="910" y="348"/>
                  </a:cubicBezTo>
                  <a:cubicBezTo>
                    <a:pt x="896" y="344"/>
                    <a:pt x="883" y="342"/>
                    <a:pt x="872" y="342"/>
                  </a:cubicBezTo>
                  <a:cubicBezTo>
                    <a:pt x="864" y="342"/>
                    <a:pt x="858" y="344"/>
                    <a:pt x="854" y="349"/>
                  </a:cubicBezTo>
                  <a:cubicBezTo>
                    <a:pt x="850" y="353"/>
                    <a:pt x="848" y="361"/>
                    <a:pt x="848" y="371"/>
                  </a:cubicBezTo>
                  <a:lnTo>
                    <a:pt x="848" y="394"/>
                  </a:lnTo>
                  <a:lnTo>
                    <a:pt x="897" y="394"/>
                  </a:lnTo>
                  <a:cubicBezTo>
                    <a:pt x="907" y="394"/>
                    <a:pt x="915" y="401"/>
                    <a:pt x="915" y="411"/>
                  </a:cubicBezTo>
                  <a:lnTo>
                    <a:pt x="915" y="436"/>
                  </a:lnTo>
                  <a:cubicBezTo>
                    <a:pt x="915" y="445"/>
                    <a:pt x="907" y="453"/>
                    <a:pt x="897" y="453"/>
                  </a:cubicBezTo>
                  <a:lnTo>
                    <a:pt x="848" y="453"/>
                  </a:lnTo>
                  <a:lnTo>
                    <a:pt x="848" y="474"/>
                  </a:lnTo>
                  <a:cubicBezTo>
                    <a:pt x="848" y="495"/>
                    <a:pt x="837" y="511"/>
                    <a:pt x="814" y="522"/>
                  </a:cubicBezTo>
                  <a:lnTo>
                    <a:pt x="940" y="522"/>
                  </a:lnTo>
                  <a:cubicBezTo>
                    <a:pt x="950" y="522"/>
                    <a:pt x="958" y="530"/>
                    <a:pt x="958" y="539"/>
                  </a:cubicBezTo>
                  <a:lnTo>
                    <a:pt x="958" y="575"/>
                  </a:lnTo>
                  <a:close/>
                  <a:moveTo>
                    <a:pt x="995" y="186"/>
                  </a:moveTo>
                  <a:lnTo>
                    <a:pt x="995" y="186"/>
                  </a:lnTo>
                  <a:cubicBezTo>
                    <a:pt x="949" y="155"/>
                    <a:pt x="893" y="138"/>
                    <a:pt x="833" y="138"/>
                  </a:cubicBezTo>
                  <a:cubicBezTo>
                    <a:pt x="773" y="138"/>
                    <a:pt x="717" y="155"/>
                    <a:pt x="670" y="186"/>
                  </a:cubicBezTo>
                  <a:cubicBezTo>
                    <a:pt x="628" y="213"/>
                    <a:pt x="593" y="251"/>
                    <a:pt x="569" y="296"/>
                  </a:cubicBezTo>
                  <a:cubicBezTo>
                    <a:pt x="547" y="338"/>
                    <a:pt x="534" y="386"/>
                    <a:pt x="534" y="437"/>
                  </a:cubicBezTo>
                  <a:cubicBezTo>
                    <a:pt x="534" y="602"/>
                    <a:pt x="668" y="736"/>
                    <a:pt x="833" y="736"/>
                  </a:cubicBezTo>
                  <a:cubicBezTo>
                    <a:pt x="884" y="736"/>
                    <a:pt x="932" y="723"/>
                    <a:pt x="973" y="700"/>
                  </a:cubicBezTo>
                  <a:cubicBezTo>
                    <a:pt x="1068" y="650"/>
                    <a:pt x="1132" y="551"/>
                    <a:pt x="1132" y="437"/>
                  </a:cubicBezTo>
                  <a:cubicBezTo>
                    <a:pt x="1132" y="331"/>
                    <a:pt x="1077" y="239"/>
                    <a:pt x="995" y="186"/>
                  </a:cubicBez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grpSp>
        <p:nvGrpSpPr>
          <p:cNvPr id="11" name="Group 10">
            <a:extLst>
              <a:ext uri="{FF2B5EF4-FFF2-40B4-BE49-F238E27FC236}">
                <a16:creationId xmlns:a16="http://schemas.microsoft.com/office/drawing/2014/main" id="{ED2BCE76-911D-443C-A2EA-6AB4D057DDFC}"/>
              </a:ext>
            </a:extLst>
          </p:cNvPr>
          <p:cNvGrpSpPr>
            <a:grpSpLocks noChangeAspect="1"/>
          </p:cNvGrpSpPr>
          <p:nvPr/>
        </p:nvGrpSpPr>
        <p:grpSpPr bwMode="auto">
          <a:xfrm>
            <a:off x="7402197" y="4346860"/>
            <a:ext cx="1443164" cy="1575396"/>
            <a:chOff x="3250" y="2173"/>
            <a:chExt cx="633" cy="691"/>
          </a:xfrm>
        </p:grpSpPr>
        <p:sp>
          <p:nvSpPr>
            <p:cNvPr id="15" name="AutoShape 7">
              <a:extLst>
                <a:ext uri="{FF2B5EF4-FFF2-40B4-BE49-F238E27FC236}">
                  <a16:creationId xmlns:a16="http://schemas.microsoft.com/office/drawing/2014/main" id="{6BA20443-850E-4C55-AE93-5B2286F5662B}"/>
                </a:ext>
              </a:extLst>
            </p:cNvPr>
            <p:cNvSpPr>
              <a:spLocks noChangeAspect="1" noChangeArrowheads="1" noTextEdit="1"/>
            </p:cNvSpPr>
            <p:nvPr/>
          </p:nvSpPr>
          <p:spPr bwMode="auto">
            <a:xfrm>
              <a:off x="3250" y="2173"/>
              <a:ext cx="633"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6" name="Freeform 9">
              <a:extLst>
                <a:ext uri="{FF2B5EF4-FFF2-40B4-BE49-F238E27FC236}">
                  <a16:creationId xmlns:a16="http://schemas.microsoft.com/office/drawing/2014/main" id="{D4B38018-02E5-4AE3-9A6B-B64EA4DFABD1}"/>
                </a:ext>
              </a:extLst>
            </p:cNvPr>
            <p:cNvSpPr>
              <a:spLocks noEditPoints="1"/>
            </p:cNvSpPr>
            <p:nvPr/>
          </p:nvSpPr>
          <p:spPr bwMode="auto">
            <a:xfrm>
              <a:off x="3250" y="2173"/>
              <a:ext cx="638" cy="696"/>
            </a:xfrm>
            <a:custGeom>
              <a:avLst/>
              <a:gdLst>
                <a:gd name="T0" fmla="*/ 834 w 1159"/>
                <a:gd name="T1" fmla="*/ 325 h 1266"/>
                <a:gd name="T2" fmla="*/ 342 w 1159"/>
                <a:gd name="T3" fmla="*/ 311 h 1266"/>
                <a:gd name="T4" fmla="*/ 378 w 1159"/>
                <a:gd name="T5" fmla="*/ 263 h 1266"/>
                <a:gd name="T6" fmla="*/ 426 w 1159"/>
                <a:gd name="T7" fmla="*/ 243 h 1266"/>
                <a:gd name="T8" fmla="*/ 436 w 1159"/>
                <a:gd name="T9" fmla="*/ 209 h 1266"/>
                <a:gd name="T10" fmla="*/ 363 w 1159"/>
                <a:gd name="T11" fmla="*/ 194 h 1266"/>
                <a:gd name="T12" fmla="*/ 405 w 1159"/>
                <a:gd name="T13" fmla="*/ 159 h 1266"/>
                <a:gd name="T14" fmla="*/ 445 w 1159"/>
                <a:gd name="T15" fmla="*/ 138 h 1266"/>
                <a:gd name="T16" fmla="*/ 637 w 1159"/>
                <a:gd name="T17" fmla="*/ 59 h 1266"/>
                <a:gd name="T18" fmla="*/ 793 w 1159"/>
                <a:gd name="T19" fmla="*/ 87 h 1266"/>
                <a:gd name="T20" fmla="*/ 733 w 1159"/>
                <a:gd name="T21" fmla="*/ 121 h 1266"/>
                <a:gd name="T22" fmla="*/ 622 w 1159"/>
                <a:gd name="T23" fmla="*/ 121 h 1266"/>
                <a:gd name="T24" fmla="*/ 611 w 1159"/>
                <a:gd name="T25" fmla="*/ 159 h 1266"/>
                <a:gd name="T26" fmla="*/ 750 w 1159"/>
                <a:gd name="T27" fmla="*/ 173 h 1266"/>
                <a:gd name="T28" fmla="*/ 719 w 1159"/>
                <a:gd name="T29" fmla="*/ 209 h 1266"/>
                <a:gd name="T30" fmla="*/ 613 w 1159"/>
                <a:gd name="T31" fmla="*/ 226 h 1266"/>
                <a:gd name="T32" fmla="*/ 822 w 1159"/>
                <a:gd name="T33" fmla="*/ 267 h 1266"/>
                <a:gd name="T34" fmla="*/ 871 w 1159"/>
                <a:gd name="T35" fmla="*/ 311 h 1266"/>
                <a:gd name="T36" fmla="*/ 1147 w 1159"/>
                <a:gd name="T37" fmla="*/ 170 h 1266"/>
                <a:gd name="T38" fmla="*/ 1085 w 1159"/>
                <a:gd name="T39" fmla="*/ 109 h 1266"/>
                <a:gd name="T40" fmla="*/ 85 w 1159"/>
                <a:gd name="T41" fmla="*/ 102 h 1266"/>
                <a:gd name="T42" fmla="*/ 0 w 1159"/>
                <a:gd name="T43" fmla="*/ 215 h 1266"/>
                <a:gd name="T44" fmla="*/ 4 w 1159"/>
                <a:gd name="T45" fmla="*/ 347 h 1266"/>
                <a:gd name="T46" fmla="*/ 113 w 1159"/>
                <a:gd name="T47" fmla="*/ 450 h 1266"/>
                <a:gd name="T48" fmla="*/ 186 w 1159"/>
                <a:gd name="T49" fmla="*/ 481 h 1266"/>
                <a:gd name="T50" fmla="*/ 973 w 1159"/>
                <a:gd name="T51" fmla="*/ 481 h 1266"/>
                <a:gd name="T52" fmla="*/ 1046 w 1159"/>
                <a:gd name="T53" fmla="*/ 450 h 1266"/>
                <a:gd name="T54" fmla="*/ 1155 w 1159"/>
                <a:gd name="T55" fmla="*/ 347 h 1266"/>
                <a:gd name="T56" fmla="*/ 1159 w 1159"/>
                <a:gd name="T57" fmla="*/ 215 h 1266"/>
                <a:gd name="T58" fmla="*/ 1077 w 1159"/>
                <a:gd name="T59" fmla="*/ 527 h 1266"/>
                <a:gd name="T60" fmla="*/ 1046 w 1159"/>
                <a:gd name="T61" fmla="*/ 542 h 1266"/>
                <a:gd name="T62" fmla="*/ 579 w 1159"/>
                <a:gd name="T63" fmla="*/ 623 h 1266"/>
                <a:gd name="T64" fmla="*/ 113 w 1159"/>
                <a:gd name="T65" fmla="*/ 542 h 1266"/>
                <a:gd name="T66" fmla="*/ 55 w 1159"/>
                <a:gd name="T67" fmla="*/ 511 h 1266"/>
                <a:gd name="T68" fmla="*/ 0 w 1159"/>
                <a:gd name="T69" fmla="*/ 565 h 1266"/>
                <a:gd name="T70" fmla="*/ 17 w 1159"/>
                <a:gd name="T71" fmla="*/ 617 h 1266"/>
                <a:gd name="T72" fmla="*/ 146 w 1159"/>
                <a:gd name="T73" fmla="*/ 708 h 1266"/>
                <a:gd name="T74" fmla="*/ 579 w 1159"/>
                <a:gd name="T75" fmla="*/ 781 h 1266"/>
                <a:gd name="T76" fmla="*/ 1013 w 1159"/>
                <a:gd name="T77" fmla="*/ 708 h 1266"/>
                <a:gd name="T78" fmla="*/ 1142 w 1159"/>
                <a:gd name="T79" fmla="*/ 617 h 1266"/>
                <a:gd name="T80" fmla="*/ 1159 w 1159"/>
                <a:gd name="T81" fmla="*/ 565 h 1266"/>
                <a:gd name="T82" fmla="*/ 1104 w 1159"/>
                <a:gd name="T83" fmla="*/ 511 h 1266"/>
                <a:gd name="T84" fmla="*/ 0 w 1159"/>
                <a:gd name="T85" fmla="*/ 955 h 1266"/>
                <a:gd name="T86" fmla="*/ 0 w 1159"/>
                <a:gd name="T87" fmla="*/ 1051 h 1266"/>
                <a:gd name="T88" fmla="*/ 1159 w 1159"/>
                <a:gd name="T89" fmla="*/ 1051 h 1266"/>
                <a:gd name="T90" fmla="*/ 579 w 1159"/>
                <a:gd name="T91" fmla="*/ 1108 h 1266"/>
                <a:gd name="T92" fmla="*/ 1077 w 1159"/>
                <a:gd name="T93" fmla="*/ 770 h 1266"/>
                <a:gd name="T94" fmla="*/ 1046 w 1159"/>
                <a:gd name="T95" fmla="*/ 784 h 1266"/>
                <a:gd name="T96" fmla="*/ 113 w 1159"/>
                <a:gd name="T97" fmla="*/ 784 h 1266"/>
                <a:gd name="T98" fmla="*/ 55 w 1159"/>
                <a:gd name="T99" fmla="*/ 754 h 1266"/>
                <a:gd name="T100" fmla="*/ 0 w 1159"/>
                <a:gd name="T101" fmla="*/ 808 h 1266"/>
                <a:gd name="T102" fmla="*/ 17 w 1159"/>
                <a:gd name="T103" fmla="*/ 860 h 1266"/>
                <a:gd name="T104" fmla="*/ 1142 w 1159"/>
                <a:gd name="T105" fmla="*/ 860 h 1266"/>
                <a:gd name="T106" fmla="*/ 1159 w 1159"/>
                <a:gd name="T107" fmla="*/ 808 h 1266"/>
                <a:gd name="T108" fmla="*/ 1104 w 1159"/>
                <a:gd name="T109" fmla="*/ 75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9" h="1266">
                  <a:moveTo>
                    <a:pt x="834" y="325"/>
                  </a:moveTo>
                  <a:lnTo>
                    <a:pt x="834" y="325"/>
                  </a:lnTo>
                  <a:lnTo>
                    <a:pt x="380" y="325"/>
                  </a:lnTo>
                  <a:cubicBezTo>
                    <a:pt x="357" y="325"/>
                    <a:pt x="340" y="319"/>
                    <a:pt x="342" y="311"/>
                  </a:cubicBezTo>
                  <a:cubicBezTo>
                    <a:pt x="344" y="300"/>
                    <a:pt x="345" y="294"/>
                    <a:pt x="347" y="283"/>
                  </a:cubicBezTo>
                  <a:cubicBezTo>
                    <a:pt x="349" y="275"/>
                    <a:pt x="363" y="266"/>
                    <a:pt x="378" y="263"/>
                  </a:cubicBezTo>
                  <a:cubicBezTo>
                    <a:pt x="390" y="260"/>
                    <a:pt x="399" y="257"/>
                    <a:pt x="405" y="255"/>
                  </a:cubicBezTo>
                  <a:cubicBezTo>
                    <a:pt x="414" y="252"/>
                    <a:pt x="421" y="248"/>
                    <a:pt x="426" y="243"/>
                  </a:cubicBezTo>
                  <a:cubicBezTo>
                    <a:pt x="431" y="239"/>
                    <a:pt x="433" y="233"/>
                    <a:pt x="434" y="226"/>
                  </a:cubicBezTo>
                  <a:cubicBezTo>
                    <a:pt x="435" y="219"/>
                    <a:pt x="435" y="216"/>
                    <a:pt x="436" y="209"/>
                  </a:cubicBezTo>
                  <a:lnTo>
                    <a:pt x="397" y="209"/>
                  </a:lnTo>
                  <a:cubicBezTo>
                    <a:pt x="377" y="209"/>
                    <a:pt x="362" y="202"/>
                    <a:pt x="363" y="194"/>
                  </a:cubicBezTo>
                  <a:cubicBezTo>
                    <a:pt x="365" y="186"/>
                    <a:pt x="365" y="182"/>
                    <a:pt x="367" y="173"/>
                  </a:cubicBezTo>
                  <a:cubicBezTo>
                    <a:pt x="369" y="165"/>
                    <a:pt x="385" y="159"/>
                    <a:pt x="405" y="159"/>
                  </a:cubicBezTo>
                  <a:lnTo>
                    <a:pt x="443" y="159"/>
                  </a:lnTo>
                  <a:cubicBezTo>
                    <a:pt x="444" y="151"/>
                    <a:pt x="444" y="146"/>
                    <a:pt x="445" y="138"/>
                  </a:cubicBezTo>
                  <a:cubicBezTo>
                    <a:pt x="448" y="112"/>
                    <a:pt x="467" y="93"/>
                    <a:pt x="500" y="79"/>
                  </a:cubicBezTo>
                  <a:cubicBezTo>
                    <a:pt x="533" y="66"/>
                    <a:pt x="578" y="59"/>
                    <a:pt x="637" y="59"/>
                  </a:cubicBezTo>
                  <a:cubicBezTo>
                    <a:pt x="682" y="59"/>
                    <a:pt x="726" y="62"/>
                    <a:pt x="770" y="68"/>
                  </a:cubicBezTo>
                  <a:cubicBezTo>
                    <a:pt x="788" y="71"/>
                    <a:pt x="798" y="79"/>
                    <a:pt x="793" y="87"/>
                  </a:cubicBezTo>
                  <a:cubicBezTo>
                    <a:pt x="786" y="97"/>
                    <a:pt x="782" y="102"/>
                    <a:pt x="775" y="112"/>
                  </a:cubicBezTo>
                  <a:cubicBezTo>
                    <a:pt x="770" y="119"/>
                    <a:pt x="751" y="123"/>
                    <a:pt x="733" y="121"/>
                  </a:cubicBezTo>
                  <a:cubicBezTo>
                    <a:pt x="704" y="117"/>
                    <a:pt x="679" y="115"/>
                    <a:pt x="658" y="115"/>
                  </a:cubicBezTo>
                  <a:cubicBezTo>
                    <a:pt x="642" y="115"/>
                    <a:pt x="630" y="117"/>
                    <a:pt x="622" y="121"/>
                  </a:cubicBezTo>
                  <a:cubicBezTo>
                    <a:pt x="614" y="125"/>
                    <a:pt x="611" y="132"/>
                    <a:pt x="611" y="140"/>
                  </a:cubicBezTo>
                  <a:cubicBezTo>
                    <a:pt x="611" y="148"/>
                    <a:pt x="611" y="151"/>
                    <a:pt x="611" y="159"/>
                  </a:cubicBezTo>
                  <a:lnTo>
                    <a:pt x="713" y="159"/>
                  </a:lnTo>
                  <a:cubicBezTo>
                    <a:pt x="732" y="159"/>
                    <a:pt x="749" y="165"/>
                    <a:pt x="750" y="173"/>
                  </a:cubicBezTo>
                  <a:cubicBezTo>
                    <a:pt x="751" y="182"/>
                    <a:pt x="752" y="186"/>
                    <a:pt x="753" y="194"/>
                  </a:cubicBezTo>
                  <a:cubicBezTo>
                    <a:pt x="755" y="202"/>
                    <a:pt x="739" y="209"/>
                    <a:pt x="719" y="209"/>
                  </a:cubicBezTo>
                  <a:lnTo>
                    <a:pt x="613" y="209"/>
                  </a:lnTo>
                  <a:cubicBezTo>
                    <a:pt x="613" y="216"/>
                    <a:pt x="613" y="219"/>
                    <a:pt x="613" y="226"/>
                  </a:cubicBezTo>
                  <a:cubicBezTo>
                    <a:pt x="614" y="244"/>
                    <a:pt x="589" y="257"/>
                    <a:pt x="538" y="267"/>
                  </a:cubicBezTo>
                  <a:lnTo>
                    <a:pt x="822" y="267"/>
                  </a:lnTo>
                  <a:cubicBezTo>
                    <a:pt x="843" y="267"/>
                    <a:pt x="862" y="273"/>
                    <a:pt x="864" y="281"/>
                  </a:cubicBezTo>
                  <a:cubicBezTo>
                    <a:pt x="867" y="293"/>
                    <a:pt x="868" y="299"/>
                    <a:pt x="871" y="311"/>
                  </a:cubicBezTo>
                  <a:cubicBezTo>
                    <a:pt x="873" y="319"/>
                    <a:pt x="856" y="325"/>
                    <a:pt x="834" y="325"/>
                  </a:cubicBezTo>
                  <a:close/>
                  <a:moveTo>
                    <a:pt x="1147" y="170"/>
                  </a:moveTo>
                  <a:lnTo>
                    <a:pt x="1147" y="170"/>
                  </a:lnTo>
                  <a:cubicBezTo>
                    <a:pt x="1135" y="149"/>
                    <a:pt x="1114" y="128"/>
                    <a:pt x="1085" y="109"/>
                  </a:cubicBezTo>
                  <a:cubicBezTo>
                    <a:pt x="986" y="43"/>
                    <a:pt x="797" y="0"/>
                    <a:pt x="579" y="0"/>
                  </a:cubicBezTo>
                  <a:cubicBezTo>
                    <a:pt x="370" y="0"/>
                    <a:pt x="187" y="40"/>
                    <a:pt x="85" y="102"/>
                  </a:cubicBezTo>
                  <a:cubicBezTo>
                    <a:pt x="46" y="126"/>
                    <a:pt x="19" y="152"/>
                    <a:pt x="7" y="181"/>
                  </a:cubicBezTo>
                  <a:cubicBezTo>
                    <a:pt x="3" y="192"/>
                    <a:pt x="0" y="203"/>
                    <a:pt x="0" y="215"/>
                  </a:cubicBezTo>
                  <a:lnTo>
                    <a:pt x="0" y="322"/>
                  </a:lnTo>
                  <a:cubicBezTo>
                    <a:pt x="0" y="331"/>
                    <a:pt x="1" y="339"/>
                    <a:pt x="4" y="347"/>
                  </a:cubicBezTo>
                  <a:cubicBezTo>
                    <a:pt x="7" y="357"/>
                    <a:pt x="11" y="366"/>
                    <a:pt x="17" y="375"/>
                  </a:cubicBezTo>
                  <a:cubicBezTo>
                    <a:pt x="36" y="402"/>
                    <a:pt x="69" y="428"/>
                    <a:pt x="113" y="450"/>
                  </a:cubicBezTo>
                  <a:cubicBezTo>
                    <a:pt x="124" y="456"/>
                    <a:pt x="134" y="461"/>
                    <a:pt x="146" y="466"/>
                  </a:cubicBezTo>
                  <a:cubicBezTo>
                    <a:pt x="159" y="471"/>
                    <a:pt x="172" y="476"/>
                    <a:pt x="186" y="481"/>
                  </a:cubicBezTo>
                  <a:cubicBezTo>
                    <a:pt x="289" y="516"/>
                    <a:pt x="427" y="538"/>
                    <a:pt x="579" y="538"/>
                  </a:cubicBezTo>
                  <a:cubicBezTo>
                    <a:pt x="732" y="538"/>
                    <a:pt x="870" y="516"/>
                    <a:pt x="973" y="481"/>
                  </a:cubicBezTo>
                  <a:cubicBezTo>
                    <a:pt x="987" y="476"/>
                    <a:pt x="1000" y="471"/>
                    <a:pt x="1013" y="466"/>
                  </a:cubicBezTo>
                  <a:cubicBezTo>
                    <a:pt x="1024" y="461"/>
                    <a:pt x="1035" y="456"/>
                    <a:pt x="1046" y="450"/>
                  </a:cubicBezTo>
                  <a:cubicBezTo>
                    <a:pt x="1090" y="428"/>
                    <a:pt x="1123" y="402"/>
                    <a:pt x="1142" y="375"/>
                  </a:cubicBezTo>
                  <a:cubicBezTo>
                    <a:pt x="1148" y="366"/>
                    <a:pt x="1152" y="357"/>
                    <a:pt x="1155" y="347"/>
                  </a:cubicBezTo>
                  <a:cubicBezTo>
                    <a:pt x="1158" y="339"/>
                    <a:pt x="1159" y="331"/>
                    <a:pt x="1159" y="322"/>
                  </a:cubicBezTo>
                  <a:lnTo>
                    <a:pt x="1159" y="215"/>
                  </a:lnTo>
                  <a:cubicBezTo>
                    <a:pt x="1159" y="199"/>
                    <a:pt x="1155" y="185"/>
                    <a:pt x="1147" y="170"/>
                  </a:cubicBezTo>
                  <a:close/>
                  <a:moveTo>
                    <a:pt x="1077" y="527"/>
                  </a:moveTo>
                  <a:lnTo>
                    <a:pt x="1077" y="527"/>
                  </a:lnTo>
                  <a:cubicBezTo>
                    <a:pt x="1067" y="532"/>
                    <a:pt x="1056" y="537"/>
                    <a:pt x="1046" y="542"/>
                  </a:cubicBezTo>
                  <a:cubicBezTo>
                    <a:pt x="955" y="581"/>
                    <a:pt x="837" y="607"/>
                    <a:pt x="712" y="617"/>
                  </a:cubicBezTo>
                  <a:cubicBezTo>
                    <a:pt x="668" y="621"/>
                    <a:pt x="624" y="623"/>
                    <a:pt x="579" y="623"/>
                  </a:cubicBezTo>
                  <a:cubicBezTo>
                    <a:pt x="535" y="623"/>
                    <a:pt x="490" y="621"/>
                    <a:pt x="447" y="617"/>
                  </a:cubicBezTo>
                  <a:cubicBezTo>
                    <a:pt x="322" y="607"/>
                    <a:pt x="203" y="581"/>
                    <a:pt x="113" y="542"/>
                  </a:cubicBezTo>
                  <a:cubicBezTo>
                    <a:pt x="102" y="537"/>
                    <a:pt x="92" y="532"/>
                    <a:pt x="82" y="527"/>
                  </a:cubicBezTo>
                  <a:cubicBezTo>
                    <a:pt x="73" y="522"/>
                    <a:pt x="64" y="517"/>
                    <a:pt x="55" y="511"/>
                  </a:cubicBezTo>
                  <a:cubicBezTo>
                    <a:pt x="34" y="498"/>
                    <a:pt x="15" y="484"/>
                    <a:pt x="0" y="469"/>
                  </a:cubicBezTo>
                  <a:lnTo>
                    <a:pt x="0" y="565"/>
                  </a:lnTo>
                  <a:cubicBezTo>
                    <a:pt x="0" y="574"/>
                    <a:pt x="1" y="582"/>
                    <a:pt x="4" y="590"/>
                  </a:cubicBezTo>
                  <a:cubicBezTo>
                    <a:pt x="7" y="599"/>
                    <a:pt x="11" y="608"/>
                    <a:pt x="17" y="617"/>
                  </a:cubicBezTo>
                  <a:cubicBezTo>
                    <a:pt x="36" y="645"/>
                    <a:pt x="69" y="671"/>
                    <a:pt x="113" y="693"/>
                  </a:cubicBezTo>
                  <a:cubicBezTo>
                    <a:pt x="123" y="698"/>
                    <a:pt x="134" y="703"/>
                    <a:pt x="146" y="708"/>
                  </a:cubicBezTo>
                  <a:cubicBezTo>
                    <a:pt x="159" y="714"/>
                    <a:pt x="172" y="719"/>
                    <a:pt x="186" y="723"/>
                  </a:cubicBezTo>
                  <a:cubicBezTo>
                    <a:pt x="289" y="759"/>
                    <a:pt x="427" y="781"/>
                    <a:pt x="579" y="781"/>
                  </a:cubicBezTo>
                  <a:cubicBezTo>
                    <a:pt x="732" y="781"/>
                    <a:pt x="870" y="759"/>
                    <a:pt x="973" y="723"/>
                  </a:cubicBezTo>
                  <a:cubicBezTo>
                    <a:pt x="987" y="719"/>
                    <a:pt x="1000" y="714"/>
                    <a:pt x="1013" y="708"/>
                  </a:cubicBezTo>
                  <a:cubicBezTo>
                    <a:pt x="1024" y="703"/>
                    <a:pt x="1035" y="698"/>
                    <a:pt x="1046" y="693"/>
                  </a:cubicBezTo>
                  <a:cubicBezTo>
                    <a:pt x="1090" y="671"/>
                    <a:pt x="1123" y="645"/>
                    <a:pt x="1142" y="617"/>
                  </a:cubicBezTo>
                  <a:cubicBezTo>
                    <a:pt x="1148" y="608"/>
                    <a:pt x="1152" y="599"/>
                    <a:pt x="1155" y="590"/>
                  </a:cubicBezTo>
                  <a:cubicBezTo>
                    <a:pt x="1158" y="582"/>
                    <a:pt x="1159" y="574"/>
                    <a:pt x="1159" y="565"/>
                  </a:cubicBezTo>
                  <a:lnTo>
                    <a:pt x="1159" y="469"/>
                  </a:lnTo>
                  <a:cubicBezTo>
                    <a:pt x="1144" y="484"/>
                    <a:pt x="1125" y="498"/>
                    <a:pt x="1104" y="511"/>
                  </a:cubicBezTo>
                  <a:cubicBezTo>
                    <a:pt x="1095" y="517"/>
                    <a:pt x="1086" y="522"/>
                    <a:pt x="1077" y="527"/>
                  </a:cubicBezTo>
                  <a:close/>
                  <a:moveTo>
                    <a:pt x="0" y="955"/>
                  </a:moveTo>
                  <a:lnTo>
                    <a:pt x="0" y="955"/>
                  </a:lnTo>
                  <a:lnTo>
                    <a:pt x="0" y="1051"/>
                  </a:lnTo>
                  <a:cubicBezTo>
                    <a:pt x="0" y="1170"/>
                    <a:pt x="259" y="1266"/>
                    <a:pt x="579" y="1266"/>
                  </a:cubicBezTo>
                  <a:cubicBezTo>
                    <a:pt x="900" y="1266"/>
                    <a:pt x="1159" y="1170"/>
                    <a:pt x="1159" y="1051"/>
                  </a:cubicBezTo>
                  <a:lnTo>
                    <a:pt x="1159" y="955"/>
                  </a:lnTo>
                  <a:cubicBezTo>
                    <a:pt x="1055" y="1056"/>
                    <a:pt x="816" y="1108"/>
                    <a:pt x="579" y="1108"/>
                  </a:cubicBezTo>
                  <a:cubicBezTo>
                    <a:pt x="343" y="1108"/>
                    <a:pt x="104" y="1056"/>
                    <a:pt x="0" y="955"/>
                  </a:cubicBezTo>
                  <a:close/>
                  <a:moveTo>
                    <a:pt x="1077" y="770"/>
                  </a:moveTo>
                  <a:lnTo>
                    <a:pt x="1077" y="770"/>
                  </a:lnTo>
                  <a:cubicBezTo>
                    <a:pt x="1067" y="775"/>
                    <a:pt x="1056" y="780"/>
                    <a:pt x="1046" y="784"/>
                  </a:cubicBezTo>
                  <a:cubicBezTo>
                    <a:pt x="924" y="838"/>
                    <a:pt x="751" y="866"/>
                    <a:pt x="579" y="866"/>
                  </a:cubicBezTo>
                  <a:cubicBezTo>
                    <a:pt x="408" y="866"/>
                    <a:pt x="235" y="838"/>
                    <a:pt x="113" y="784"/>
                  </a:cubicBezTo>
                  <a:cubicBezTo>
                    <a:pt x="102" y="780"/>
                    <a:pt x="92" y="775"/>
                    <a:pt x="82" y="770"/>
                  </a:cubicBezTo>
                  <a:cubicBezTo>
                    <a:pt x="73" y="765"/>
                    <a:pt x="64" y="759"/>
                    <a:pt x="55" y="754"/>
                  </a:cubicBezTo>
                  <a:cubicBezTo>
                    <a:pt x="34" y="741"/>
                    <a:pt x="15" y="727"/>
                    <a:pt x="0" y="712"/>
                  </a:cubicBezTo>
                  <a:lnTo>
                    <a:pt x="0" y="808"/>
                  </a:lnTo>
                  <a:cubicBezTo>
                    <a:pt x="0" y="816"/>
                    <a:pt x="1" y="825"/>
                    <a:pt x="4" y="833"/>
                  </a:cubicBezTo>
                  <a:cubicBezTo>
                    <a:pt x="7" y="842"/>
                    <a:pt x="11" y="851"/>
                    <a:pt x="17" y="860"/>
                  </a:cubicBezTo>
                  <a:cubicBezTo>
                    <a:pt x="80" y="954"/>
                    <a:pt x="307" y="1024"/>
                    <a:pt x="579" y="1024"/>
                  </a:cubicBezTo>
                  <a:cubicBezTo>
                    <a:pt x="851" y="1024"/>
                    <a:pt x="1079" y="954"/>
                    <a:pt x="1142" y="860"/>
                  </a:cubicBezTo>
                  <a:cubicBezTo>
                    <a:pt x="1148" y="851"/>
                    <a:pt x="1152" y="842"/>
                    <a:pt x="1155" y="833"/>
                  </a:cubicBezTo>
                  <a:cubicBezTo>
                    <a:pt x="1158" y="825"/>
                    <a:pt x="1159" y="816"/>
                    <a:pt x="1159" y="808"/>
                  </a:cubicBezTo>
                  <a:lnTo>
                    <a:pt x="1159" y="712"/>
                  </a:lnTo>
                  <a:cubicBezTo>
                    <a:pt x="1144" y="727"/>
                    <a:pt x="1125" y="741"/>
                    <a:pt x="1104" y="754"/>
                  </a:cubicBezTo>
                  <a:cubicBezTo>
                    <a:pt x="1095" y="759"/>
                    <a:pt x="1086" y="765"/>
                    <a:pt x="1077" y="770"/>
                  </a:cubicBezTo>
                  <a:close/>
                </a:path>
              </a:pathLst>
            </a:custGeom>
            <a:solidFill>
              <a:schemeClr val="tx1"/>
            </a:solidFill>
            <a:ln w="0">
              <a:solidFill>
                <a:schemeClr val="tx1"/>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75394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0868" y="899015"/>
            <a:ext cx="3680062" cy="339863"/>
          </a:xfrm>
          <a:prstGeom prst="rect">
            <a:avLst/>
          </a:prstGeom>
        </p:spPr>
        <p:txBody>
          <a:bodyPr vert="horz" wrap="square" lIns="0" tIns="8471" rIns="0" bIns="0" rtlCol="0">
            <a:spAutoFit/>
          </a:bodyPr>
          <a:lstStyle/>
          <a:p>
            <a:pPr marL="7701">
              <a:spcBef>
                <a:spcPts val="67"/>
              </a:spcBef>
              <a:tabLst>
                <a:tab pos="1099358" algn="l"/>
                <a:tab pos="1296896" algn="l"/>
                <a:tab pos="2298061" algn="l"/>
                <a:tab pos="2495600" algn="l"/>
              </a:tabLst>
            </a:pPr>
            <a:r>
              <a:rPr sz="2153" b="1" spc="-64" dirty="0">
                <a:solidFill>
                  <a:srgbClr val="EE7BA9"/>
                </a:solidFill>
                <a:latin typeface="Arial"/>
                <a:cs typeface="Arial"/>
              </a:rPr>
              <a:t>suppor</a:t>
            </a:r>
            <a:r>
              <a:rPr sz="2153" b="1" dirty="0">
                <a:solidFill>
                  <a:srgbClr val="EE7BA9"/>
                </a:solidFill>
                <a:latin typeface="Arial"/>
                <a:cs typeface="Arial"/>
              </a:rPr>
              <a:t>t	</a:t>
            </a:r>
            <a:r>
              <a:rPr sz="2153" b="1" dirty="0">
                <a:solidFill>
                  <a:srgbClr val="12326E"/>
                </a:solidFill>
                <a:latin typeface="Arial"/>
                <a:cs typeface="Arial"/>
              </a:rPr>
              <a:t>|	</a:t>
            </a:r>
            <a:r>
              <a:rPr sz="2153" b="1" spc="-64" dirty="0">
                <a:solidFill>
                  <a:srgbClr val="A5C73A"/>
                </a:solidFill>
                <a:latin typeface="Arial"/>
                <a:cs typeface="Arial"/>
              </a:rPr>
              <a:t>protec</a:t>
            </a:r>
            <a:r>
              <a:rPr sz="2153" b="1" dirty="0">
                <a:solidFill>
                  <a:srgbClr val="A5C73A"/>
                </a:solidFill>
                <a:latin typeface="Arial"/>
                <a:cs typeface="Arial"/>
              </a:rPr>
              <a:t>t	</a:t>
            </a:r>
            <a:r>
              <a:rPr sz="2153" b="1" dirty="0">
                <a:solidFill>
                  <a:srgbClr val="12326E"/>
                </a:solidFill>
                <a:latin typeface="Arial"/>
                <a:cs typeface="Arial"/>
              </a:rPr>
              <a:t>|	</a:t>
            </a:r>
            <a:r>
              <a:rPr sz="2153" b="1" spc="-64" dirty="0">
                <a:solidFill>
                  <a:srgbClr val="F69F07"/>
                </a:solidFill>
                <a:latin typeface="Arial"/>
                <a:cs typeface="Arial"/>
              </a:rPr>
              <a:t>represent</a:t>
            </a:r>
            <a:endParaRPr sz="2153" dirty="0">
              <a:latin typeface="Arial"/>
              <a:cs typeface="Arial"/>
            </a:endParaRPr>
          </a:p>
        </p:txBody>
      </p:sp>
      <p:sp>
        <p:nvSpPr>
          <p:cNvPr id="3" name="object 3"/>
          <p:cNvSpPr txBox="1">
            <a:spLocks noGrp="1"/>
          </p:cNvSpPr>
          <p:nvPr>
            <p:ph type="title"/>
          </p:nvPr>
        </p:nvSpPr>
        <p:spPr>
          <a:xfrm>
            <a:off x="830867" y="1723742"/>
            <a:ext cx="8453467" cy="746196"/>
          </a:xfrm>
          <a:prstGeom prst="rect">
            <a:avLst/>
          </a:prstGeom>
        </p:spPr>
        <p:txBody>
          <a:bodyPr vert="horz" wrap="square" lIns="0" tIns="8856" rIns="0" bIns="0" rtlCol="0" anchor="ctr">
            <a:spAutoFit/>
          </a:bodyPr>
          <a:lstStyle/>
          <a:p>
            <a:pPr marL="7701">
              <a:lnSpc>
                <a:spcPct val="100000"/>
              </a:lnSpc>
              <a:spcBef>
                <a:spcPts val="70"/>
              </a:spcBef>
            </a:pPr>
            <a:r>
              <a:rPr lang="en-GB" sz="4791" b="1" spc="-9" dirty="0">
                <a:latin typeface="+mn-lt"/>
                <a:cs typeface="Arial"/>
              </a:rPr>
              <a:t>Salary: weekend allowances</a:t>
            </a:r>
            <a:endParaRPr sz="4791" dirty="0">
              <a:latin typeface="+mn-lt"/>
              <a:cs typeface="Arial"/>
            </a:endParaRPr>
          </a:p>
        </p:txBody>
      </p:sp>
      <p:graphicFrame>
        <p:nvGraphicFramePr>
          <p:cNvPr id="4" name="Table 4">
            <a:extLst>
              <a:ext uri="{FF2B5EF4-FFF2-40B4-BE49-F238E27FC236}">
                <a16:creationId xmlns:a16="http://schemas.microsoft.com/office/drawing/2014/main" id="{BCA7CF12-D5A2-43FE-B328-700F81CC51C1}"/>
              </a:ext>
            </a:extLst>
          </p:cNvPr>
          <p:cNvGraphicFramePr>
            <a:graphicFrameLocks noGrp="1"/>
          </p:cNvGraphicFramePr>
          <p:nvPr>
            <p:extLst>
              <p:ext uri="{D42A27DB-BD31-4B8C-83A1-F6EECF244321}">
                <p14:modId xmlns:p14="http://schemas.microsoft.com/office/powerpoint/2010/main" val="3366038948"/>
              </p:ext>
            </p:extLst>
          </p:nvPr>
        </p:nvGraphicFramePr>
        <p:xfrm>
          <a:off x="830867" y="2828299"/>
          <a:ext cx="7159650" cy="3205017"/>
        </p:xfrm>
        <a:graphic>
          <a:graphicData uri="http://schemas.openxmlformats.org/drawingml/2006/table">
            <a:tbl>
              <a:tblPr firstRow="1" bandRow="1">
                <a:tableStyleId>{5C22544A-7EE6-4342-B048-85BDC9FD1C3A}</a:tableStyleId>
              </a:tblPr>
              <a:tblGrid>
                <a:gridCol w="5218925">
                  <a:extLst>
                    <a:ext uri="{9D8B030D-6E8A-4147-A177-3AD203B41FA5}">
                      <a16:colId xmlns:a16="http://schemas.microsoft.com/office/drawing/2014/main" val="238922189"/>
                    </a:ext>
                  </a:extLst>
                </a:gridCol>
                <a:gridCol w="1940725">
                  <a:extLst>
                    <a:ext uri="{9D8B030D-6E8A-4147-A177-3AD203B41FA5}">
                      <a16:colId xmlns:a16="http://schemas.microsoft.com/office/drawing/2014/main" val="4005711737"/>
                    </a:ext>
                  </a:extLst>
                </a:gridCol>
              </a:tblGrid>
              <a:tr h="363757">
                <a:tc>
                  <a:txBody>
                    <a:bodyPr/>
                    <a:lstStyle/>
                    <a:p>
                      <a:pPr algn="ctr"/>
                      <a:r>
                        <a:rPr lang="en-GB" sz="1900" dirty="0">
                          <a:latin typeface="+mn-lt"/>
                          <a:cs typeface="Arial" panose="020B0604020202020204" pitchFamily="34" charset="0"/>
                        </a:rPr>
                        <a:t>Frequency</a:t>
                      </a:r>
                    </a:p>
                  </a:txBody>
                  <a:tcPr marL="55449" marR="55449" marT="27725" marB="27725" anchor="ctr"/>
                </a:tc>
                <a:tc>
                  <a:txBody>
                    <a:bodyPr/>
                    <a:lstStyle/>
                    <a:p>
                      <a:pPr algn="ctr"/>
                      <a:r>
                        <a:rPr lang="en-GB" sz="1900" dirty="0">
                          <a:latin typeface="+mn-lt"/>
                          <a:cs typeface="Arial" panose="020B0604020202020204" pitchFamily="34" charset="0"/>
                        </a:rPr>
                        <a:t>Allowance</a:t>
                      </a:r>
                    </a:p>
                  </a:txBody>
                  <a:tcPr marL="55449" marR="55449" marT="27725" marB="27725" anchor="ctr"/>
                </a:tc>
                <a:extLst>
                  <a:ext uri="{0D108BD9-81ED-4DB2-BD59-A6C34878D82A}">
                    <a16:rowId xmlns:a16="http://schemas.microsoft.com/office/drawing/2014/main" val="83503863"/>
                  </a:ext>
                </a:extLst>
              </a:tr>
              <a:tr h="363757">
                <a:tc>
                  <a:txBody>
                    <a:bodyPr/>
                    <a:lstStyle/>
                    <a:p>
                      <a:pPr algn="ctr"/>
                      <a:r>
                        <a:rPr lang="en-GB" sz="1900" dirty="0">
                          <a:latin typeface="+mn-lt"/>
                          <a:cs typeface="Arial" panose="020B0604020202020204" pitchFamily="34" charset="0"/>
                        </a:rPr>
                        <a:t>1 weekend in 2</a:t>
                      </a:r>
                    </a:p>
                  </a:txBody>
                  <a:tcPr marL="55449" marR="55449" marT="27725" marB="27725" anchor="ctr"/>
                </a:tc>
                <a:tc>
                  <a:txBody>
                    <a:bodyPr/>
                    <a:lstStyle/>
                    <a:p>
                      <a:pPr algn="ctr"/>
                      <a:r>
                        <a:rPr lang="en-GB" sz="1900" dirty="0">
                          <a:latin typeface="+mn-lt"/>
                          <a:cs typeface="Arial" panose="020B0604020202020204" pitchFamily="34" charset="0"/>
                        </a:rPr>
                        <a:t>15%</a:t>
                      </a:r>
                    </a:p>
                  </a:txBody>
                  <a:tcPr marL="55449" marR="55449" marT="27725" marB="27725" anchor="ctr"/>
                </a:tc>
                <a:extLst>
                  <a:ext uri="{0D108BD9-81ED-4DB2-BD59-A6C34878D82A}">
                    <a16:rowId xmlns:a16="http://schemas.microsoft.com/office/drawing/2014/main" val="2355679553"/>
                  </a:ext>
                </a:extLst>
              </a:tr>
              <a:tr h="363757">
                <a:tc>
                  <a:txBody>
                    <a:bodyPr/>
                    <a:lstStyle/>
                    <a:p>
                      <a:pPr algn="ctr"/>
                      <a:r>
                        <a:rPr lang="en-GB" sz="1900" dirty="0">
                          <a:latin typeface="+mn-lt"/>
                          <a:cs typeface="Arial" panose="020B0604020202020204" pitchFamily="34" charset="0"/>
                        </a:rPr>
                        <a:t>&lt;1 weekend in 2 to 1 weekend in 3</a:t>
                      </a:r>
                    </a:p>
                  </a:txBody>
                  <a:tcPr marL="55449" marR="55449" marT="27725" marB="27725" anchor="ctr"/>
                </a:tc>
                <a:tc>
                  <a:txBody>
                    <a:bodyPr/>
                    <a:lstStyle/>
                    <a:p>
                      <a:pPr algn="ctr"/>
                      <a:r>
                        <a:rPr lang="en-GB" sz="1900" dirty="0">
                          <a:latin typeface="+mn-lt"/>
                          <a:cs typeface="Arial" panose="020B0604020202020204" pitchFamily="34" charset="0"/>
                        </a:rPr>
                        <a:t>10%</a:t>
                      </a:r>
                    </a:p>
                  </a:txBody>
                  <a:tcPr marL="55449" marR="55449" marT="27725" marB="27725" anchor="ctr"/>
                </a:tc>
                <a:extLst>
                  <a:ext uri="{0D108BD9-81ED-4DB2-BD59-A6C34878D82A}">
                    <a16:rowId xmlns:a16="http://schemas.microsoft.com/office/drawing/2014/main" val="2474568638"/>
                  </a:ext>
                </a:extLst>
              </a:tr>
              <a:tr h="363757">
                <a:tc>
                  <a:txBody>
                    <a:bodyPr/>
                    <a:lstStyle/>
                    <a:p>
                      <a:pPr algn="ctr"/>
                      <a:r>
                        <a:rPr lang="en-GB" sz="1900" dirty="0">
                          <a:latin typeface="+mn-lt"/>
                          <a:cs typeface="Arial" panose="020B0604020202020204" pitchFamily="34" charset="0"/>
                        </a:rPr>
                        <a:t>&lt;1 weekend in 3 to 1 weekend in 4</a:t>
                      </a:r>
                    </a:p>
                  </a:txBody>
                  <a:tcPr marL="55449" marR="55449" marT="27725" marB="27725" anchor="ctr"/>
                </a:tc>
                <a:tc>
                  <a:txBody>
                    <a:bodyPr/>
                    <a:lstStyle/>
                    <a:p>
                      <a:pPr algn="ctr"/>
                      <a:r>
                        <a:rPr lang="en-GB" sz="1900" dirty="0">
                          <a:latin typeface="+mn-lt"/>
                          <a:cs typeface="Arial" panose="020B0604020202020204" pitchFamily="34" charset="0"/>
                        </a:rPr>
                        <a:t>7.5%</a:t>
                      </a:r>
                    </a:p>
                  </a:txBody>
                  <a:tcPr marL="55449" marR="55449" marT="27725" marB="27725" anchor="ctr"/>
                </a:tc>
                <a:extLst>
                  <a:ext uri="{0D108BD9-81ED-4DB2-BD59-A6C34878D82A}">
                    <a16:rowId xmlns:a16="http://schemas.microsoft.com/office/drawing/2014/main" val="1808935558"/>
                  </a:ext>
                </a:extLst>
              </a:tr>
              <a:tr h="363757">
                <a:tc>
                  <a:txBody>
                    <a:bodyPr/>
                    <a:lstStyle/>
                    <a:p>
                      <a:pPr algn="ctr"/>
                      <a:r>
                        <a:rPr lang="en-GB" sz="1900" dirty="0">
                          <a:latin typeface="+mn-lt"/>
                          <a:cs typeface="Arial" panose="020B0604020202020204" pitchFamily="34" charset="0"/>
                        </a:rPr>
                        <a:t>&lt;1 weekend in 4 to 1 weekend in 5</a:t>
                      </a:r>
                    </a:p>
                  </a:txBody>
                  <a:tcPr marL="55449" marR="55449" marT="27725" marB="27725" anchor="ctr"/>
                </a:tc>
                <a:tc>
                  <a:txBody>
                    <a:bodyPr/>
                    <a:lstStyle/>
                    <a:p>
                      <a:pPr algn="ctr"/>
                      <a:r>
                        <a:rPr lang="en-GB" sz="1900" dirty="0">
                          <a:latin typeface="+mn-lt"/>
                          <a:cs typeface="Arial" panose="020B0604020202020204" pitchFamily="34" charset="0"/>
                        </a:rPr>
                        <a:t>6%</a:t>
                      </a:r>
                    </a:p>
                  </a:txBody>
                  <a:tcPr marL="55449" marR="55449" marT="27725" marB="27725" anchor="ctr"/>
                </a:tc>
                <a:extLst>
                  <a:ext uri="{0D108BD9-81ED-4DB2-BD59-A6C34878D82A}">
                    <a16:rowId xmlns:a16="http://schemas.microsoft.com/office/drawing/2014/main" val="2589930739"/>
                  </a:ext>
                </a:extLst>
              </a:tr>
              <a:tr h="346558">
                <a:tc>
                  <a:txBody>
                    <a:bodyPr/>
                    <a:lstStyle/>
                    <a:p>
                      <a:pPr algn="ctr"/>
                      <a:r>
                        <a:rPr lang="en-GB" sz="1900" dirty="0">
                          <a:latin typeface="+mn-lt"/>
                          <a:cs typeface="Arial" panose="020B0604020202020204" pitchFamily="34" charset="0"/>
                        </a:rPr>
                        <a:t>&lt;1 weekend in 5 to 1 weekend in 6</a:t>
                      </a:r>
                    </a:p>
                  </a:txBody>
                  <a:tcPr marL="55449" marR="55449" marT="27725" marB="27725" anchor="ctr"/>
                </a:tc>
                <a:tc>
                  <a:txBody>
                    <a:bodyPr/>
                    <a:lstStyle/>
                    <a:p>
                      <a:pPr algn="ctr"/>
                      <a:r>
                        <a:rPr lang="en-GB" sz="1900" dirty="0">
                          <a:latin typeface="+mn-lt"/>
                          <a:cs typeface="Arial" panose="020B0604020202020204" pitchFamily="34" charset="0"/>
                        </a:rPr>
                        <a:t>5%</a:t>
                      </a:r>
                    </a:p>
                  </a:txBody>
                  <a:tcPr marL="55449" marR="55449" marT="27725" marB="27725" anchor="ctr"/>
                </a:tc>
                <a:extLst>
                  <a:ext uri="{0D108BD9-81ED-4DB2-BD59-A6C34878D82A}">
                    <a16:rowId xmlns:a16="http://schemas.microsoft.com/office/drawing/2014/main" val="612127995"/>
                  </a:ext>
                </a:extLst>
              </a:tr>
              <a:tr h="34655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900" dirty="0">
                          <a:latin typeface="+mn-lt"/>
                          <a:cs typeface="Arial" panose="020B0604020202020204" pitchFamily="34" charset="0"/>
                        </a:rPr>
                        <a:t>&lt;1 weekend in 6 to 1 weekend in 7</a:t>
                      </a:r>
                    </a:p>
                  </a:txBody>
                  <a:tcPr marL="55449" marR="55449" marT="27725" marB="27725" anchor="ctr"/>
                </a:tc>
                <a:tc>
                  <a:txBody>
                    <a:bodyPr/>
                    <a:lstStyle/>
                    <a:p>
                      <a:pPr algn="ctr"/>
                      <a:r>
                        <a:rPr lang="en-GB" sz="1900" dirty="0">
                          <a:latin typeface="+mn-lt"/>
                          <a:cs typeface="Arial" panose="020B0604020202020204" pitchFamily="34" charset="0"/>
                        </a:rPr>
                        <a:t>4%</a:t>
                      </a:r>
                    </a:p>
                  </a:txBody>
                  <a:tcPr marL="55449" marR="55449" marT="27725" marB="27725" anchor="ctr"/>
                </a:tc>
                <a:extLst>
                  <a:ext uri="{0D108BD9-81ED-4DB2-BD59-A6C34878D82A}">
                    <a16:rowId xmlns:a16="http://schemas.microsoft.com/office/drawing/2014/main" val="933082079"/>
                  </a:ext>
                </a:extLst>
              </a:tr>
              <a:tr h="34655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900" dirty="0">
                          <a:latin typeface="+mn-lt"/>
                          <a:cs typeface="Arial" panose="020B0604020202020204" pitchFamily="34" charset="0"/>
                        </a:rPr>
                        <a:t>&lt;1 weekend in 7 to 1 weekend in 8</a:t>
                      </a:r>
                    </a:p>
                  </a:txBody>
                  <a:tcPr marL="55449" marR="55449" marT="27725" marB="27725" anchor="ctr"/>
                </a:tc>
                <a:tc>
                  <a:txBody>
                    <a:bodyPr/>
                    <a:lstStyle/>
                    <a:p>
                      <a:pPr algn="ctr"/>
                      <a:r>
                        <a:rPr lang="en-GB" sz="1900" dirty="0">
                          <a:latin typeface="+mn-lt"/>
                          <a:cs typeface="Arial" panose="020B0604020202020204" pitchFamily="34" charset="0"/>
                        </a:rPr>
                        <a:t>3%</a:t>
                      </a:r>
                    </a:p>
                  </a:txBody>
                  <a:tcPr marL="55449" marR="55449" marT="27725" marB="27725" anchor="ctr"/>
                </a:tc>
                <a:extLst>
                  <a:ext uri="{0D108BD9-81ED-4DB2-BD59-A6C34878D82A}">
                    <a16:rowId xmlns:a16="http://schemas.microsoft.com/office/drawing/2014/main" val="1460687917"/>
                  </a:ext>
                </a:extLst>
              </a:tr>
              <a:tr h="34655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900" dirty="0">
                          <a:latin typeface="+mn-lt"/>
                          <a:cs typeface="Arial" panose="020B0604020202020204" pitchFamily="34" charset="0"/>
                        </a:rPr>
                        <a:t>&lt;1 weekend in 8</a:t>
                      </a:r>
                    </a:p>
                  </a:txBody>
                  <a:tcPr marL="55449" marR="55449" marT="27725" marB="27725" anchor="ctr"/>
                </a:tc>
                <a:tc>
                  <a:txBody>
                    <a:bodyPr/>
                    <a:lstStyle/>
                    <a:p>
                      <a:pPr algn="ctr"/>
                      <a:r>
                        <a:rPr lang="en-GB" sz="1900" dirty="0">
                          <a:latin typeface="+mn-lt"/>
                          <a:cs typeface="Arial" panose="020B0604020202020204" pitchFamily="34" charset="0"/>
                        </a:rPr>
                        <a:t>0%</a:t>
                      </a:r>
                    </a:p>
                  </a:txBody>
                  <a:tcPr marL="55449" marR="55449" marT="27725" marB="27725" anchor="ctr"/>
                </a:tc>
                <a:extLst>
                  <a:ext uri="{0D108BD9-81ED-4DB2-BD59-A6C34878D82A}">
                    <a16:rowId xmlns:a16="http://schemas.microsoft.com/office/drawing/2014/main" val="2808384868"/>
                  </a:ext>
                </a:extLst>
              </a:tr>
            </a:tbl>
          </a:graphicData>
        </a:graphic>
      </p:graphicFrame>
      <p:grpSp>
        <p:nvGrpSpPr>
          <p:cNvPr id="8" name="Group 4">
            <a:extLst>
              <a:ext uri="{FF2B5EF4-FFF2-40B4-BE49-F238E27FC236}">
                <a16:creationId xmlns:a16="http://schemas.microsoft.com/office/drawing/2014/main" id="{8C93D74B-C0DA-4F6B-85F5-7BC0352AFDE9}"/>
              </a:ext>
            </a:extLst>
          </p:cNvPr>
          <p:cNvGrpSpPr>
            <a:grpSpLocks noChangeAspect="1"/>
          </p:cNvGrpSpPr>
          <p:nvPr/>
        </p:nvGrpSpPr>
        <p:grpSpPr bwMode="auto">
          <a:xfrm>
            <a:off x="8960880" y="3013130"/>
            <a:ext cx="2063291" cy="1333730"/>
            <a:chOff x="4280" y="1880"/>
            <a:chExt cx="905" cy="585"/>
          </a:xfrm>
        </p:grpSpPr>
        <p:sp>
          <p:nvSpPr>
            <p:cNvPr id="9" name="AutoShape 3">
              <a:extLst>
                <a:ext uri="{FF2B5EF4-FFF2-40B4-BE49-F238E27FC236}">
                  <a16:creationId xmlns:a16="http://schemas.microsoft.com/office/drawing/2014/main" id="{884E3DE1-3425-4D0A-8C39-6F2F96FCDC23}"/>
                </a:ext>
              </a:extLst>
            </p:cNvPr>
            <p:cNvSpPr>
              <a:spLocks noChangeAspect="1" noChangeArrowheads="1" noTextEdit="1"/>
            </p:cNvSpPr>
            <p:nvPr/>
          </p:nvSpPr>
          <p:spPr bwMode="auto">
            <a:xfrm>
              <a:off x="4280" y="1880"/>
              <a:ext cx="90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0" name="Freeform 5">
              <a:extLst>
                <a:ext uri="{FF2B5EF4-FFF2-40B4-BE49-F238E27FC236}">
                  <a16:creationId xmlns:a16="http://schemas.microsoft.com/office/drawing/2014/main" id="{3BBE9245-24CF-49AB-A97B-245AD0765C16}"/>
                </a:ext>
              </a:extLst>
            </p:cNvPr>
            <p:cNvSpPr>
              <a:spLocks noEditPoints="1"/>
            </p:cNvSpPr>
            <p:nvPr/>
          </p:nvSpPr>
          <p:spPr bwMode="auto">
            <a:xfrm>
              <a:off x="4280" y="1880"/>
              <a:ext cx="915" cy="591"/>
            </a:xfrm>
            <a:custGeom>
              <a:avLst/>
              <a:gdLst>
                <a:gd name="T0" fmla="*/ 1479 w 1543"/>
                <a:gd name="T1" fmla="*/ 599 h 998"/>
                <a:gd name="T2" fmla="*/ 1356 w 1543"/>
                <a:gd name="T3" fmla="*/ 663 h 998"/>
                <a:gd name="T4" fmla="*/ 1268 w 1543"/>
                <a:gd name="T5" fmla="*/ 810 h 998"/>
                <a:gd name="T6" fmla="*/ 187 w 1543"/>
                <a:gd name="T7" fmla="*/ 599 h 998"/>
                <a:gd name="T8" fmla="*/ 251 w 1543"/>
                <a:gd name="T9" fmla="*/ 250 h 998"/>
                <a:gd name="T10" fmla="*/ 376 w 1543"/>
                <a:gd name="T11" fmla="*/ 122 h 998"/>
                <a:gd name="T12" fmla="*/ 1268 w 1543"/>
                <a:gd name="T13" fmla="*/ 63 h 998"/>
                <a:gd name="T14" fmla="*/ 1420 w 1543"/>
                <a:gd name="T15" fmla="*/ 253 h 998"/>
                <a:gd name="T16" fmla="*/ 1479 w 1543"/>
                <a:gd name="T17" fmla="*/ 599 h 998"/>
                <a:gd name="T18" fmla="*/ 1466 w 1543"/>
                <a:gd name="T19" fmla="*/ 0 h 998"/>
                <a:gd name="T20" fmla="*/ 123 w 1543"/>
                <a:gd name="T21" fmla="*/ 76 h 998"/>
                <a:gd name="T22" fmla="*/ 199 w 1543"/>
                <a:gd name="T23" fmla="*/ 874 h 998"/>
                <a:gd name="T24" fmla="*/ 1543 w 1543"/>
                <a:gd name="T25" fmla="*/ 798 h 998"/>
                <a:gd name="T26" fmla="*/ 1466 w 1543"/>
                <a:gd name="T27" fmla="*/ 0 h 998"/>
                <a:gd name="T28" fmla="*/ 61 w 1543"/>
                <a:gd name="T29" fmla="*/ 798 h 998"/>
                <a:gd name="T30" fmla="*/ 0 w 1543"/>
                <a:gd name="T31" fmla="*/ 199 h 998"/>
                <a:gd name="T32" fmla="*/ 169 w 1543"/>
                <a:gd name="T33" fmla="*/ 998 h 998"/>
                <a:gd name="T34" fmla="*/ 1418 w 1543"/>
                <a:gd name="T35" fmla="*/ 936 h 998"/>
                <a:gd name="T36" fmla="*/ 61 w 1543"/>
                <a:gd name="T37" fmla="*/ 798 h 998"/>
                <a:gd name="T38" fmla="*/ 958 w 1543"/>
                <a:gd name="T39" fmla="*/ 575 h 998"/>
                <a:gd name="T40" fmla="*/ 747 w 1543"/>
                <a:gd name="T41" fmla="*/ 592 h 998"/>
                <a:gd name="T42" fmla="*/ 730 w 1543"/>
                <a:gd name="T43" fmla="*/ 542 h 998"/>
                <a:gd name="T44" fmla="*/ 754 w 1543"/>
                <a:gd name="T45" fmla="*/ 509 h 998"/>
                <a:gd name="T46" fmla="*/ 765 w 1543"/>
                <a:gd name="T47" fmla="*/ 474 h 998"/>
                <a:gd name="T48" fmla="*/ 747 w 1543"/>
                <a:gd name="T49" fmla="*/ 453 h 998"/>
                <a:gd name="T50" fmla="*/ 730 w 1543"/>
                <a:gd name="T51" fmla="*/ 411 h 998"/>
                <a:gd name="T52" fmla="*/ 765 w 1543"/>
                <a:gd name="T53" fmla="*/ 394 h 998"/>
                <a:gd name="T54" fmla="*/ 790 w 1543"/>
                <a:gd name="T55" fmla="*/ 298 h 998"/>
                <a:gd name="T56" fmla="*/ 934 w 1543"/>
                <a:gd name="T57" fmla="*/ 285 h 998"/>
                <a:gd name="T58" fmla="*/ 932 w 1543"/>
                <a:gd name="T59" fmla="*/ 337 h 998"/>
                <a:gd name="T60" fmla="*/ 872 w 1543"/>
                <a:gd name="T61" fmla="*/ 342 h 998"/>
                <a:gd name="T62" fmla="*/ 848 w 1543"/>
                <a:gd name="T63" fmla="*/ 371 h 998"/>
                <a:gd name="T64" fmla="*/ 897 w 1543"/>
                <a:gd name="T65" fmla="*/ 394 h 998"/>
                <a:gd name="T66" fmla="*/ 915 w 1543"/>
                <a:gd name="T67" fmla="*/ 436 h 998"/>
                <a:gd name="T68" fmla="*/ 848 w 1543"/>
                <a:gd name="T69" fmla="*/ 453 h 998"/>
                <a:gd name="T70" fmla="*/ 814 w 1543"/>
                <a:gd name="T71" fmla="*/ 522 h 998"/>
                <a:gd name="T72" fmla="*/ 958 w 1543"/>
                <a:gd name="T73" fmla="*/ 539 h 998"/>
                <a:gd name="T74" fmla="*/ 995 w 1543"/>
                <a:gd name="T75" fmla="*/ 186 h 998"/>
                <a:gd name="T76" fmla="*/ 833 w 1543"/>
                <a:gd name="T77" fmla="*/ 138 h 998"/>
                <a:gd name="T78" fmla="*/ 569 w 1543"/>
                <a:gd name="T79" fmla="*/ 296 h 998"/>
                <a:gd name="T80" fmla="*/ 833 w 1543"/>
                <a:gd name="T81" fmla="*/ 736 h 998"/>
                <a:gd name="T82" fmla="*/ 1132 w 1543"/>
                <a:gd name="T83" fmla="*/ 43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998">
                  <a:moveTo>
                    <a:pt x="1479" y="599"/>
                  </a:moveTo>
                  <a:lnTo>
                    <a:pt x="1479" y="599"/>
                  </a:lnTo>
                  <a:cubicBezTo>
                    <a:pt x="1458" y="604"/>
                    <a:pt x="1439" y="611"/>
                    <a:pt x="1420" y="621"/>
                  </a:cubicBezTo>
                  <a:cubicBezTo>
                    <a:pt x="1396" y="632"/>
                    <a:pt x="1375" y="646"/>
                    <a:pt x="1356" y="663"/>
                  </a:cubicBezTo>
                  <a:cubicBezTo>
                    <a:pt x="1330" y="687"/>
                    <a:pt x="1308" y="715"/>
                    <a:pt x="1292" y="746"/>
                  </a:cubicBezTo>
                  <a:cubicBezTo>
                    <a:pt x="1281" y="766"/>
                    <a:pt x="1273" y="788"/>
                    <a:pt x="1268" y="810"/>
                  </a:cubicBezTo>
                  <a:lnTo>
                    <a:pt x="398" y="810"/>
                  </a:lnTo>
                  <a:cubicBezTo>
                    <a:pt x="374" y="706"/>
                    <a:pt x="291" y="623"/>
                    <a:pt x="187" y="599"/>
                  </a:cubicBezTo>
                  <a:lnTo>
                    <a:pt x="187" y="274"/>
                  </a:lnTo>
                  <a:cubicBezTo>
                    <a:pt x="209" y="269"/>
                    <a:pt x="231" y="260"/>
                    <a:pt x="251" y="250"/>
                  </a:cubicBezTo>
                  <a:cubicBezTo>
                    <a:pt x="282" y="234"/>
                    <a:pt x="310" y="212"/>
                    <a:pt x="334" y="186"/>
                  </a:cubicBezTo>
                  <a:cubicBezTo>
                    <a:pt x="351" y="167"/>
                    <a:pt x="365" y="145"/>
                    <a:pt x="376" y="122"/>
                  </a:cubicBezTo>
                  <a:cubicBezTo>
                    <a:pt x="386" y="103"/>
                    <a:pt x="393" y="84"/>
                    <a:pt x="398" y="63"/>
                  </a:cubicBezTo>
                  <a:lnTo>
                    <a:pt x="1268" y="63"/>
                  </a:lnTo>
                  <a:cubicBezTo>
                    <a:pt x="1272" y="84"/>
                    <a:pt x="1280" y="103"/>
                    <a:pt x="1289" y="122"/>
                  </a:cubicBezTo>
                  <a:cubicBezTo>
                    <a:pt x="1317" y="179"/>
                    <a:pt x="1363" y="225"/>
                    <a:pt x="1420" y="253"/>
                  </a:cubicBezTo>
                  <a:cubicBezTo>
                    <a:pt x="1439" y="262"/>
                    <a:pt x="1458" y="269"/>
                    <a:pt x="1479" y="274"/>
                  </a:cubicBezTo>
                  <a:lnTo>
                    <a:pt x="1479" y="599"/>
                  </a:lnTo>
                  <a:close/>
                  <a:moveTo>
                    <a:pt x="1466" y="0"/>
                  </a:moveTo>
                  <a:lnTo>
                    <a:pt x="1466" y="0"/>
                  </a:lnTo>
                  <a:lnTo>
                    <a:pt x="199" y="0"/>
                  </a:lnTo>
                  <a:cubicBezTo>
                    <a:pt x="157" y="0"/>
                    <a:pt x="123" y="33"/>
                    <a:pt x="123" y="76"/>
                  </a:cubicBezTo>
                  <a:lnTo>
                    <a:pt x="123" y="798"/>
                  </a:lnTo>
                  <a:cubicBezTo>
                    <a:pt x="123" y="840"/>
                    <a:pt x="157" y="874"/>
                    <a:pt x="199" y="874"/>
                  </a:cubicBezTo>
                  <a:lnTo>
                    <a:pt x="1466" y="874"/>
                  </a:lnTo>
                  <a:cubicBezTo>
                    <a:pt x="1508" y="874"/>
                    <a:pt x="1543" y="840"/>
                    <a:pt x="1543" y="798"/>
                  </a:cubicBezTo>
                  <a:lnTo>
                    <a:pt x="1543" y="76"/>
                  </a:lnTo>
                  <a:cubicBezTo>
                    <a:pt x="1543" y="33"/>
                    <a:pt x="1508" y="0"/>
                    <a:pt x="1466" y="0"/>
                  </a:cubicBezTo>
                  <a:close/>
                  <a:moveTo>
                    <a:pt x="61" y="798"/>
                  </a:moveTo>
                  <a:lnTo>
                    <a:pt x="61" y="798"/>
                  </a:lnTo>
                  <a:lnTo>
                    <a:pt x="61" y="123"/>
                  </a:lnTo>
                  <a:cubicBezTo>
                    <a:pt x="26" y="130"/>
                    <a:pt x="0" y="161"/>
                    <a:pt x="0" y="199"/>
                  </a:cubicBezTo>
                  <a:lnTo>
                    <a:pt x="0" y="828"/>
                  </a:lnTo>
                  <a:cubicBezTo>
                    <a:pt x="0" y="913"/>
                    <a:pt x="81" y="998"/>
                    <a:pt x="169" y="998"/>
                  </a:cubicBezTo>
                  <a:lnTo>
                    <a:pt x="1343" y="998"/>
                  </a:lnTo>
                  <a:cubicBezTo>
                    <a:pt x="1380" y="998"/>
                    <a:pt x="1411" y="971"/>
                    <a:pt x="1418" y="936"/>
                  </a:cubicBezTo>
                  <a:lnTo>
                    <a:pt x="199" y="936"/>
                  </a:lnTo>
                  <a:cubicBezTo>
                    <a:pt x="123" y="936"/>
                    <a:pt x="61" y="874"/>
                    <a:pt x="61" y="798"/>
                  </a:cubicBezTo>
                  <a:close/>
                  <a:moveTo>
                    <a:pt x="958" y="575"/>
                  </a:moveTo>
                  <a:lnTo>
                    <a:pt x="958" y="575"/>
                  </a:lnTo>
                  <a:cubicBezTo>
                    <a:pt x="958" y="584"/>
                    <a:pt x="950" y="592"/>
                    <a:pt x="940" y="592"/>
                  </a:cubicBezTo>
                  <a:lnTo>
                    <a:pt x="747" y="592"/>
                  </a:lnTo>
                  <a:cubicBezTo>
                    <a:pt x="738" y="592"/>
                    <a:pt x="730" y="584"/>
                    <a:pt x="730" y="575"/>
                  </a:cubicBezTo>
                  <a:lnTo>
                    <a:pt x="730" y="542"/>
                  </a:lnTo>
                  <a:cubicBezTo>
                    <a:pt x="730" y="533"/>
                    <a:pt x="736" y="522"/>
                    <a:pt x="742" y="518"/>
                  </a:cubicBezTo>
                  <a:cubicBezTo>
                    <a:pt x="748" y="514"/>
                    <a:pt x="751" y="511"/>
                    <a:pt x="754" y="509"/>
                  </a:cubicBezTo>
                  <a:cubicBezTo>
                    <a:pt x="758" y="505"/>
                    <a:pt x="761" y="500"/>
                    <a:pt x="763" y="494"/>
                  </a:cubicBezTo>
                  <a:cubicBezTo>
                    <a:pt x="764" y="489"/>
                    <a:pt x="765" y="482"/>
                    <a:pt x="765" y="474"/>
                  </a:cubicBezTo>
                  <a:lnTo>
                    <a:pt x="765" y="453"/>
                  </a:lnTo>
                  <a:lnTo>
                    <a:pt x="747" y="453"/>
                  </a:lnTo>
                  <a:cubicBezTo>
                    <a:pt x="738" y="453"/>
                    <a:pt x="730" y="445"/>
                    <a:pt x="730" y="436"/>
                  </a:cubicBezTo>
                  <a:lnTo>
                    <a:pt x="730" y="411"/>
                  </a:lnTo>
                  <a:cubicBezTo>
                    <a:pt x="730" y="401"/>
                    <a:pt x="738" y="394"/>
                    <a:pt x="747" y="394"/>
                  </a:cubicBezTo>
                  <a:lnTo>
                    <a:pt x="765" y="394"/>
                  </a:lnTo>
                  <a:lnTo>
                    <a:pt x="765" y="368"/>
                  </a:lnTo>
                  <a:cubicBezTo>
                    <a:pt x="765" y="338"/>
                    <a:pt x="774" y="314"/>
                    <a:pt x="790" y="298"/>
                  </a:cubicBezTo>
                  <a:cubicBezTo>
                    <a:pt x="807" y="282"/>
                    <a:pt x="831" y="274"/>
                    <a:pt x="863" y="274"/>
                  </a:cubicBezTo>
                  <a:cubicBezTo>
                    <a:pt x="887" y="274"/>
                    <a:pt x="911" y="278"/>
                    <a:pt x="934" y="285"/>
                  </a:cubicBezTo>
                  <a:cubicBezTo>
                    <a:pt x="943" y="289"/>
                    <a:pt x="947" y="299"/>
                    <a:pt x="944" y="308"/>
                  </a:cubicBezTo>
                  <a:lnTo>
                    <a:pt x="932" y="337"/>
                  </a:lnTo>
                  <a:cubicBezTo>
                    <a:pt x="929" y="346"/>
                    <a:pt x="919" y="351"/>
                    <a:pt x="910" y="348"/>
                  </a:cubicBezTo>
                  <a:cubicBezTo>
                    <a:pt x="896" y="344"/>
                    <a:pt x="883" y="342"/>
                    <a:pt x="872" y="342"/>
                  </a:cubicBezTo>
                  <a:cubicBezTo>
                    <a:pt x="864" y="342"/>
                    <a:pt x="858" y="344"/>
                    <a:pt x="854" y="349"/>
                  </a:cubicBezTo>
                  <a:cubicBezTo>
                    <a:pt x="850" y="353"/>
                    <a:pt x="848" y="361"/>
                    <a:pt x="848" y="371"/>
                  </a:cubicBezTo>
                  <a:lnTo>
                    <a:pt x="848" y="394"/>
                  </a:lnTo>
                  <a:lnTo>
                    <a:pt x="897" y="394"/>
                  </a:lnTo>
                  <a:cubicBezTo>
                    <a:pt x="907" y="394"/>
                    <a:pt x="915" y="401"/>
                    <a:pt x="915" y="411"/>
                  </a:cubicBezTo>
                  <a:lnTo>
                    <a:pt x="915" y="436"/>
                  </a:lnTo>
                  <a:cubicBezTo>
                    <a:pt x="915" y="445"/>
                    <a:pt x="907" y="453"/>
                    <a:pt x="897" y="453"/>
                  </a:cubicBezTo>
                  <a:lnTo>
                    <a:pt x="848" y="453"/>
                  </a:lnTo>
                  <a:lnTo>
                    <a:pt x="848" y="474"/>
                  </a:lnTo>
                  <a:cubicBezTo>
                    <a:pt x="848" y="495"/>
                    <a:pt x="837" y="511"/>
                    <a:pt x="814" y="522"/>
                  </a:cubicBezTo>
                  <a:lnTo>
                    <a:pt x="940" y="522"/>
                  </a:lnTo>
                  <a:cubicBezTo>
                    <a:pt x="950" y="522"/>
                    <a:pt x="958" y="530"/>
                    <a:pt x="958" y="539"/>
                  </a:cubicBezTo>
                  <a:lnTo>
                    <a:pt x="958" y="575"/>
                  </a:lnTo>
                  <a:close/>
                  <a:moveTo>
                    <a:pt x="995" y="186"/>
                  </a:moveTo>
                  <a:lnTo>
                    <a:pt x="995" y="186"/>
                  </a:lnTo>
                  <a:cubicBezTo>
                    <a:pt x="949" y="155"/>
                    <a:pt x="893" y="138"/>
                    <a:pt x="833" y="138"/>
                  </a:cubicBezTo>
                  <a:cubicBezTo>
                    <a:pt x="773" y="138"/>
                    <a:pt x="717" y="155"/>
                    <a:pt x="670" y="186"/>
                  </a:cubicBezTo>
                  <a:cubicBezTo>
                    <a:pt x="628" y="213"/>
                    <a:pt x="593" y="251"/>
                    <a:pt x="569" y="296"/>
                  </a:cubicBezTo>
                  <a:cubicBezTo>
                    <a:pt x="547" y="338"/>
                    <a:pt x="534" y="386"/>
                    <a:pt x="534" y="437"/>
                  </a:cubicBezTo>
                  <a:cubicBezTo>
                    <a:pt x="534" y="602"/>
                    <a:pt x="668" y="736"/>
                    <a:pt x="833" y="736"/>
                  </a:cubicBezTo>
                  <a:cubicBezTo>
                    <a:pt x="884" y="736"/>
                    <a:pt x="932" y="723"/>
                    <a:pt x="973" y="700"/>
                  </a:cubicBezTo>
                  <a:cubicBezTo>
                    <a:pt x="1068" y="650"/>
                    <a:pt x="1132" y="551"/>
                    <a:pt x="1132" y="437"/>
                  </a:cubicBezTo>
                  <a:cubicBezTo>
                    <a:pt x="1132" y="331"/>
                    <a:pt x="1077" y="239"/>
                    <a:pt x="995" y="186"/>
                  </a:cubicBez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grpSp>
        <p:nvGrpSpPr>
          <p:cNvPr id="11" name="Group 4">
            <a:extLst>
              <a:ext uri="{FF2B5EF4-FFF2-40B4-BE49-F238E27FC236}">
                <a16:creationId xmlns:a16="http://schemas.microsoft.com/office/drawing/2014/main" id="{BCBC3F47-277B-465A-8016-48B301640DD0}"/>
              </a:ext>
            </a:extLst>
          </p:cNvPr>
          <p:cNvGrpSpPr>
            <a:grpSpLocks noChangeAspect="1"/>
          </p:cNvGrpSpPr>
          <p:nvPr/>
        </p:nvGrpSpPr>
        <p:grpSpPr bwMode="auto">
          <a:xfrm>
            <a:off x="8960880" y="4360539"/>
            <a:ext cx="2063291" cy="1333730"/>
            <a:chOff x="4280" y="1880"/>
            <a:chExt cx="905" cy="585"/>
          </a:xfrm>
        </p:grpSpPr>
        <p:sp>
          <p:nvSpPr>
            <p:cNvPr id="12" name="AutoShape 3">
              <a:extLst>
                <a:ext uri="{FF2B5EF4-FFF2-40B4-BE49-F238E27FC236}">
                  <a16:creationId xmlns:a16="http://schemas.microsoft.com/office/drawing/2014/main" id="{56C0EF4D-51E7-447A-9FB3-EACE603C68A9}"/>
                </a:ext>
              </a:extLst>
            </p:cNvPr>
            <p:cNvSpPr>
              <a:spLocks noChangeAspect="1" noChangeArrowheads="1" noTextEdit="1"/>
            </p:cNvSpPr>
            <p:nvPr/>
          </p:nvSpPr>
          <p:spPr bwMode="auto">
            <a:xfrm>
              <a:off x="4280" y="1880"/>
              <a:ext cx="905"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449" tIns="27725" rIns="55449" bIns="27725" numCol="1" anchor="t" anchorCtr="0" compatLnSpc="1">
              <a:prstTxWarp prst="textNoShape">
                <a:avLst/>
              </a:prstTxWarp>
            </a:bodyPr>
            <a:lstStyle/>
            <a:p>
              <a:endParaRPr lang="en-GB" sz="1092" dirty="0"/>
            </a:p>
          </p:txBody>
        </p:sp>
        <p:sp>
          <p:nvSpPr>
            <p:cNvPr id="13" name="Freeform 5">
              <a:extLst>
                <a:ext uri="{FF2B5EF4-FFF2-40B4-BE49-F238E27FC236}">
                  <a16:creationId xmlns:a16="http://schemas.microsoft.com/office/drawing/2014/main" id="{702EC758-07BE-49A9-BCEF-A2DBF25BB3EB}"/>
                </a:ext>
              </a:extLst>
            </p:cNvPr>
            <p:cNvSpPr>
              <a:spLocks noEditPoints="1"/>
            </p:cNvSpPr>
            <p:nvPr/>
          </p:nvSpPr>
          <p:spPr bwMode="auto">
            <a:xfrm>
              <a:off x="4280" y="1880"/>
              <a:ext cx="915" cy="591"/>
            </a:xfrm>
            <a:custGeom>
              <a:avLst/>
              <a:gdLst>
                <a:gd name="T0" fmla="*/ 1479 w 1543"/>
                <a:gd name="T1" fmla="*/ 599 h 998"/>
                <a:gd name="T2" fmla="*/ 1356 w 1543"/>
                <a:gd name="T3" fmla="*/ 663 h 998"/>
                <a:gd name="T4" fmla="*/ 1268 w 1543"/>
                <a:gd name="T5" fmla="*/ 810 h 998"/>
                <a:gd name="T6" fmla="*/ 187 w 1543"/>
                <a:gd name="T7" fmla="*/ 599 h 998"/>
                <a:gd name="T8" fmla="*/ 251 w 1543"/>
                <a:gd name="T9" fmla="*/ 250 h 998"/>
                <a:gd name="T10" fmla="*/ 376 w 1543"/>
                <a:gd name="T11" fmla="*/ 122 h 998"/>
                <a:gd name="T12" fmla="*/ 1268 w 1543"/>
                <a:gd name="T13" fmla="*/ 63 h 998"/>
                <a:gd name="T14" fmla="*/ 1420 w 1543"/>
                <a:gd name="T15" fmla="*/ 253 h 998"/>
                <a:gd name="T16" fmla="*/ 1479 w 1543"/>
                <a:gd name="T17" fmla="*/ 599 h 998"/>
                <a:gd name="T18" fmla="*/ 1466 w 1543"/>
                <a:gd name="T19" fmla="*/ 0 h 998"/>
                <a:gd name="T20" fmla="*/ 123 w 1543"/>
                <a:gd name="T21" fmla="*/ 76 h 998"/>
                <a:gd name="T22" fmla="*/ 199 w 1543"/>
                <a:gd name="T23" fmla="*/ 874 h 998"/>
                <a:gd name="T24" fmla="*/ 1543 w 1543"/>
                <a:gd name="T25" fmla="*/ 798 h 998"/>
                <a:gd name="T26" fmla="*/ 1466 w 1543"/>
                <a:gd name="T27" fmla="*/ 0 h 998"/>
                <a:gd name="T28" fmla="*/ 61 w 1543"/>
                <a:gd name="T29" fmla="*/ 798 h 998"/>
                <a:gd name="T30" fmla="*/ 0 w 1543"/>
                <a:gd name="T31" fmla="*/ 199 h 998"/>
                <a:gd name="T32" fmla="*/ 169 w 1543"/>
                <a:gd name="T33" fmla="*/ 998 h 998"/>
                <a:gd name="T34" fmla="*/ 1418 w 1543"/>
                <a:gd name="T35" fmla="*/ 936 h 998"/>
                <a:gd name="T36" fmla="*/ 61 w 1543"/>
                <a:gd name="T37" fmla="*/ 798 h 998"/>
                <a:gd name="T38" fmla="*/ 958 w 1543"/>
                <a:gd name="T39" fmla="*/ 575 h 998"/>
                <a:gd name="T40" fmla="*/ 747 w 1543"/>
                <a:gd name="T41" fmla="*/ 592 h 998"/>
                <a:gd name="T42" fmla="*/ 730 w 1543"/>
                <a:gd name="T43" fmla="*/ 542 h 998"/>
                <a:gd name="T44" fmla="*/ 754 w 1543"/>
                <a:gd name="T45" fmla="*/ 509 h 998"/>
                <a:gd name="T46" fmla="*/ 765 w 1543"/>
                <a:gd name="T47" fmla="*/ 474 h 998"/>
                <a:gd name="T48" fmla="*/ 747 w 1543"/>
                <a:gd name="T49" fmla="*/ 453 h 998"/>
                <a:gd name="T50" fmla="*/ 730 w 1543"/>
                <a:gd name="T51" fmla="*/ 411 h 998"/>
                <a:gd name="T52" fmla="*/ 765 w 1543"/>
                <a:gd name="T53" fmla="*/ 394 h 998"/>
                <a:gd name="T54" fmla="*/ 790 w 1543"/>
                <a:gd name="T55" fmla="*/ 298 h 998"/>
                <a:gd name="T56" fmla="*/ 934 w 1543"/>
                <a:gd name="T57" fmla="*/ 285 h 998"/>
                <a:gd name="T58" fmla="*/ 932 w 1543"/>
                <a:gd name="T59" fmla="*/ 337 h 998"/>
                <a:gd name="T60" fmla="*/ 872 w 1543"/>
                <a:gd name="T61" fmla="*/ 342 h 998"/>
                <a:gd name="T62" fmla="*/ 848 w 1543"/>
                <a:gd name="T63" fmla="*/ 371 h 998"/>
                <a:gd name="T64" fmla="*/ 897 w 1543"/>
                <a:gd name="T65" fmla="*/ 394 h 998"/>
                <a:gd name="T66" fmla="*/ 915 w 1543"/>
                <a:gd name="T67" fmla="*/ 436 h 998"/>
                <a:gd name="T68" fmla="*/ 848 w 1543"/>
                <a:gd name="T69" fmla="*/ 453 h 998"/>
                <a:gd name="T70" fmla="*/ 814 w 1543"/>
                <a:gd name="T71" fmla="*/ 522 h 998"/>
                <a:gd name="T72" fmla="*/ 958 w 1543"/>
                <a:gd name="T73" fmla="*/ 539 h 998"/>
                <a:gd name="T74" fmla="*/ 995 w 1543"/>
                <a:gd name="T75" fmla="*/ 186 h 998"/>
                <a:gd name="T76" fmla="*/ 833 w 1543"/>
                <a:gd name="T77" fmla="*/ 138 h 998"/>
                <a:gd name="T78" fmla="*/ 569 w 1543"/>
                <a:gd name="T79" fmla="*/ 296 h 998"/>
                <a:gd name="T80" fmla="*/ 833 w 1543"/>
                <a:gd name="T81" fmla="*/ 736 h 998"/>
                <a:gd name="T82" fmla="*/ 1132 w 1543"/>
                <a:gd name="T83" fmla="*/ 43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3" h="998">
                  <a:moveTo>
                    <a:pt x="1479" y="599"/>
                  </a:moveTo>
                  <a:lnTo>
                    <a:pt x="1479" y="599"/>
                  </a:lnTo>
                  <a:cubicBezTo>
                    <a:pt x="1458" y="604"/>
                    <a:pt x="1439" y="611"/>
                    <a:pt x="1420" y="621"/>
                  </a:cubicBezTo>
                  <a:cubicBezTo>
                    <a:pt x="1396" y="632"/>
                    <a:pt x="1375" y="646"/>
                    <a:pt x="1356" y="663"/>
                  </a:cubicBezTo>
                  <a:cubicBezTo>
                    <a:pt x="1330" y="687"/>
                    <a:pt x="1308" y="715"/>
                    <a:pt x="1292" y="746"/>
                  </a:cubicBezTo>
                  <a:cubicBezTo>
                    <a:pt x="1281" y="766"/>
                    <a:pt x="1273" y="788"/>
                    <a:pt x="1268" y="810"/>
                  </a:cubicBezTo>
                  <a:lnTo>
                    <a:pt x="398" y="810"/>
                  </a:lnTo>
                  <a:cubicBezTo>
                    <a:pt x="374" y="706"/>
                    <a:pt x="291" y="623"/>
                    <a:pt x="187" y="599"/>
                  </a:cubicBezTo>
                  <a:lnTo>
                    <a:pt x="187" y="274"/>
                  </a:lnTo>
                  <a:cubicBezTo>
                    <a:pt x="209" y="269"/>
                    <a:pt x="231" y="260"/>
                    <a:pt x="251" y="250"/>
                  </a:cubicBezTo>
                  <a:cubicBezTo>
                    <a:pt x="282" y="234"/>
                    <a:pt x="310" y="212"/>
                    <a:pt x="334" y="186"/>
                  </a:cubicBezTo>
                  <a:cubicBezTo>
                    <a:pt x="351" y="167"/>
                    <a:pt x="365" y="145"/>
                    <a:pt x="376" y="122"/>
                  </a:cubicBezTo>
                  <a:cubicBezTo>
                    <a:pt x="386" y="103"/>
                    <a:pt x="393" y="84"/>
                    <a:pt x="398" y="63"/>
                  </a:cubicBezTo>
                  <a:lnTo>
                    <a:pt x="1268" y="63"/>
                  </a:lnTo>
                  <a:cubicBezTo>
                    <a:pt x="1272" y="84"/>
                    <a:pt x="1280" y="103"/>
                    <a:pt x="1289" y="122"/>
                  </a:cubicBezTo>
                  <a:cubicBezTo>
                    <a:pt x="1317" y="179"/>
                    <a:pt x="1363" y="225"/>
                    <a:pt x="1420" y="253"/>
                  </a:cubicBezTo>
                  <a:cubicBezTo>
                    <a:pt x="1439" y="262"/>
                    <a:pt x="1458" y="269"/>
                    <a:pt x="1479" y="274"/>
                  </a:cubicBezTo>
                  <a:lnTo>
                    <a:pt x="1479" y="599"/>
                  </a:lnTo>
                  <a:close/>
                  <a:moveTo>
                    <a:pt x="1466" y="0"/>
                  </a:moveTo>
                  <a:lnTo>
                    <a:pt x="1466" y="0"/>
                  </a:lnTo>
                  <a:lnTo>
                    <a:pt x="199" y="0"/>
                  </a:lnTo>
                  <a:cubicBezTo>
                    <a:pt x="157" y="0"/>
                    <a:pt x="123" y="33"/>
                    <a:pt x="123" y="76"/>
                  </a:cubicBezTo>
                  <a:lnTo>
                    <a:pt x="123" y="798"/>
                  </a:lnTo>
                  <a:cubicBezTo>
                    <a:pt x="123" y="840"/>
                    <a:pt x="157" y="874"/>
                    <a:pt x="199" y="874"/>
                  </a:cubicBezTo>
                  <a:lnTo>
                    <a:pt x="1466" y="874"/>
                  </a:lnTo>
                  <a:cubicBezTo>
                    <a:pt x="1508" y="874"/>
                    <a:pt x="1543" y="840"/>
                    <a:pt x="1543" y="798"/>
                  </a:cubicBezTo>
                  <a:lnTo>
                    <a:pt x="1543" y="76"/>
                  </a:lnTo>
                  <a:cubicBezTo>
                    <a:pt x="1543" y="33"/>
                    <a:pt x="1508" y="0"/>
                    <a:pt x="1466" y="0"/>
                  </a:cubicBezTo>
                  <a:close/>
                  <a:moveTo>
                    <a:pt x="61" y="798"/>
                  </a:moveTo>
                  <a:lnTo>
                    <a:pt x="61" y="798"/>
                  </a:lnTo>
                  <a:lnTo>
                    <a:pt x="61" y="123"/>
                  </a:lnTo>
                  <a:cubicBezTo>
                    <a:pt x="26" y="130"/>
                    <a:pt x="0" y="161"/>
                    <a:pt x="0" y="199"/>
                  </a:cubicBezTo>
                  <a:lnTo>
                    <a:pt x="0" y="828"/>
                  </a:lnTo>
                  <a:cubicBezTo>
                    <a:pt x="0" y="913"/>
                    <a:pt x="81" y="998"/>
                    <a:pt x="169" y="998"/>
                  </a:cubicBezTo>
                  <a:lnTo>
                    <a:pt x="1343" y="998"/>
                  </a:lnTo>
                  <a:cubicBezTo>
                    <a:pt x="1380" y="998"/>
                    <a:pt x="1411" y="971"/>
                    <a:pt x="1418" y="936"/>
                  </a:cubicBezTo>
                  <a:lnTo>
                    <a:pt x="199" y="936"/>
                  </a:lnTo>
                  <a:cubicBezTo>
                    <a:pt x="123" y="936"/>
                    <a:pt x="61" y="874"/>
                    <a:pt x="61" y="798"/>
                  </a:cubicBezTo>
                  <a:close/>
                  <a:moveTo>
                    <a:pt x="958" y="575"/>
                  </a:moveTo>
                  <a:lnTo>
                    <a:pt x="958" y="575"/>
                  </a:lnTo>
                  <a:cubicBezTo>
                    <a:pt x="958" y="584"/>
                    <a:pt x="950" y="592"/>
                    <a:pt x="940" y="592"/>
                  </a:cubicBezTo>
                  <a:lnTo>
                    <a:pt x="747" y="592"/>
                  </a:lnTo>
                  <a:cubicBezTo>
                    <a:pt x="738" y="592"/>
                    <a:pt x="730" y="584"/>
                    <a:pt x="730" y="575"/>
                  </a:cubicBezTo>
                  <a:lnTo>
                    <a:pt x="730" y="542"/>
                  </a:lnTo>
                  <a:cubicBezTo>
                    <a:pt x="730" y="533"/>
                    <a:pt x="736" y="522"/>
                    <a:pt x="742" y="518"/>
                  </a:cubicBezTo>
                  <a:cubicBezTo>
                    <a:pt x="748" y="514"/>
                    <a:pt x="751" y="511"/>
                    <a:pt x="754" y="509"/>
                  </a:cubicBezTo>
                  <a:cubicBezTo>
                    <a:pt x="758" y="505"/>
                    <a:pt x="761" y="500"/>
                    <a:pt x="763" y="494"/>
                  </a:cubicBezTo>
                  <a:cubicBezTo>
                    <a:pt x="764" y="489"/>
                    <a:pt x="765" y="482"/>
                    <a:pt x="765" y="474"/>
                  </a:cubicBezTo>
                  <a:lnTo>
                    <a:pt x="765" y="453"/>
                  </a:lnTo>
                  <a:lnTo>
                    <a:pt x="747" y="453"/>
                  </a:lnTo>
                  <a:cubicBezTo>
                    <a:pt x="738" y="453"/>
                    <a:pt x="730" y="445"/>
                    <a:pt x="730" y="436"/>
                  </a:cubicBezTo>
                  <a:lnTo>
                    <a:pt x="730" y="411"/>
                  </a:lnTo>
                  <a:cubicBezTo>
                    <a:pt x="730" y="401"/>
                    <a:pt x="738" y="394"/>
                    <a:pt x="747" y="394"/>
                  </a:cubicBezTo>
                  <a:lnTo>
                    <a:pt x="765" y="394"/>
                  </a:lnTo>
                  <a:lnTo>
                    <a:pt x="765" y="368"/>
                  </a:lnTo>
                  <a:cubicBezTo>
                    <a:pt x="765" y="338"/>
                    <a:pt x="774" y="314"/>
                    <a:pt x="790" y="298"/>
                  </a:cubicBezTo>
                  <a:cubicBezTo>
                    <a:pt x="807" y="282"/>
                    <a:pt x="831" y="274"/>
                    <a:pt x="863" y="274"/>
                  </a:cubicBezTo>
                  <a:cubicBezTo>
                    <a:pt x="887" y="274"/>
                    <a:pt x="911" y="278"/>
                    <a:pt x="934" y="285"/>
                  </a:cubicBezTo>
                  <a:cubicBezTo>
                    <a:pt x="943" y="289"/>
                    <a:pt x="947" y="299"/>
                    <a:pt x="944" y="308"/>
                  </a:cubicBezTo>
                  <a:lnTo>
                    <a:pt x="932" y="337"/>
                  </a:lnTo>
                  <a:cubicBezTo>
                    <a:pt x="929" y="346"/>
                    <a:pt x="919" y="351"/>
                    <a:pt x="910" y="348"/>
                  </a:cubicBezTo>
                  <a:cubicBezTo>
                    <a:pt x="896" y="344"/>
                    <a:pt x="883" y="342"/>
                    <a:pt x="872" y="342"/>
                  </a:cubicBezTo>
                  <a:cubicBezTo>
                    <a:pt x="864" y="342"/>
                    <a:pt x="858" y="344"/>
                    <a:pt x="854" y="349"/>
                  </a:cubicBezTo>
                  <a:cubicBezTo>
                    <a:pt x="850" y="353"/>
                    <a:pt x="848" y="361"/>
                    <a:pt x="848" y="371"/>
                  </a:cubicBezTo>
                  <a:lnTo>
                    <a:pt x="848" y="394"/>
                  </a:lnTo>
                  <a:lnTo>
                    <a:pt x="897" y="394"/>
                  </a:lnTo>
                  <a:cubicBezTo>
                    <a:pt x="907" y="394"/>
                    <a:pt x="915" y="401"/>
                    <a:pt x="915" y="411"/>
                  </a:cubicBezTo>
                  <a:lnTo>
                    <a:pt x="915" y="436"/>
                  </a:lnTo>
                  <a:cubicBezTo>
                    <a:pt x="915" y="445"/>
                    <a:pt x="907" y="453"/>
                    <a:pt x="897" y="453"/>
                  </a:cubicBezTo>
                  <a:lnTo>
                    <a:pt x="848" y="453"/>
                  </a:lnTo>
                  <a:lnTo>
                    <a:pt x="848" y="474"/>
                  </a:lnTo>
                  <a:cubicBezTo>
                    <a:pt x="848" y="495"/>
                    <a:pt x="837" y="511"/>
                    <a:pt x="814" y="522"/>
                  </a:cubicBezTo>
                  <a:lnTo>
                    <a:pt x="940" y="522"/>
                  </a:lnTo>
                  <a:cubicBezTo>
                    <a:pt x="950" y="522"/>
                    <a:pt x="958" y="530"/>
                    <a:pt x="958" y="539"/>
                  </a:cubicBezTo>
                  <a:lnTo>
                    <a:pt x="958" y="575"/>
                  </a:lnTo>
                  <a:close/>
                  <a:moveTo>
                    <a:pt x="995" y="186"/>
                  </a:moveTo>
                  <a:lnTo>
                    <a:pt x="995" y="186"/>
                  </a:lnTo>
                  <a:cubicBezTo>
                    <a:pt x="949" y="155"/>
                    <a:pt x="893" y="138"/>
                    <a:pt x="833" y="138"/>
                  </a:cubicBezTo>
                  <a:cubicBezTo>
                    <a:pt x="773" y="138"/>
                    <a:pt x="717" y="155"/>
                    <a:pt x="670" y="186"/>
                  </a:cubicBezTo>
                  <a:cubicBezTo>
                    <a:pt x="628" y="213"/>
                    <a:pt x="593" y="251"/>
                    <a:pt x="569" y="296"/>
                  </a:cubicBezTo>
                  <a:cubicBezTo>
                    <a:pt x="547" y="338"/>
                    <a:pt x="534" y="386"/>
                    <a:pt x="534" y="437"/>
                  </a:cubicBezTo>
                  <a:cubicBezTo>
                    <a:pt x="534" y="602"/>
                    <a:pt x="668" y="736"/>
                    <a:pt x="833" y="736"/>
                  </a:cubicBezTo>
                  <a:cubicBezTo>
                    <a:pt x="884" y="736"/>
                    <a:pt x="932" y="723"/>
                    <a:pt x="973" y="700"/>
                  </a:cubicBezTo>
                  <a:cubicBezTo>
                    <a:pt x="1068" y="650"/>
                    <a:pt x="1132" y="551"/>
                    <a:pt x="1132" y="437"/>
                  </a:cubicBezTo>
                  <a:cubicBezTo>
                    <a:pt x="1132" y="331"/>
                    <a:pt x="1077" y="239"/>
                    <a:pt x="995" y="186"/>
                  </a:cubicBezTo>
                  <a:close/>
                </a:path>
              </a:pathLst>
            </a:custGeom>
            <a:solidFill>
              <a:srgbClr val="00A3E0"/>
            </a:solidFill>
            <a:ln w="0">
              <a:solidFill>
                <a:srgbClr val="00A3E0"/>
              </a:solidFill>
              <a:prstDash val="solid"/>
              <a:round/>
              <a:headEnd/>
              <a:tailEnd/>
            </a:ln>
          </p:spPr>
          <p:txBody>
            <a:bodyPr vert="horz" wrap="square" lIns="55449" tIns="27725" rIns="55449" bIns="27725" numCol="1" anchor="t" anchorCtr="0" compatLnSpc="1">
              <a:prstTxWarp prst="textNoShape">
                <a:avLst/>
              </a:prstTxWarp>
            </a:bodyPr>
            <a:lstStyle/>
            <a:p>
              <a:endParaRPr lang="en-GB" sz="1092" dirty="0"/>
            </a:p>
          </p:txBody>
        </p:sp>
      </p:grpSp>
    </p:spTree>
    <p:extLst>
      <p:ext uri="{BB962C8B-B14F-4D97-AF65-F5344CB8AC3E}">
        <p14:creationId xmlns:p14="http://schemas.microsoft.com/office/powerpoint/2010/main" val="279239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A1A65B90-49EB-4DA4-B4B3-25B348937873}" vid="{E4954076-EE9E-4772-A6DC-F81186FC9B6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6EC8BEA10BD445A6C1D3B30D536DF9" ma:contentTypeVersion="11" ma:contentTypeDescription="Create a new document." ma:contentTypeScope="" ma:versionID="0a706ec8201c21c4507e3efa0e4872b5">
  <xsd:schema xmlns:xsd="http://www.w3.org/2001/XMLSchema" xmlns:xs="http://www.w3.org/2001/XMLSchema" xmlns:p="http://schemas.microsoft.com/office/2006/metadata/properties" xmlns:ns3="efb3f299-6534-4699-b8ac-68a578d0bf8d" xmlns:ns4="b5920538-9b2a-495e-a2b3-db7abe76ce13" targetNamespace="http://schemas.microsoft.com/office/2006/metadata/properties" ma:root="true" ma:fieldsID="ef75aa2bfdb19c905110bace3557dcac" ns3:_="" ns4:_="">
    <xsd:import namespace="efb3f299-6534-4699-b8ac-68a578d0bf8d"/>
    <xsd:import namespace="b5920538-9b2a-495e-a2b3-db7abe76ce1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3f299-6534-4699-b8ac-68a578d0b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920538-9b2a-495e-a2b3-db7abe76ce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6A7A61-9C80-452E-B141-17094B989D72}">
  <ds:schemaRefs>
    <ds:schemaRef ds:uri="http://schemas.microsoft.com/sharepoint/v3/contenttype/forms"/>
  </ds:schemaRefs>
</ds:datastoreItem>
</file>

<file path=customXml/itemProps2.xml><?xml version="1.0" encoding="utf-8"?>
<ds:datastoreItem xmlns:ds="http://schemas.openxmlformats.org/officeDocument/2006/customXml" ds:itemID="{1FC1CB17-F367-4105-83C6-CD4402C8495E}">
  <ds:schemaRefs>
    <ds:schemaRef ds:uri="http://purl.org/dc/terms/"/>
    <ds:schemaRef ds:uri="http://schemas.microsoft.com/office/2006/documentManagement/types"/>
    <ds:schemaRef ds:uri="http://www.w3.org/XML/1998/namespace"/>
    <ds:schemaRef ds:uri="http://schemas.openxmlformats.org/package/2006/metadata/core-properties"/>
    <ds:schemaRef ds:uri="http://purl.org/dc/elements/1.1/"/>
    <ds:schemaRef ds:uri="efb3f299-6534-4699-b8ac-68a578d0bf8d"/>
    <ds:schemaRef ds:uri="http://schemas.microsoft.com/office/infopath/2007/PartnerControls"/>
    <ds:schemaRef ds:uri="b5920538-9b2a-495e-a2b3-db7abe76ce1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05DDEBB-D94F-406F-949E-29C727A97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b3f299-6534-4699-b8ac-68a578d0bf8d"/>
    <ds:schemaRef ds:uri="b5920538-9b2a-495e-a2b3-db7abe76ce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7922460-7a50-45c6-8899-752de77fbf8e}" enabled="1" method="Privileged" siteId="{bf448ebe-e65f-40e6-9e31-33fdaa412880}" removed="0"/>
</clbl:labelList>
</file>

<file path=docProps/app.xml><?xml version="1.0" encoding="utf-8"?>
<Properties xmlns="http://schemas.openxmlformats.org/officeDocument/2006/extended-properties" xmlns:vt="http://schemas.openxmlformats.org/officeDocument/2006/docPropsVTypes">
  <TotalTime>9942</TotalTime>
  <Words>3910</Words>
  <Application>Microsoft Office PowerPoint</Application>
  <PresentationFormat>Widescreen</PresentationFormat>
  <Paragraphs>467</Paragraphs>
  <Slides>37</Slides>
  <Notes>30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37</vt:i4>
      </vt:variant>
    </vt:vector>
  </HeadingPairs>
  <TitlesOfParts>
    <vt:vector size="50" baseType="lpstr">
      <vt:lpstr>Aptos</vt:lpstr>
      <vt:lpstr>Aptos Display</vt:lpstr>
      <vt:lpstr>Arial</vt:lpstr>
      <vt:lpstr>Calibri</vt:lpstr>
      <vt:lpstr>Calibri Light</vt:lpstr>
      <vt:lpstr>Courier New</vt:lpstr>
      <vt:lpstr>Helvetica Now</vt:lpstr>
      <vt:lpstr>InterFace</vt:lpstr>
      <vt:lpstr>Wingdings</vt:lpstr>
      <vt:lpstr>Office Theme</vt:lpstr>
      <vt:lpstr>BMA Theme Divider Slide</vt:lpstr>
      <vt:lpstr>1_Office Theme</vt:lpstr>
      <vt:lpstr>2_Office Theme</vt:lpstr>
      <vt:lpstr>PowerPoint Presentation</vt:lpstr>
      <vt:lpstr>PowerPoint Presentation</vt:lpstr>
      <vt:lpstr>PowerPoint Presentation</vt:lpstr>
      <vt:lpstr>Salary</vt:lpstr>
      <vt:lpstr>Salary: basic</vt:lpstr>
      <vt:lpstr>PowerPoint Presentation</vt:lpstr>
      <vt:lpstr>PowerPoint Presentation</vt:lpstr>
      <vt:lpstr>Salary: top-ups</vt:lpstr>
      <vt:lpstr>Salary: weekend allowances</vt:lpstr>
      <vt:lpstr>PowerPoint Presentation</vt:lpstr>
      <vt:lpstr>PowerPoint Presentation</vt:lpstr>
      <vt:lpstr>Rotas: shift limits</vt:lpstr>
      <vt:lpstr>Rotas: hours and rest</vt:lpstr>
      <vt:lpstr>PowerPoint Presentation</vt:lpstr>
      <vt:lpstr>Work schedule</vt:lpstr>
      <vt:lpstr>Work schedule</vt:lpstr>
      <vt:lpstr>BMA support – Rota checking</vt:lpstr>
      <vt:lpstr>PowerPoint Presentation</vt:lpstr>
      <vt:lpstr>PowerPoint Presentation</vt:lpstr>
      <vt:lpstr>PowerPoint Presentation</vt:lpstr>
      <vt:lpstr>Membership benefits for members   Tools to help you prepare for your F1 post</vt:lpstr>
      <vt:lpstr>PowerPoint Presentation</vt:lpstr>
      <vt:lpstr>PowerPoint Presentation</vt:lpstr>
      <vt:lpstr>PowerPoint Presentation</vt:lpstr>
      <vt:lpstr>PowerPoint Presentation</vt:lpstr>
      <vt:lpstr>PowerPoint Presentation</vt:lpstr>
      <vt:lpstr>PowerPoint Presentation</vt:lpstr>
      <vt:lpstr>Your wellbeing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Pell</dc:creator>
  <cp:lastModifiedBy>GEOGHEGAN, Angela (EAST SUSSEX HEALTHCARE NHS TRUST)</cp:lastModifiedBy>
  <cp:revision>23</cp:revision>
  <dcterms:created xsi:type="dcterms:W3CDTF">2020-11-03T09:33:01Z</dcterms:created>
  <dcterms:modified xsi:type="dcterms:W3CDTF">2026-02-13T10:09:23Z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0x0101004E6EC8BEA10BD445A6C1D3B30D536DF9</vt:lpwstr>
  </property>
  <property fmtid="{D5CDD505-2E9C-101B-9397-08002B2CF9AE}" pid="3" name="MSIP_Label_27922460-7a50-45c6-8899-752de77fbf8e_Enabled">
    <vt:lpwstr>true</vt:lpwstr>
  </property>
  <property fmtid="{D5CDD505-2E9C-101B-9397-08002B2CF9AE}" pid="4" name="MSIP_Label_27922460-7a50-45c6-8899-752de77fbf8e_SetDate">
    <vt:lpwstr>2024-02-05T10:50:36Z</vt:lpwstr>
  </property>
  <property fmtid="{D5CDD505-2E9C-101B-9397-08002B2CF9AE}" pid="5" name="MSIP_Label_27922460-7a50-45c6-8899-752de77fbf8e_Method">
    <vt:lpwstr>Privileged</vt:lpwstr>
  </property>
  <property fmtid="{D5CDD505-2E9C-101B-9397-08002B2CF9AE}" pid="6" name="MSIP_Label_27922460-7a50-45c6-8899-752de77fbf8e_Name">
    <vt:lpwstr>Unrestricted</vt:lpwstr>
  </property>
  <property fmtid="{D5CDD505-2E9C-101B-9397-08002B2CF9AE}" pid="7" name="MSIP_Label_27922460-7a50-45c6-8899-752de77fbf8e_SiteId">
    <vt:lpwstr>bf448ebe-e65f-40e6-9e31-33fdaa412880</vt:lpwstr>
  </property>
  <property fmtid="{D5CDD505-2E9C-101B-9397-08002B2CF9AE}" pid="8" name="MSIP_Label_27922460-7a50-45c6-8899-752de77fbf8e_ActionId">
    <vt:lpwstr>7e30e0a8-d07a-44b7-9a95-bcaf1f047601</vt:lpwstr>
  </property>
  <property fmtid="{D5CDD505-2E9C-101B-9397-08002B2CF9AE}" pid="9" name="MSIP_Label_27922460-7a50-45c6-8899-752de77fbf8e_ContentBits">
    <vt:lpwstr>3</vt:lpwstr>
  </property>
  <property fmtid="{D5CDD505-2E9C-101B-9397-08002B2CF9AE}" pid="10" name="ClassificationContentMarkingFooterLocations">
    <vt:lpwstr>Office Theme:10\Office Theme:10</vt:lpwstr>
  </property>
  <property fmtid="{D5CDD505-2E9C-101B-9397-08002B2CF9AE}" pid="11" name="ClassificationContentMarkingFooterText">
    <vt:lpwstr>Sensitivity: Unrestricted</vt:lpwstr>
  </property>
  <property fmtid="{D5CDD505-2E9C-101B-9397-08002B2CF9AE}" pid="12" name="ClassificationContentMarkingHeaderLocations">
    <vt:lpwstr>Office Theme:9\Office Theme:9</vt:lpwstr>
  </property>
  <property fmtid="{D5CDD505-2E9C-101B-9397-08002B2CF9AE}" pid="13" name="ClassificationContentMarkingHeaderText">
    <vt:lpwstr>Sensitivity: Unrestricted</vt:lpwstr>
  </property>
</Properties>
</file>