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7"/>
  </p:notesMasterIdLst>
  <p:handoutMasterIdLst>
    <p:handoutMasterId r:id="rId18"/>
  </p:handoutMasterIdLst>
  <p:sldIdLst>
    <p:sldId id="278" r:id="rId3"/>
    <p:sldId id="294" r:id="rId4"/>
    <p:sldId id="299" r:id="rId5"/>
    <p:sldId id="309" r:id="rId6"/>
    <p:sldId id="312" r:id="rId7"/>
    <p:sldId id="306" r:id="rId8"/>
    <p:sldId id="311" r:id="rId9"/>
    <p:sldId id="296" r:id="rId10"/>
    <p:sldId id="303" r:id="rId11"/>
    <p:sldId id="305" r:id="rId12"/>
    <p:sldId id="298" r:id="rId13"/>
    <p:sldId id="295" r:id="rId14"/>
    <p:sldId id="297" r:id="rId15"/>
    <p:sldId id="304" r:id="rId16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9"/>
            <p14:sldId id="312"/>
            <p14:sldId id="306"/>
            <p14:sldId id="311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9B"/>
    <a:srgbClr val="FB93E7"/>
    <a:srgbClr val="F6E5D0"/>
    <a:srgbClr val="5C5859"/>
    <a:srgbClr val="922988"/>
    <a:srgbClr val="979892"/>
    <a:srgbClr val="989895"/>
    <a:srgbClr val="F3EBA2"/>
    <a:srgbClr val="5E2D8C"/>
    <a:srgbClr val="CD6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5070"/>
  </p:normalViewPr>
  <p:slideViewPr>
    <p:cSldViewPr snapToObjects="1">
      <p:cViewPr varScale="1">
        <p:scale>
          <a:sx n="96" d="100"/>
          <a:sy n="96" d="100"/>
        </p:scale>
        <p:origin x="4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4/22/2026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4/22/2026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4/22/2026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4/22/2026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2021" y="3962400"/>
            <a:ext cx="3852041" cy="25908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Welcome TTF1s to East Sussex  Healthcare NHS</a:t>
            </a:r>
          </a:p>
          <a:p>
            <a:pPr marL="0" indent="0" algn="ctr">
              <a:buNone/>
            </a:pPr>
            <a:r>
              <a:rPr lang="en-US" sz="2400" dirty="0"/>
              <a:t> Trust</a:t>
            </a:r>
            <a:endParaRPr lang="en-US" sz="3600" dirty="0"/>
          </a:p>
          <a:p>
            <a:pPr marL="0" indent="0" algn="ctr">
              <a:buNone/>
            </a:pPr>
            <a:r>
              <a:rPr lang="en-US" sz="2400" dirty="0"/>
              <a:t>27</a:t>
            </a:r>
            <a:r>
              <a:rPr lang="en-US" sz="2400" baseline="30000" dirty="0"/>
              <a:t>th</a:t>
            </a:r>
            <a:r>
              <a:rPr lang="en-US" sz="2400" dirty="0"/>
              <a:t> April 2026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2133600"/>
            <a:ext cx="4038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TTF1’s Induction EDGH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4770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KCL – Dr John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Somarib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– KCL Sub Dean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Block Leads:  Dr R Nahas,  Mr Kam Quraishi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Specialist Nurse Practitioner, R&amp;D Jo-Anne Taylor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/ Depart to wards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49648"/>
              </p:ext>
            </p:extLst>
          </p:nvPr>
        </p:nvGraphicFramePr>
        <p:xfrm>
          <a:off x="1371600" y="1219188"/>
          <a:ext cx="8001000" cy="3276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Site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Hani </a:t>
                      </a:r>
                      <a:r>
                        <a:rPr kumimoji="0"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Khaldi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Medicine/SDEC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Kashmira Jeeva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Frailty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  <a:p>
                      <a:pPr>
                        <a:buNone/>
                      </a:pP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Ami Davies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Rheumatology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992708"/>
                  </a:ext>
                </a:extLst>
              </a:tr>
              <a:tr h="69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Paul Gosling </a:t>
                      </a:r>
                      <a:r>
                        <a:rPr lang="en-GB" sz="1600" u="sng" dirty="0">
                          <a:effectLst/>
                        </a:rPr>
                        <a:t>paul.gosling@nhs.net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Nurse Fellow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EDGH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A0DDA8-9074-1F53-F631-DF160417D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60579"/>
              </p:ext>
            </p:extLst>
          </p:nvPr>
        </p:nvGraphicFramePr>
        <p:xfrm>
          <a:off x="0" y="1143000"/>
          <a:ext cx="12192001" cy="5941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2029">
                  <a:extLst>
                    <a:ext uri="{9D8B030D-6E8A-4147-A177-3AD203B41FA5}">
                      <a16:colId xmlns:a16="http://schemas.microsoft.com/office/drawing/2014/main" val="168235305"/>
                    </a:ext>
                  </a:extLst>
                </a:gridCol>
                <a:gridCol w="506116">
                  <a:extLst>
                    <a:ext uri="{9D8B030D-6E8A-4147-A177-3AD203B41FA5}">
                      <a16:colId xmlns:a16="http://schemas.microsoft.com/office/drawing/2014/main" val="3023866368"/>
                    </a:ext>
                  </a:extLst>
                </a:gridCol>
                <a:gridCol w="1446050">
                  <a:extLst>
                    <a:ext uri="{9D8B030D-6E8A-4147-A177-3AD203B41FA5}">
                      <a16:colId xmlns:a16="http://schemas.microsoft.com/office/drawing/2014/main" val="2984351693"/>
                    </a:ext>
                  </a:extLst>
                </a:gridCol>
                <a:gridCol w="1174914">
                  <a:extLst>
                    <a:ext uri="{9D8B030D-6E8A-4147-A177-3AD203B41FA5}">
                      <a16:colId xmlns:a16="http://schemas.microsoft.com/office/drawing/2014/main" val="575255712"/>
                    </a:ext>
                  </a:extLst>
                </a:gridCol>
                <a:gridCol w="1174914">
                  <a:extLst>
                    <a:ext uri="{9D8B030D-6E8A-4147-A177-3AD203B41FA5}">
                      <a16:colId xmlns:a16="http://schemas.microsoft.com/office/drawing/2014/main" val="3367507921"/>
                    </a:ext>
                  </a:extLst>
                </a:gridCol>
                <a:gridCol w="1174914">
                  <a:extLst>
                    <a:ext uri="{9D8B030D-6E8A-4147-A177-3AD203B41FA5}">
                      <a16:colId xmlns:a16="http://schemas.microsoft.com/office/drawing/2014/main" val="2837093940"/>
                    </a:ext>
                  </a:extLst>
                </a:gridCol>
                <a:gridCol w="1174914">
                  <a:extLst>
                    <a:ext uri="{9D8B030D-6E8A-4147-A177-3AD203B41FA5}">
                      <a16:colId xmlns:a16="http://schemas.microsoft.com/office/drawing/2014/main" val="3037625180"/>
                    </a:ext>
                  </a:extLst>
                </a:gridCol>
                <a:gridCol w="1446050">
                  <a:extLst>
                    <a:ext uri="{9D8B030D-6E8A-4147-A177-3AD203B41FA5}">
                      <a16:colId xmlns:a16="http://schemas.microsoft.com/office/drawing/2014/main" val="4142191754"/>
                    </a:ext>
                  </a:extLst>
                </a:gridCol>
                <a:gridCol w="1446050">
                  <a:extLst>
                    <a:ext uri="{9D8B030D-6E8A-4147-A177-3AD203B41FA5}">
                      <a16:colId xmlns:a16="http://schemas.microsoft.com/office/drawing/2014/main" val="4237747571"/>
                    </a:ext>
                  </a:extLst>
                </a:gridCol>
                <a:gridCol w="1446050">
                  <a:extLst>
                    <a:ext uri="{9D8B030D-6E8A-4147-A177-3AD203B41FA5}">
                      <a16:colId xmlns:a16="http://schemas.microsoft.com/office/drawing/2014/main" val="2590232813"/>
                    </a:ext>
                  </a:extLst>
                </a:gridCol>
              </a:tblGrid>
              <a:tr h="3270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Student Name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TTF1 Plan - 27th April - 12th June 2026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val="225880190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extLst>
                  <a:ext uri="{0D108BD9-81ED-4DB2-BD59-A6C34878D82A}">
                    <a16:rowId xmlns:a16="http://schemas.microsoft.com/office/drawing/2014/main" val="1409620189"/>
                  </a:ext>
                </a:extLst>
              </a:tr>
              <a:tr h="6472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b="1" u="none" strike="noStrike">
                          <a:effectLst/>
                        </a:rPr>
                        <a:t>BLEEP / ON CALL week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b="1" u="none" strike="noStrike">
                          <a:effectLst/>
                        </a:rPr>
                        <a:t>Clinical Site Team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>
                          <a:effectLst/>
                        </a:rPr>
                        <a:t>week 1  27/4/26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>
                          <a:effectLst/>
                        </a:rPr>
                        <a:t>04-May-26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week 3     11/5/26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week 4   18/5/26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week 5   25/5/26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week 6    01/6/26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b="1" u="none" strike="noStrike" dirty="0">
                          <a:effectLst/>
                        </a:rPr>
                        <a:t>week 7   08/6/26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/>
                </a:tc>
                <a:extLst>
                  <a:ext uri="{0D108BD9-81ED-4DB2-BD59-A6C34878D82A}">
                    <a16:rowId xmlns:a16="http://schemas.microsoft.com/office/drawing/2014/main" val="690576080"/>
                  </a:ext>
                </a:extLst>
              </a:tr>
              <a:tr h="6510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ANUSHA GAUTAM  183402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rgbClr val="FB9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week 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rgbClr val="FB9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01/06/2026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rgbClr val="FB93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Urology Investigation Suite sarah.tang3@nhs.net           FY1: Roya Khan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rgbClr val="FB9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ENT : Mr M </a:t>
                      </a:r>
                      <a:r>
                        <a:rPr lang="en-GB" sz="1000" u="none" strike="noStrike" dirty="0" err="1">
                          <a:effectLst/>
                        </a:rPr>
                        <a:t>Al-Hashim</a:t>
                      </a:r>
                      <a:r>
                        <a:rPr lang="en-GB" sz="1000" u="none" strike="noStrike" dirty="0">
                          <a:effectLst/>
                        </a:rPr>
                        <a:t> muhannad.al-hashim@nhs.net                                                                FY1: Eloise Freeman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rgbClr val="FB9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Gastro: Dr D Rahman  </a:t>
                      </a:r>
                      <a:r>
                        <a:rPr lang="en-GB" sz="1000" u="none" strike="noStrike" dirty="0" err="1">
                          <a:effectLst/>
                        </a:rPr>
                        <a:t>Michelham</a:t>
                      </a:r>
                      <a:r>
                        <a:rPr lang="en-GB" sz="1000" u="none" strike="noStrike" dirty="0">
                          <a:effectLst/>
                        </a:rPr>
                        <a:t> Ward                                           FY1:   Leena Mohamed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rgbClr val="FB9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8165"/>
                  </a:ext>
                </a:extLst>
              </a:tr>
              <a:tr h="5402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LEIGH DE GRACIA  183721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week 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02/06/2026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ENT : Mr Amit Shankar amit.shankar2@nhs.net                                                                   FY1: Eloise Freeman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Urology Investigation Suite           FY2 : Kin Liu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ENDO : Dr K Jacob, Berwick Ward  k.jacob1@nhs.net                                      FY1: Nadiyah Ali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103702"/>
                  </a:ext>
                </a:extLst>
              </a:tr>
              <a:tr h="59092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MEHREEN RANA   183401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week 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02/06/2026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ENDO : Dr K Jacob, Berwick Ward                                         FY1: Nadiyah Ali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Urology Investigation Suite          FY2 :Daniel Bell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Stroke: Dr C Biyanwila, Sovereign Ward chemindra.biyanwila@nhs.net                                  FY1:  :  Ifeoluwa Aderounmu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68925"/>
                  </a:ext>
                </a:extLst>
              </a:tr>
              <a:tr h="64724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MAHIRA MUMIN 183720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week 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11/05/2026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Gastro: Dr D Rahman  </a:t>
                      </a:r>
                      <a:r>
                        <a:rPr lang="en-GB" sz="1000" u="none" strike="noStrike" dirty="0" err="1">
                          <a:effectLst/>
                        </a:rPr>
                        <a:t>Michelham</a:t>
                      </a:r>
                      <a:r>
                        <a:rPr lang="en-GB" sz="1000" u="none" strike="noStrike" dirty="0">
                          <a:effectLst/>
                        </a:rPr>
                        <a:t> Ward                                           FY1:   Leena Mohamed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Urology Investigation Suite           FY2 Daniel Bell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 UIS   AM ONLY         FY2 :Daniel Bell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Respiratory - AM only with FY1 Madeleine Lewis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rgbClr val="FF5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79825"/>
                  </a:ext>
                </a:extLst>
              </a:tr>
              <a:tr h="6472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Respiratory - PM only with FY1 ISABEL Hall 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rgbClr val="FF5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 UIS   PM  ONLY         FY2 :Daniel Bell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66764"/>
                  </a:ext>
                </a:extLst>
              </a:tr>
              <a:tr h="64724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USHIKA PARAJULI  183723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week 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18/526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Gastro: Dr D Rahman  </a:t>
                      </a:r>
                      <a:r>
                        <a:rPr lang="en-GB" sz="1000" u="none" strike="noStrike" dirty="0" err="1">
                          <a:effectLst/>
                        </a:rPr>
                        <a:t>Michelham</a:t>
                      </a:r>
                      <a:r>
                        <a:rPr lang="en-GB" sz="1000" u="none" strike="noStrike" dirty="0">
                          <a:effectLst/>
                        </a:rPr>
                        <a:t> Ward                                           FY1:   Leena Mohamed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Urology Investigation Suite               FY2 : Kin Liu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Respiratory - AM only with FY1 ISABEL Hall 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rgbClr val="FF5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Tang,  UIS   AM ONLY         FY2 :Daniel Bell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21208"/>
                  </a:ext>
                </a:extLst>
              </a:tr>
              <a:tr h="4871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Miss Sarah Tang ,UIS   PM ONLY          FY2 :Daniel Bell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Respiratory - PM only with FY1 Madeleine Lewis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20623"/>
                  </a:ext>
                </a:extLst>
              </a:tr>
              <a:tr h="588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NATASHA CHOUTHI  183403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week 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11/05/2026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Stroke: Dr C Biyanwila, Sovereign Ward chemindra.biyanwila@nhs.net                                  FY1:  :  Hira Malik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Respiratory  Dr A Sharma                FY1: Madeleine Lewis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00" u="none" strike="noStrike" dirty="0">
                          <a:effectLst/>
                        </a:rPr>
                        <a:t>Urology: Mr S Tang,  Urology Investigation Suite                FY1: Roya Khan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5718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F70FE-F817-D44D-4B99-B36CACF3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4/22/2026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078D27-5661-4808-90E7-5A96AB9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Allocation Plan</a:t>
            </a:r>
          </a:p>
        </p:txBody>
      </p:sp>
    </p:spTree>
    <p:extLst>
      <p:ext uri="{BB962C8B-B14F-4D97-AF65-F5344CB8AC3E}">
        <p14:creationId xmlns:p14="http://schemas.microsoft.com/office/powerpoint/2010/main" val="70012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manequins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395E-AF7F-E0D5-91C6-D4E44627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GB" sz="2700" b="1" u="sng" dirty="0"/>
              <a:t> Learning  outcome ; -Kaizen content: </a:t>
            </a:r>
            <a:r>
              <a:rPr lang="en-GB" sz="2700" dirty="0"/>
              <a:t>The Event targets are;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0DCC-79DA-58FF-D214-825000E16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5137150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 </a:t>
            </a:r>
            <a:r>
              <a:rPr lang="en-GB" sz="3800" dirty="0"/>
              <a:t>Personal Development Plan</a:t>
            </a:r>
          </a:p>
          <a:p>
            <a:r>
              <a:rPr lang="en-GB" sz="3800" dirty="0"/>
              <a:t>Supervised Learning Event: Handover Assessment Tool (HAT)</a:t>
            </a:r>
          </a:p>
          <a:p>
            <a:r>
              <a:rPr lang="en-GB" sz="3800" dirty="0"/>
              <a:t>Supervised Learning Event: Discharge Summary Task</a:t>
            </a:r>
          </a:p>
          <a:p>
            <a:r>
              <a:rPr lang="en-GB" sz="3800" dirty="0"/>
              <a:t> Supervised Learning Event: CBD</a:t>
            </a:r>
          </a:p>
          <a:p>
            <a:r>
              <a:rPr lang="en-GB" sz="3800" dirty="0"/>
              <a:t>  Reflective Notes – Out of hours working</a:t>
            </a:r>
          </a:p>
          <a:p>
            <a:r>
              <a:rPr lang="en-GB" sz="3800" dirty="0"/>
              <a:t>Clinical Supervisor Mid-Placement Report</a:t>
            </a:r>
          </a:p>
          <a:p>
            <a:r>
              <a:rPr lang="en-GB" sz="3800" dirty="0"/>
              <a:t> End of Placement Reflection</a:t>
            </a:r>
          </a:p>
          <a:p>
            <a:r>
              <a:rPr lang="en-GB" sz="3800" dirty="0"/>
              <a:t>Educational Supervisor End of Module Report</a:t>
            </a:r>
          </a:p>
          <a:p>
            <a:r>
              <a:rPr lang="en-GB" sz="3800" dirty="0"/>
              <a:t>Reflective Notes – Shadowing an F1</a:t>
            </a:r>
          </a:p>
          <a:p>
            <a:r>
              <a:rPr lang="en-GB" sz="3800" dirty="0"/>
              <a:t>Engagement log – x8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07B14-5D5C-1158-81E3-1DF9465A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029200" cy="495776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3100" b="1" u="sng" dirty="0"/>
              <a:t>Tutorial on time table</a:t>
            </a:r>
          </a:p>
          <a:p>
            <a:r>
              <a:rPr lang="en-GB" sz="3800" dirty="0"/>
              <a:t>Reflective Notes – Shift working, Health and Sleep – by Paul</a:t>
            </a:r>
          </a:p>
          <a:p>
            <a:endParaRPr lang="en-GB" sz="3800" dirty="0"/>
          </a:p>
          <a:p>
            <a:r>
              <a:rPr lang="en-GB" sz="3800" dirty="0"/>
              <a:t>Reflective Notes – Managing Stress and Self-Care – By Paul</a:t>
            </a:r>
          </a:p>
          <a:p>
            <a:endParaRPr lang="en-GB" sz="3800" dirty="0"/>
          </a:p>
          <a:p>
            <a:r>
              <a:rPr lang="en-GB" sz="3800" dirty="0"/>
              <a:t>Reflective Notes Common ward referrals/management of the acutely ill patient – Ed Fellows</a:t>
            </a:r>
          </a:p>
          <a:p>
            <a:endParaRPr lang="en-GB" sz="3800" dirty="0"/>
          </a:p>
          <a:p>
            <a:r>
              <a:rPr lang="en-GB" sz="3800" dirty="0"/>
              <a:t> Reflective Notes Use of the HORUS e-portfolio; - Ed Fellows</a:t>
            </a:r>
          </a:p>
          <a:p>
            <a:endParaRPr lang="en-GB" sz="3800" dirty="0"/>
          </a:p>
          <a:p>
            <a:r>
              <a:rPr lang="en-GB" sz="3800" dirty="0"/>
              <a:t>On Call – arrange with Steve Rochester ex 07890 050642 or ex 735337 (see your pack)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3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438400"/>
            <a:ext cx="5989320" cy="378541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   (Tues)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906</Words>
  <Application>Microsoft Office PowerPoint</Application>
  <PresentationFormat>Widescreen</PresentationFormat>
  <Paragraphs>174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 Narrow</vt:lpstr>
      <vt:lpstr>Arial</vt:lpstr>
      <vt:lpstr>Calibri</vt:lpstr>
      <vt:lpstr>Calibri Light</vt:lpstr>
      <vt:lpstr>Helvetica Neue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TTF1’s Induction EDGH  </vt:lpstr>
      <vt:lpstr>PowerPoint Presentation</vt:lpstr>
      <vt:lpstr>Educational and Pastoral Fellows </vt:lpstr>
      <vt:lpstr>Your Allocation Plan</vt:lpstr>
      <vt:lpstr>Meeting your learning requirements:</vt:lpstr>
      <vt:lpstr> Learning  outcome ; -Kaizen content: The Event targets are;  </vt:lpstr>
      <vt:lpstr>Structured Teaching </vt:lpstr>
      <vt:lpstr>Pastoral Support </vt:lpstr>
      <vt:lpstr>ASK  and  TELL</vt:lpstr>
      <vt:lpstr>Attendance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163</cp:revision>
  <cp:lastPrinted>2020-08-28T13:05:44Z</cp:lastPrinted>
  <dcterms:created xsi:type="dcterms:W3CDTF">2015-07-22T19:01:17Z</dcterms:created>
  <dcterms:modified xsi:type="dcterms:W3CDTF">2026-04-22T14:47:17Z</dcterms:modified>
</cp:coreProperties>
</file>