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  <p:sldMasterId id="2147483676" r:id="rId3"/>
  </p:sldMasterIdLst>
  <p:sldIdLst>
    <p:sldId id="256" r:id="rId4"/>
    <p:sldId id="257" r:id="rId5"/>
    <p:sldId id="258" r:id="rId6"/>
    <p:sldId id="259" r:id="rId7"/>
    <p:sldId id="261" r:id="rId8"/>
    <p:sldId id="262" r:id="rId9"/>
    <p:sldId id="263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7" d="100"/>
          <a:sy n="127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tBDf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9;p2"/>
          <p:cNvGrpSpPr/>
          <p:nvPr/>
        </p:nvGrpSpPr>
        <p:grpSpPr>
          <a:xfrm>
            <a:off x="-4680" y="372240"/>
            <a:ext cx="8791200" cy="4402800"/>
            <a:chOff x="-4680" y="372240"/>
            <a:chExt cx="8791200" cy="4402800"/>
          </a:xfrm>
        </p:grpSpPr>
        <p:cxnSp>
          <p:nvCxnSpPr>
            <p:cNvPr id="7" name="Google Shape;10;p2"/>
            <p:cNvCxnSpPr/>
            <p:nvPr/>
          </p:nvCxnSpPr>
          <p:spPr>
            <a:xfrm>
              <a:off x="-4680" y="372240"/>
              <a:ext cx="878760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2" name="Google Shape;11;p2"/>
            <p:cNvCxnSpPr/>
            <p:nvPr/>
          </p:nvCxnSpPr>
          <p:spPr>
            <a:xfrm>
              <a:off x="720" y="4770720"/>
              <a:ext cx="87861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3" name="Google Shape;12;p2"/>
            <p:cNvCxnSpPr/>
            <p:nvPr/>
          </p:nvCxnSpPr>
          <p:spPr>
            <a:xfrm>
              <a:off x="333000" y="377280"/>
              <a:ext cx="360" cy="439812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84560" y="1080000"/>
            <a:ext cx="4649400" cy="2216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5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285520" y="365760"/>
            <a:ext cx="3528720" cy="4780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ONLY_1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701720" y="445320"/>
            <a:ext cx="1918800" cy="575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27" name="Google Shape;98;p15"/>
          <p:cNvGrpSpPr/>
          <p:nvPr/>
        </p:nvGrpSpPr>
        <p:grpSpPr>
          <a:xfrm>
            <a:off x="329040" y="-29880"/>
            <a:ext cx="8489520" cy="5203080"/>
            <a:chOff x="329040" y="-29880"/>
            <a:chExt cx="8489520" cy="5203080"/>
          </a:xfrm>
        </p:grpSpPr>
        <p:cxnSp>
          <p:nvCxnSpPr>
            <p:cNvPr id="28" name="Google Shape;99;p15"/>
            <p:cNvCxnSpPr/>
            <p:nvPr/>
          </p:nvCxnSpPr>
          <p:spPr>
            <a:xfrm>
              <a:off x="329040" y="-29880"/>
              <a:ext cx="360" cy="520344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29" name="Google Shape;100;p15"/>
            <p:cNvCxnSpPr/>
            <p:nvPr/>
          </p:nvCxnSpPr>
          <p:spPr>
            <a:xfrm>
              <a:off x="8818560" y="-29880"/>
              <a:ext cx="360" cy="520344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003920" y="448200"/>
            <a:ext cx="42847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33360" y="366840"/>
            <a:ext cx="3528720" cy="4780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cxnSp>
        <p:nvCxnSpPr>
          <p:cNvPr id="32" name="Google Shape;105;p16"/>
          <p:cNvCxnSpPr/>
          <p:nvPr/>
        </p:nvCxnSpPr>
        <p:spPr>
          <a:xfrm>
            <a:off x="8818560" y="-29880"/>
            <a:ext cx="360" cy="5203440"/>
          </a:xfrm>
          <a:prstGeom prst="straightConnector1">
            <a:avLst/>
          </a:prstGeom>
          <a:ln w="9525">
            <a:solidFill>
              <a:srgbClr val="FFFFFF"/>
            </a:solidFill>
            <a:round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107;p17"/>
          <p:cNvCxnSpPr/>
          <p:nvPr/>
        </p:nvCxnSpPr>
        <p:spPr>
          <a:xfrm>
            <a:off x="-13680" y="4770720"/>
            <a:ext cx="8800560" cy="360"/>
          </a:xfrm>
          <a:prstGeom prst="straightConnector1">
            <a:avLst/>
          </a:prstGeom>
          <a:ln w="9525">
            <a:solidFill>
              <a:srgbClr val="FFFFFF"/>
            </a:solidFill>
            <a:round/>
          </a:ln>
        </p:spPr>
      </p:cxnSp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13160" y="2799000"/>
            <a:ext cx="3861720" cy="646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29400" y="365760"/>
            <a:ext cx="4956120" cy="2356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285520" y="365760"/>
            <a:ext cx="3528720" cy="4780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0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113;p18"/>
          <p:cNvCxnSpPr/>
          <p:nvPr/>
        </p:nvCxnSpPr>
        <p:spPr>
          <a:xfrm>
            <a:off x="356400" y="372240"/>
            <a:ext cx="8812800" cy="360"/>
          </a:xfrm>
          <a:prstGeom prst="straightConnector1">
            <a:avLst/>
          </a:prstGeom>
          <a:ln w="9525">
            <a:solidFill>
              <a:srgbClr val="FFFFFF"/>
            </a:solidFill>
            <a:round/>
          </a:ln>
        </p:spPr>
      </p:cxn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110840" y="448200"/>
            <a:ext cx="4076280" cy="575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862080" y="2786040"/>
            <a:ext cx="4948200" cy="2356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33360" y="366840"/>
            <a:ext cx="3528720" cy="4780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0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713160" y="444960"/>
            <a:ext cx="762336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13160" y="1281600"/>
            <a:ext cx="7717320" cy="3084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grpSp>
        <p:nvGrpSpPr>
          <p:cNvPr id="43" name="Google Shape;121;p19"/>
          <p:cNvGrpSpPr/>
          <p:nvPr/>
        </p:nvGrpSpPr>
        <p:grpSpPr>
          <a:xfrm>
            <a:off x="329040" y="-29880"/>
            <a:ext cx="8489520" cy="5203080"/>
            <a:chOff x="329040" y="-29880"/>
            <a:chExt cx="8489520" cy="5203080"/>
          </a:xfrm>
        </p:grpSpPr>
        <p:cxnSp>
          <p:nvCxnSpPr>
            <p:cNvPr id="44" name="Google Shape;122;p19"/>
            <p:cNvCxnSpPr/>
            <p:nvPr/>
          </p:nvCxnSpPr>
          <p:spPr>
            <a:xfrm>
              <a:off x="329040" y="-29880"/>
              <a:ext cx="360" cy="520344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45" name="Google Shape;123;p19"/>
            <p:cNvCxnSpPr/>
            <p:nvPr/>
          </p:nvCxnSpPr>
          <p:spPr>
            <a:xfrm>
              <a:off x="8818560" y="-29880"/>
              <a:ext cx="360" cy="520344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0_1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13160" y="444960"/>
            <a:ext cx="46357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13160" y="1234440"/>
            <a:ext cx="7717320" cy="1734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grpSp>
        <p:nvGrpSpPr>
          <p:cNvPr id="48" name="Google Shape;127;p20"/>
          <p:cNvGrpSpPr/>
          <p:nvPr/>
        </p:nvGrpSpPr>
        <p:grpSpPr>
          <a:xfrm>
            <a:off x="-17280" y="372240"/>
            <a:ext cx="9178560" cy="4398480"/>
            <a:chOff x="-17280" y="372240"/>
            <a:chExt cx="9178560" cy="4398480"/>
          </a:xfrm>
        </p:grpSpPr>
        <p:cxnSp>
          <p:nvCxnSpPr>
            <p:cNvPr id="49" name="Google Shape;128;p20"/>
            <p:cNvCxnSpPr/>
            <p:nvPr/>
          </p:nvCxnSpPr>
          <p:spPr>
            <a:xfrm>
              <a:off x="-17280" y="372240"/>
              <a:ext cx="91749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50" name="Google Shape;129;p20"/>
            <p:cNvCxnSpPr/>
            <p:nvPr/>
          </p:nvCxnSpPr>
          <p:spPr>
            <a:xfrm>
              <a:off x="-11520" y="4770720"/>
              <a:ext cx="91731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0_1_1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13160" y="444960"/>
            <a:ext cx="46357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713160" y="1234440"/>
            <a:ext cx="7717320" cy="2842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grpSp>
        <p:nvGrpSpPr>
          <p:cNvPr id="60" name="Google Shape;133;p21"/>
          <p:cNvGrpSpPr/>
          <p:nvPr/>
        </p:nvGrpSpPr>
        <p:grpSpPr>
          <a:xfrm>
            <a:off x="329040" y="-29880"/>
            <a:ext cx="8489520" cy="5203080"/>
            <a:chOff x="329040" y="-29880"/>
            <a:chExt cx="8489520" cy="5203080"/>
          </a:xfrm>
        </p:grpSpPr>
        <p:cxnSp>
          <p:nvCxnSpPr>
            <p:cNvPr id="61" name="Google Shape;134;p21"/>
            <p:cNvCxnSpPr/>
            <p:nvPr/>
          </p:nvCxnSpPr>
          <p:spPr>
            <a:xfrm>
              <a:off x="329040" y="-29880"/>
              <a:ext cx="360" cy="520344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62" name="Google Shape;135;p21"/>
            <p:cNvCxnSpPr/>
            <p:nvPr/>
          </p:nvCxnSpPr>
          <p:spPr>
            <a:xfrm>
              <a:off x="8818560" y="-29880"/>
              <a:ext cx="360" cy="520344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64" name="Google Shape;144;p22"/>
          <p:cNvGrpSpPr/>
          <p:nvPr/>
        </p:nvGrpSpPr>
        <p:grpSpPr>
          <a:xfrm>
            <a:off x="-17280" y="372240"/>
            <a:ext cx="9178560" cy="4398480"/>
            <a:chOff x="-17280" y="372240"/>
            <a:chExt cx="9178560" cy="4398480"/>
          </a:xfrm>
        </p:grpSpPr>
        <p:cxnSp>
          <p:nvCxnSpPr>
            <p:cNvPr id="65" name="Google Shape;145;p22"/>
            <p:cNvCxnSpPr/>
            <p:nvPr/>
          </p:nvCxnSpPr>
          <p:spPr>
            <a:xfrm>
              <a:off x="-17280" y="372240"/>
              <a:ext cx="91749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66" name="Google Shape;146;p22"/>
            <p:cNvCxnSpPr/>
            <p:nvPr/>
          </p:nvCxnSpPr>
          <p:spPr>
            <a:xfrm>
              <a:off x="-11520" y="4770720"/>
              <a:ext cx="91731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68" name="Google Shape;157;p23"/>
          <p:cNvGrpSpPr/>
          <p:nvPr/>
        </p:nvGrpSpPr>
        <p:grpSpPr>
          <a:xfrm>
            <a:off x="-17280" y="372240"/>
            <a:ext cx="9178560" cy="4398480"/>
            <a:chOff x="-17280" y="372240"/>
            <a:chExt cx="9178560" cy="4398480"/>
          </a:xfrm>
        </p:grpSpPr>
        <p:cxnSp>
          <p:nvCxnSpPr>
            <p:cNvPr id="69" name="Google Shape;158;p23"/>
            <p:cNvCxnSpPr/>
            <p:nvPr/>
          </p:nvCxnSpPr>
          <p:spPr>
            <a:xfrm>
              <a:off x="-17280" y="372240"/>
              <a:ext cx="91749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70" name="Google Shape;159;p23"/>
            <p:cNvCxnSpPr/>
            <p:nvPr/>
          </p:nvCxnSpPr>
          <p:spPr>
            <a:xfrm>
              <a:off x="-11520" y="4770720"/>
              <a:ext cx="91731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72" name="Google Shape;174;p24"/>
          <p:cNvGrpSpPr/>
          <p:nvPr/>
        </p:nvGrpSpPr>
        <p:grpSpPr>
          <a:xfrm>
            <a:off x="329040" y="-29880"/>
            <a:ext cx="8489520" cy="5203080"/>
            <a:chOff x="329040" y="-29880"/>
            <a:chExt cx="8489520" cy="5203080"/>
          </a:xfrm>
        </p:grpSpPr>
        <p:cxnSp>
          <p:nvCxnSpPr>
            <p:cNvPr id="73" name="Google Shape;175;p24"/>
            <p:cNvCxnSpPr/>
            <p:nvPr/>
          </p:nvCxnSpPr>
          <p:spPr>
            <a:xfrm>
              <a:off x="329040" y="-29880"/>
              <a:ext cx="360" cy="520344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74" name="Google Shape;176;p24"/>
            <p:cNvCxnSpPr/>
            <p:nvPr/>
          </p:nvCxnSpPr>
          <p:spPr>
            <a:xfrm>
              <a:off x="8818560" y="-29880"/>
              <a:ext cx="360" cy="520344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G_NUMBER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6;p11"/>
          <p:cNvGrpSpPr/>
          <p:nvPr/>
        </p:nvGrpSpPr>
        <p:grpSpPr>
          <a:xfrm>
            <a:off x="352440" y="372600"/>
            <a:ext cx="8811720" cy="4398120"/>
            <a:chOff x="352440" y="372600"/>
            <a:chExt cx="8811720" cy="4398120"/>
          </a:xfrm>
        </p:grpSpPr>
        <p:cxnSp>
          <p:nvCxnSpPr>
            <p:cNvPr id="7" name="Google Shape;67;p11"/>
            <p:cNvCxnSpPr/>
            <p:nvPr/>
          </p:nvCxnSpPr>
          <p:spPr>
            <a:xfrm flipH="1">
              <a:off x="356400" y="374760"/>
              <a:ext cx="880812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8" name="Google Shape;68;p11"/>
            <p:cNvCxnSpPr/>
            <p:nvPr/>
          </p:nvCxnSpPr>
          <p:spPr>
            <a:xfrm flipH="1">
              <a:off x="352440" y="4768560"/>
              <a:ext cx="880632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9" name="Google Shape;69;p11"/>
            <p:cNvCxnSpPr/>
            <p:nvPr/>
          </p:nvCxnSpPr>
          <p:spPr>
            <a:xfrm>
              <a:off x="8810640" y="372600"/>
              <a:ext cx="360" cy="439848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444560" y="1679040"/>
            <a:ext cx="3403440" cy="110772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6000" b="0" u="none" strike="noStrike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xx%</a:t>
            </a:r>
            <a:endParaRPr lang="fr-FR" sz="6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33360" y="366840"/>
            <a:ext cx="3528720" cy="4780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187;p26"/>
          <p:cNvGrpSpPr/>
          <p:nvPr/>
        </p:nvGrpSpPr>
        <p:grpSpPr>
          <a:xfrm>
            <a:off x="329040" y="-29880"/>
            <a:ext cx="8489520" cy="5203080"/>
            <a:chOff x="329040" y="-29880"/>
            <a:chExt cx="8489520" cy="5203080"/>
          </a:xfrm>
        </p:grpSpPr>
        <p:cxnSp>
          <p:nvCxnSpPr>
            <p:cNvPr id="83" name="Google Shape;188;p26"/>
            <p:cNvCxnSpPr/>
            <p:nvPr/>
          </p:nvCxnSpPr>
          <p:spPr>
            <a:xfrm>
              <a:off x="329040" y="-29880"/>
              <a:ext cx="360" cy="520344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84" name="Google Shape;189;p26"/>
            <p:cNvCxnSpPr/>
            <p:nvPr/>
          </p:nvCxnSpPr>
          <p:spPr>
            <a:xfrm>
              <a:off x="8818560" y="-29880"/>
              <a:ext cx="360" cy="520344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191;p27"/>
          <p:cNvGrpSpPr/>
          <p:nvPr/>
        </p:nvGrpSpPr>
        <p:grpSpPr>
          <a:xfrm>
            <a:off x="-17280" y="372240"/>
            <a:ext cx="9178560" cy="4398480"/>
            <a:chOff x="-17280" y="372240"/>
            <a:chExt cx="9178560" cy="4398480"/>
          </a:xfrm>
        </p:grpSpPr>
        <p:cxnSp>
          <p:nvCxnSpPr>
            <p:cNvPr id="86" name="Google Shape;192;p27"/>
            <p:cNvCxnSpPr/>
            <p:nvPr/>
          </p:nvCxnSpPr>
          <p:spPr>
            <a:xfrm>
              <a:off x="-17280" y="372240"/>
              <a:ext cx="91749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87" name="Google Shape;193;p27"/>
            <p:cNvCxnSpPr/>
            <p:nvPr/>
          </p:nvCxnSpPr>
          <p:spPr>
            <a:xfrm>
              <a:off x="-11520" y="4770720"/>
              <a:ext cx="91731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89" name="Google Shape;27;p4"/>
          <p:cNvGrpSpPr/>
          <p:nvPr/>
        </p:nvGrpSpPr>
        <p:grpSpPr>
          <a:xfrm>
            <a:off x="329040" y="-29880"/>
            <a:ext cx="8485560" cy="5203080"/>
            <a:chOff x="329040" y="-29880"/>
            <a:chExt cx="8485560" cy="5203080"/>
          </a:xfrm>
        </p:grpSpPr>
        <p:cxnSp>
          <p:nvCxnSpPr>
            <p:cNvPr id="90" name="Google Shape;28;p4"/>
            <p:cNvCxnSpPr/>
            <p:nvPr/>
          </p:nvCxnSpPr>
          <p:spPr>
            <a:xfrm>
              <a:off x="8814600" y="-29880"/>
              <a:ext cx="360" cy="520344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91" name="Google Shape;29;p4"/>
            <p:cNvCxnSpPr/>
            <p:nvPr/>
          </p:nvCxnSpPr>
          <p:spPr>
            <a:xfrm>
              <a:off x="329040" y="-29880"/>
              <a:ext cx="360" cy="520344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AND_TWO_COLUMNS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93" name="Google Shape;36;p5"/>
          <p:cNvGrpSpPr/>
          <p:nvPr/>
        </p:nvGrpSpPr>
        <p:grpSpPr>
          <a:xfrm>
            <a:off x="-17280" y="372240"/>
            <a:ext cx="9178560" cy="4398480"/>
            <a:chOff x="-17280" y="372240"/>
            <a:chExt cx="9178560" cy="4398480"/>
          </a:xfrm>
        </p:grpSpPr>
        <p:cxnSp>
          <p:nvCxnSpPr>
            <p:cNvPr id="94" name="Google Shape;37;p5"/>
            <p:cNvCxnSpPr/>
            <p:nvPr/>
          </p:nvCxnSpPr>
          <p:spPr>
            <a:xfrm>
              <a:off x="-17280" y="372240"/>
              <a:ext cx="91749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95" name="Google Shape;38;p5"/>
            <p:cNvCxnSpPr/>
            <p:nvPr/>
          </p:nvCxnSpPr>
          <p:spPr>
            <a:xfrm>
              <a:off x="-11520" y="4770720"/>
              <a:ext cx="91731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97" name="Google Shape;41;p6"/>
          <p:cNvGrpSpPr/>
          <p:nvPr/>
        </p:nvGrpSpPr>
        <p:grpSpPr>
          <a:xfrm>
            <a:off x="-17280" y="372240"/>
            <a:ext cx="9178560" cy="4398480"/>
            <a:chOff x="-17280" y="372240"/>
            <a:chExt cx="9178560" cy="4398480"/>
          </a:xfrm>
        </p:grpSpPr>
        <p:cxnSp>
          <p:nvCxnSpPr>
            <p:cNvPr id="98" name="Google Shape;42;p6"/>
            <p:cNvCxnSpPr/>
            <p:nvPr/>
          </p:nvCxnSpPr>
          <p:spPr>
            <a:xfrm>
              <a:off x="-17280" y="372240"/>
              <a:ext cx="91749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99" name="Google Shape;43;p6"/>
            <p:cNvCxnSpPr/>
            <p:nvPr/>
          </p:nvCxnSpPr>
          <p:spPr>
            <a:xfrm>
              <a:off x="-11520" y="4770720"/>
              <a:ext cx="91731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003920" y="448200"/>
            <a:ext cx="42847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33360" y="366840"/>
            <a:ext cx="3528720" cy="4780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cxnSp>
        <p:nvCxnSpPr>
          <p:cNvPr id="102" name="Google Shape;48;p7"/>
          <p:cNvCxnSpPr/>
          <p:nvPr/>
        </p:nvCxnSpPr>
        <p:spPr>
          <a:xfrm>
            <a:off x="8818560" y="-29880"/>
            <a:ext cx="360" cy="5203440"/>
          </a:xfrm>
          <a:prstGeom prst="straightConnector1">
            <a:avLst/>
          </a:prstGeom>
          <a:ln w="9525">
            <a:solidFill>
              <a:srgbClr val="FFFFFF"/>
            </a:solidFill>
            <a:round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TION_ONLY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body"/>
          </p:nvPr>
        </p:nvSpPr>
        <p:spPr>
          <a:xfrm>
            <a:off x="0" y="-14760"/>
            <a:ext cx="9143640" cy="5158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14" name="PlaceHolder 2"/>
          <p:cNvSpPr>
            <a:spLocks noGrp="1"/>
          </p:cNvSpPr>
          <p:nvPr>
            <p:ph type="title"/>
          </p:nvPr>
        </p:nvSpPr>
        <p:spPr>
          <a:xfrm>
            <a:off x="713160" y="3495960"/>
            <a:ext cx="6778080" cy="11077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mple-light-2"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"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716760" y="511200"/>
            <a:ext cx="7710120" cy="48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HEADER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17;p3"/>
          <p:cNvGrpSpPr/>
          <p:nvPr/>
        </p:nvGrpSpPr>
        <p:grpSpPr>
          <a:xfrm>
            <a:off x="-4680" y="372240"/>
            <a:ext cx="8791200" cy="4402800"/>
            <a:chOff x="-4680" y="372240"/>
            <a:chExt cx="8791200" cy="4402800"/>
          </a:xfrm>
        </p:grpSpPr>
        <p:cxnSp>
          <p:nvCxnSpPr>
            <p:cNvPr id="52" name="Google Shape;18;p3"/>
            <p:cNvCxnSpPr/>
            <p:nvPr/>
          </p:nvCxnSpPr>
          <p:spPr>
            <a:xfrm>
              <a:off x="-4680" y="372240"/>
              <a:ext cx="878760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53" name="Google Shape;19;p3"/>
            <p:cNvCxnSpPr/>
            <p:nvPr/>
          </p:nvCxnSpPr>
          <p:spPr>
            <a:xfrm>
              <a:off x="720" y="4770720"/>
              <a:ext cx="87861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54" name="Google Shape;20;p3"/>
            <p:cNvCxnSpPr/>
            <p:nvPr/>
          </p:nvCxnSpPr>
          <p:spPr>
            <a:xfrm>
              <a:off x="333000" y="377280"/>
              <a:ext cx="360" cy="439812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14520" y="2648880"/>
            <a:ext cx="4544280" cy="1779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5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56" name="PlaceHolder 2"/>
          <p:cNvSpPr>
            <a:spLocks noGrp="1"/>
          </p:cNvSpPr>
          <p:nvPr>
            <p:ph type="title"/>
          </p:nvPr>
        </p:nvSpPr>
        <p:spPr>
          <a:xfrm>
            <a:off x="713160" y="1540440"/>
            <a:ext cx="1288440" cy="110772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6000" b="0" u="none" strike="noStrike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xx%</a:t>
            </a:r>
            <a:endParaRPr lang="fr-FR" sz="6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285880" y="366840"/>
            <a:ext cx="3528720" cy="4780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3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178;p25"/>
          <p:cNvGrpSpPr/>
          <p:nvPr/>
        </p:nvGrpSpPr>
        <p:grpSpPr>
          <a:xfrm>
            <a:off x="-4680" y="372240"/>
            <a:ext cx="8791200" cy="4402800"/>
            <a:chOff x="-4680" y="372240"/>
            <a:chExt cx="8791200" cy="4402800"/>
          </a:xfrm>
        </p:grpSpPr>
        <p:cxnSp>
          <p:nvCxnSpPr>
            <p:cNvPr id="76" name="Google Shape;179;p25"/>
            <p:cNvCxnSpPr/>
            <p:nvPr/>
          </p:nvCxnSpPr>
          <p:spPr>
            <a:xfrm>
              <a:off x="-4680" y="372240"/>
              <a:ext cx="878760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77" name="Google Shape;180;p25"/>
            <p:cNvCxnSpPr/>
            <p:nvPr/>
          </p:nvCxnSpPr>
          <p:spPr>
            <a:xfrm>
              <a:off x="720" y="4770720"/>
              <a:ext cx="87861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78" name="Google Shape;181;p25"/>
            <p:cNvCxnSpPr/>
            <p:nvPr/>
          </p:nvCxnSpPr>
          <p:spPr>
            <a:xfrm>
              <a:off x="333000" y="377280"/>
              <a:ext cx="360" cy="439812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4243320" cy="1292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5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285880" y="365760"/>
            <a:ext cx="3528720" cy="4780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81" name="Google Shape;185;p25"/>
          <p:cNvSpPr/>
          <p:nvPr/>
        </p:nvSpPr>
        <p:spPr>
          <a:xfrm>
            <a:off x="713160" y="3566520"/>
            <a:ext cx="358200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n" sz="1000" b="1" u="none" strike="noStrike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CREDITS:</a:t>
            </a:r>
            <a:r>
              <a:rPr lang="en" sz="1000" b="0" u="none" strike="noStrike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This presentation template was created by </a:t>
            </a:r>
            <a:r>
              <a:rPr lang="en" sz="1000" b="1" u="sng" strike="noStrike">
                <a:solidFill>
                  <a:schemeClr val="dk1"/>
                </a:solidFill>
                <a:effectLst/>
                <a:uFillTx/>
                <a:latin typeface="DM Sans"/>
                <a:ea typeface="DM Sans"/>
                <a:hlinkClick r:id="rId2"/>
              </a:rPr>
              <a:t>Slidesgo</a:t>
            </a:r>
            <a:r>
              <a:rPr lang="en" sz="1000" b="0" u="none" strike="noStrike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, and includes, infographics &amp; images by </a:t>
            </a:r>
            <a:r>
              <a:rPr lang="en" sz="1000" b="1" u="sng" strike="noStrike">
                <a:solidFill>
                  <a:schemeClr val="dk1"/>
                </a:solidFill>
                <a:effectLst/>
                <a:uFillTx/>
                <a:latin typeface="DM Sans"/>
                <a:ea typeface="DM Sans"/>
                <a:hlinkClick r:id="rId3"/>
              </a:rPr>
              <a:t>Freepik</a:t>
            </a:r>
            <a:r>
              <a:rPr lang="en" sz="1000" b="0" u="sng" strike="noStrike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POIN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50;p8"/>
          <p:cNvGrpSpPr/>
          <p:nvPr/>
        </p:nvGrpSpPr>
        <p:grpSpPr>
          <a:xfrm>
            <a:off x="-4680" y="372240"/>
            <a:ext cx="9182520" cy="4402800"/>
            <a:chOff x="-4680" y="372240"/>
            <a:chExt cx="9182520" cy="4402800"/>
          </a:xfrm>
        </p:grpSpPr>
        <p:cxnSp>
          <p:nvCxnSpPr>
            <p:cNvPr id="104" name="Google Shape;51;p8"/>
            <p:cNvCxnSpPr/>
            <p:nvPr/>
          </p:nvCxnSpPr>
          <p:spPr>
            <a:xfrm>
              <a:off x="-4680" y="372240"/>
              <a:ext cx="917892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105" name="Google Shape;52;p8"/>
            <p:cNvCxnSpPr/>
            <p:nvPr/>
          </p:nvCxnSpPr>
          <p:spPr>
            <a:xfrm>
              <a:off x="1080" y="4770720"/>
              <a:ext cx="917712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106" name="Google Shape;53;p8"/>
            <p:cNvCxnSpPr/>
            <p:nvPr/>
          </p:nvCxnSpPr>
          <p:spPr>
            <a:xfrm>
              <a:off x="333000" y="377280"/>
              <a:ext cx="360" cy="439812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2318040" y="1307160"/>
            <a:ext cx="4507920" cy="25290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10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TITLE_AND_DESCRIPTION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56;p9"/>
          <p:cNvGrpSpPr/>
          <p:nvPr/>
        </p:nvGrpSpPr>
        <p:grpSpPr>
          <a:xfrm>
            <a:off x="-23040" y="372600"/>
            <a:ext cx="9187200" cy="4398120"/>
            <a:chOff x="-23040" y="372600"/>
            <a:chExt cx="9187200" cy="4398120"/>
          </a:xfrm>
        </p:grpSpPr>
        <p:cxnSp>
          <p:nvCxnSpPr>
            <p:cNvPr id="109" name="Google Shape;57;p9"/>
            <p:cNvCxnSpPr/>
            <p:nvPr/>
          </p:nvCxnSpPr>
          <p:spPr>
            <a:xfrm flipH="1">
              <a:off x="-19080" y="374760"/>
              <a:ext cx="918360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110" name="Google Shape;58;p9"/>
            <p:cNvCxnSpPr/>
            <p:nvPr/>
          </p:nvCxnSpPr>
          <p:spPr>
            <a:xfrm flipH="1">
              <a:off x="-23040" y="4768560"/>
              <a:ext cx="918144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111" name="Google Shape;59;p9"/>
            <p:cNvCxnSpPr/>
            <p:nvPr/>
          </p:nvCxnSpPr>
          <p:spPr>
            <a:xfrm>
              <a:off x="8810640" y="372600"/>
              <a:ext cx="360" cy="439848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2135520" y="1189080"/>
            <a:ext cx="4872600" cy="1964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15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_1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title"/>
          </p:nvPr>
        </p:nvSpPr>
        <p:spPr>
          <a:xfrm>
            <a:off x="815400" y="1536120"/>
            <a:ext cx="734400" cy="64620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xx%</a:t>
            </a:r>
            <a:endParaRPr lang="fr-FR" sz="3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title"/>
          </p:nvPr>
        </p:nvSpPr>
        <p:spPr>
          <a:xfrm>
            <a:off x="815400" y="2946600"/>
            <a:ext cx="734400" cy="64620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xx%</a:t>
            </a:r>
            <a:endParaRPr lang="fr-FR" sz="3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title"/>
          </p:nvPr>
        </p:nvSpPr>
        <p:spPr>
          <a:xfrm>
            <a:off x="3514680" y="1536120"/>
            <a:ext cx="734400" cy="64620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xx%</a:t>
            </a:r>
            <a:endParaRPr lang="fr-FR" sz="3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title"/>
          </p:nvPr>
        </p:nvSpPr>
        <p:spPr>
          <a:xfrm>
            <a:off x="3514680" y="2946600"/>
            <a:ext cx="734400" cy="64620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xx%</a:t>
            </a:r>
            <a:endParaRPr lang="fr-FR" sz="3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6"/>
          <p:cNvSpPr>
            <a:spLocks noGrp="1"/>
          </p:cNvSpPr>
          <p:nvPr>
            <p:ph type="title"/>
          </p:nvPr>
        </p:nvSpPr>
        <p:spPr>
          <a:xfrm>
            <a:off x="6213600" y="1536120"/>
            <a:ext cx="734400" cy="64620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xx%</a:t>
            </a:r>
            <a:endParaRPr lang="fr-FR" sz="3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7"/>
          <p:cNvSpPr>
            <a:spLocks noGrp="1"/>
          </p:cNvSpPr>
          <p:nvPr>
            <p:ph type="title"/>
          </p:nvPr>
        </p:nvSpPr>
        <p:spPr>
          <a:xfrm>
            <a:off x="6213600" y="2946600"/>
            <a:ext cx="734400" cy="64620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xx%</a:t>
            </a:r>
            <a:endParaRPr lang="fr-FR" sz="3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pSp>
        <p:nvGrpSpPr>
          <p:cNvPr id="19" name="Google Shape;88;p13"/>
          <p:cNvGrpSpPr/>
          <p:nvPr/>
        </p:nvGrpSpPr>
        <p:grpSpPr>
          <a:xfrm>
            <a:off x="-17280" y="372240"/>
            <a:ext cx="9178560" cy="4398480"/>
            <a:chOff x="-17280" y="372240"/>
            <a:chExt cx="9178560" cy="4398480"/>
          </a:xfrm>
        </p:grpSpPr>
        <p:cxnSp>
          <p:nvCxnSpPr>
            <p:cNvPr id="20" name="Google Shape;89;p13"/>
            <p:cNvCxnSpPr/>
            <p:nvPr/>
          </p:nvCxnSpPr>
          <p:spPr>
            <a:xfrm>
              <a:off x="-17280" y="372240"/>
              <a:ext cx="91749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21" name="Google Shape;90;p13"/>
            <p:cNvCxnSpPr/>
            <p:nvPr/>
          </p:nvCxnSpPr>
          <p:spPr>
            <a:xfrm>
              <a:off x="-11520" y="4770720"/>
              <a:ext cx="91731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ONLY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22520" y="445320"/>
            <a:ext cx="7708320" cy="575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23" name="Google Shape;93;p14"/>
          <p:cNvGrpSpPr/>
          <p:nvPr/>
        </p:nvGrpSpPr>
        <p:grpSpPr>
          <a:xfrm>
            <a:off x="329040" y="-29880"/>
            <a:ext cx="8489520" cy="5203080"/>
            <a:chOff x="329040" y="-29880"/>
            <a:chExt cx="8489520" cy="5203080"/>
          </a:xfrm>
        </p:grpSpPr>
        <p:cxnSp>
          <p:nvCxnSpPr>
            <p:cNvPr id="24" name="Google Shape;94;p14"/>
            <p:cNvCxnSpPr/>
            <p:nvPr/>
          </p:nvCxnSpPr>
          <p:spPr>
            <a:xfrm>
              <a:off x="329040" y="-29880"/>
              <a:ext cx="360" cy="520344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25" name="Google Shape;95;p14"/>
            <p:cNvCxnSpPr/>
            <p:nvPr/>
          </p:nvCxnSpPr>
          <p:spPr>
            <a:xfrm>
              <a:off x="8818560" y="-29880"/>
              <a:ext cx="360" cy="520344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204;p31"/>
          <p:cNvSpPr/>
          <p:nvPr/>
        </p:nvSpPr>
        <p:spPr>
          <a:xfrm>
            <a:off x="5286240" y="361800"/>
            <a:ext cx="3524040" cy="4781160"/>
          </a:xfrm>
          <a:prstGeom prst="rect">
            <a:avLst/>
          </a:prstGeom>
          <a:solidFill>
            <a:srgbClr val="485A4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0823080" tIns="2390760" rIns="870823080" bIns="239076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85640" y="1076400"/>
            <a:ext cx="4647960" cy="2219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5000" b="0" u="none" strike="noStrike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Acute Care Block Induction</a:t>
            </a:r>
            <a:endParaRPr lang="fr-FR" sz="5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485640" y="3295800"/>
            <a:ext cx="4086360" cy="1170064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Dr. Charlotte Rooks </a:t>
            </a:r>
            <a:r>
              <a:rPr lang="en-US" sz="1100" dirty="0">
                <a:solidFill>
                  <a:schemeClr val="dk1"/>
                </a:solidFill>
                <a:latin typeface="DM Sans"/>
                <a:ea typeface="DM Sans"/>
              </a:rPr>
              <a:t>(A&amp;E</a:t>
            </a:r>
            <a:r>
              <a:rPr lang="en-US" sz="11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Educational Fellow)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1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Dr. Mohammed Quraishi, Consultant</a:t>
            </a:r>
            <a:r>
              <a:rPr lang="en-US" sz="1100" dirty="0">
                <a:solidFill>
                  <a:srgbClr val="FFFFFF"/>
                </a:solidFill>
                <a:latin typeface="OpenSymbol"/>
              </a:rPr>
              <a:t> </a:t>
            </a:r>
            <a:r>
              <a:rPr lang="en-US" sz="11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Urologist (Acute Care Block Lead; KCL)</a:t>
            </a:r>
            <a:endParaRPr lang="en-US" sz="11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pic>
        <p:nvPicPr>
          <p:cNvPr id="119" name="Google Shape;207;p31"/>
          <p:cNvPicPr/>
          <p:nvPr/>
        </p:nvPicPr>
        <p:blipFill>
          <a:blip r:embed="rId2"/>
          <a:srcRect l="40277" r="10528"/>
          <a:stretch/>
        </p:blipFill>
        <p:spPr>
          <a:xfrm>
            <a:off x="5285520" y="365760"/>
            <a:ext cx="3528720" cy="47808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000680" y="447840"/>
            <a:ext cx="428580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3000" b="0" u="none" strike="noStrike" dirty="0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Block </a:t>
            </a:r>
            <a:r>
              <a:rPr lang="fr-FR" sz="3000" b="0" u="none" strike="noStrike" dirty="0" err="1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Overview</a:t>
            </a:r>
            <a:endParaRPr lang="fr-FR" sz="30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4000680" y="1514520"/>
            <a:ext cx="4285800" cy="2599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•Interactive</a:t>
            </a:r>
            <a:r>
              <a:rPr lang="en-US" sz="1600" dirty="0">
                <a:solidFill>
                  <a:srgbClr val="FFFFFF"/>
                </a:solidFill>
                <a:latin typeface="OpenSymbol"/>
              </a:rPr>
              <a:t> 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Lessons on acute medical </a:t>
            </a:r>
            <a:r>
              <a:rPr lang="en-US" sz="1600" dirty="0">
                <a:solidFill>
                  <a:schemeClr val="dk1"/>
                </a:solidFill>
                <a:latin typeface="DM Sans"/>
                <a:ea typeface="DM Sans"/>
              </a:rPr>
              <a:t>&amp; 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surgical emergencies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6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•Simulation</a:t>
            </a:r>
            <a:r>
              <a:rPr lang="en-US" sz="1600" dirty="0">
                <a:solidFill>
                  <a:srgbClr val="FFFFFF"/>
                </a:solidFill>
                <a:latin typeface="OpenSymbol"/>
              </a:rPr>
              <a:t> 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(SIM) </a:t>
            </a:r>
            <a:r>
              <a:rPr lang="en-US" sz="1600" dirty="0">
                <a:solidFill>
                  <a:schemeClr val="dk1"/>
                </a:solidFill>
                <a:latin typeface="DM Sans"/>
                <a:ea typeface="DM Sans"/>
              </a:rPr>
              <a:t>session</a:t>
            </a:r>
            <a:endParaRPr lang="en-US" sz="1600" b="0" u="none" strike="noStrike" dirty="0">
              <a:solidFill>
                <a:schemeClr val="dk1"/>
              </a:solidFill>
              <a:effectLst/>
              <a:uFillTx/>
              <a:latin typeface="DM Sans"/>
              <a:ea typeface="DM Sans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6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•</a:t>
            </a:r>
            <a:r>
              <a:rPr lang="en-US" sz="1600" dirty="0">
                <a:solidFill>
                  <a:schemeClr val="dk1"/>
                </a:solidFill>
                <a:latin typeface="DM Sans"/>
                <a:ea typeface="DM Sans"/>
              </a:rPr>
              <a:t> Mock OSCEs</a:t>
            </a:r>
            <a:endParaRPr lang="en-US" sz="1600" b="0" u="none" strike="noStrike" dirty="0">
              <a:solidFill>
                <a:schemeClr val="dk1"/>
              </a:solidFill>
              <a:effectLst/>
              <a:uFillTx/>
              <a:latin typeface="OpenSymbo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600" b="0" u="none" strike="noStrike" dirty="0">
              <a:solidFill>
                <a:schemeClr val="dk1"/>
              </a:solidFill>
              <a:effectLst/>
              <a:uFillTx/>
              <a:latin typeface="DM Sans"/>
              <a:ea typeface="DM Sans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•Case-Base Discussions (CBDs)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6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•</a:t>
            </a:r>
            <a:r>
              <a:rPr lang="en-US" sz="1600" dirty="0">
                <a:solidFill>
                  <a:schemeClr val="dk1"/>
                </a:solidFill>
                <a:latin typeface="DM Sans"/>
                <a:ea typeface="DM Sans"/>
              </a:rPr>
              <a:t>Regular</a:t>
            </a:r>
            <a:r>
              <a:rPr lang="en-US" sz="1600" dirty="0">
                <a:solidFill>
                  <a:srgbClr val="FFFFFF"/>
                </a:solidFill>
                <a:latin typeface="OpenSymbol"/>
              </a:rPr>
              <a:t> 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bedside teaching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6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•Weekly catch-up meetings</a:t>
            </a:r>
            <a:endParaRPr lang="en-US" sz="16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pic>
        <p:nvPicPr>
          <p:cNvPr id="122" name="Google Shape;240;p34"/>
          <p:cNvPicPr/>
          <p:nvPr/>
        </p:nvPicPr>
        <p:blipFill>
          <a:blip r:embed="rId2"/>
          <a:srcRect t="4848" b="4848"/>
          <a:stretch/>
        </p:blipFill>
        <p:spPr>
          <a:xfrm>
            <a:off x="333360" y="366840"/>
            <a:ext cx="3528720" cy="47808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000680" y="447840"/>
            <a:ext cx="428580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Attendance Policy</a:t>
            </a:r>
            <a:endParaRPr lang="fr-FR" sz="3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000680" y="1514520"/>
            <a:ext cx="4285800" cy="2599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Ensure you attend all </a:t>
            </a:r>
            <a:r>
              <a:rPr lang="en-US" sz="2000" dirty="0">
                <a:solidFill>
                  <a:schemeClr val="dk1"/>
                </a:solidFill>
                <a:latin typeface="DM Sans"/>
                <a:ea typeface="DM Sans"/>
              </a:rPr>
              <a:t>mandatory and monitored 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lessons and sessions!</a:t>
            </a:r>
            <a:endParaRPr lang="en-US" sz="2000" b="0" u="none" strike="noStrike" dirty="0">
              <a:solidFill>
                <a:schemeClr val="dk1"/>
              </a:solidFill>
              <a:effectLst/>
              <a:uFillTx/>
              <a:latin typeface="OpenSymbol"/>
            </a:endParaRPr>
          </a:p>
        </p:txBody>
      </p:sp>
      <p:pic>
        <p:nvPicPr>
          <p:cNvPr id="125" name="Google Shape;240;p34"/>
          <p:cNvPicPr/>
          <p:nvPr/>
        </p:nvPicPr>
        <p:blipFill>
          <a:blip r:embed="rId2"/>
          <a:srcRect t="4848" b="4848"/>
          <a:stretch/>
        </p:blipFill>
        <p:spPr>
          <a:xfrm>
            <a:off x="333360" y="366840"/>
            <a:ext cx="3528720" cy="47808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714240" y="447840"/>
            <a:ext cx="761976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3000" b="0" u="none" strike="noStrike" dirty="0" err="1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Teaching</a:t>
            </a:r>
            <a:r>
              <a:rPr lang="fr-FR" sz="3000" b="0" u="none" strike="noStrike" dirty="0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 </a:t>
            </a:r>
            <a:r>
              <a:rPr lang="fr-FR" sz="3000" b="0" u="none" strike="noStrike" dirty="0" err="1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Timetable</a:t>
            </a:r>
            <a:r>
              <a:rPr lang="fr-FR" sz="3000" b="0" u="none" strike="noStrike" dirty="0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 </a:t>
            </a:r>
            <a:endParaRPr lang="fr-FR" sz="3000" b="0" u="none" strike="noStrike" dirty="0">
              <a:solidFill>
                <a:schemeClr val="dk1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714240" y="1285920"/>
            <a:ext cx="7714800" cy="3085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25000" lnSpcReduction="20000"/>
          </a:bodyPr>
          <a:lstStyle/>
          <a:p>
            <a:pPr>
              <a:tabLst>
                <a:tab pos="0" algn="l"/>
              </a:tabLst>
            </a:pPr>
            <a:endParaRPr lang="en-US" sz="2800" dirty="0">
              <a:cs typeface="Arial"/>
            </a:endParaRPr>
          </a:p>
          <a:p>
            <a:pPr>
              <a:tabLst>
                <a:tab pos="0" algn="l"/>
              </a:tabLst>
            </a:pPr>
            <a:r>
              <a:rPr lang="fr-FR" sz="4300" dirty="0" err="1">
                <a:cs typeface="Arial"/>
              </a:rPr>
              <a:t>Prescribing</a:t>
            </a:r>
            <a:endParaRPr lang="fr-FR" sz="4300" dirty="0">
              <a:cs typeface="Arial"/>
            </a:endParaRPr>
          </a:p>
          <a:p>
            <a:pPr>
              <a:tabLst>
                <a:tab pos="0" algn="l"/>
              </a:tabLst>
            </a:pPr>
            <a:br>
              <a:rPr lang="en-US" sz="4300" dirty="0">
                <a:cs typeface="Arial"/>
              </a:rPr>
            </a:br>
            <a:endParaRPr lang="en-US" sz="4300" dirty="0">
              <a:cs typeface="Arial"/>
            </a:endParaRPr>
          </a:p>
          <a:p>
            <a:pPr>
              <a:tabLst>
                <a:tab pos="0" algn="l"/>
              </a:tabLst>
            </a:pPr>
            <a:r>
              <a:rPr lang="fr-FR" sz="4300" dirty="0">
                <a:cs typeface="Arial"/>
              </a:rPr>
              <a:t>Mock </a:t>
            </a:r>
            <a:r>
              <a:rPr lang="fr-FR" sz="4300" dirty="0" err="1">
                <a:cs typeface="Arial"/>
              </a:rPr>
              <a:t>OSCEs</a:t>
            </a:r>
            <a:endParaRPr lang="fr-FR" sz="4300" dirty="0">
              <a:cs typeface="Arial"/>
            </a:endParaRPr>
          </a:p>
          <a:p>
            <a:pPr>
              <a:tabLst>
                <a:tab pos="0" algn="l"/>
              </a:tabLst>
            </a:pPr>
            <a:endParaRPr lang="fr-FR" sz="4300" dirty="0">
              <a:cs typeface="Arial"/>
            </a:endParaRPr>
          </a:p>
          <a:p>
            <a:pPr>
              <a:tabLst>
                <a:tab pos="0" algn="l"/>
              </a:tabLst>
            </a:pPr>
            <a:r>
              <a:rPr lang="fr-FR" sz="4300" dirty="0">
                <a:cs typeface="Arial"/>
              </a:rPr>
              <a:t> </a:t>
            </a:r>
            <a:r>
              <a:rPr lang="fr-FR" sz="4300" dirty="0" err="1">
                <a:cs typeface="Arial"/>
              </a:rPr>
              <a:t>CBDs</a:t>
            </a:r>
            <a:r>
              <a:rPr lang="fr-FR" sz="4300" dirty="0">
                <a:cs typeface="Arial"/>
              </a:rPr>
              <a:t> -</a:t>
            </a:r>
          </a:p>
          <a:p>
            <a:pPr>
              <a:tabLst>
                <a:tab pos="0" algn="l"/>
              </a:tabLst>
            </a:pPr>
            <a:br>
              <a:rPr lang="en-US" sz="4300" dirty="0">
                <a:cs typeface="Arial"/>
              </a:rPr>
            </a:br>
            <a:r>
              <a:rPr lang="fr-FR" sz="4300" dirty="0">
                <a:cs typeface="Arial"/>
              </a:rPr>
              <a:t>Sepsis and Syncope </a:t>
            </a:r>
          </a:p>
          <a:p>
            <a:pPr>
              <a:tabLst>
                <a:tab pos="0" algn="l"/>
              </a:tabLst>
            </a:pPr>
            <a:endParaRPr lang="fr-FR" sz="4300" dirty="0">
              <a:cs typeface="Arial"/>
            </a:endParaRPr>
          </a:p>
          <a:p>
            <a:pPr>
              <a:tabLst>
                <a:tab pos="0" algn="l"/>
              </a:tabLst>
            </a:pPr>
            <a:endParaRPr lang="fr-FR" sz="4300" dirty="0">
              <a:cs typeface="Arial"/>
            </a:endParaRPr>
          </a:p>
          <a:p>
            <a:pPr>
              <a:tabLst>
                <a:tab pos="0" algn="l"/>
              </a:tabLst>
            </a:pPr>
            <a:r>
              <a:rPr lang="fr-FR" sz="4300" dirty="0">
                <a:cs typeface="Arial"/>
              </a:rPr>
              <a:t> Resus Training </a:t>
            </a:r>
            <a:endParaRPr lang="en-GB" sz="4300" dirty="0">
              <a:cs typeface="Arial"/>
            </a:endParaRPr>
          </a:p>
          <a:p>
            <a:pPr>
              <a:tabLst>
                <a:tab pos="0" algn="l"/>
              </a:tabLst>
            </a:pPr>
            <a:br>
              <a:rPr lang="en-US" sz="4300" dirty="0">
                <a:cs typeface="Arial"/>
              </a:rPr>
            </a:br>
            <a:endParaRPr lang="en-GB" sz="4300" dirty="0">
              <a:cs typeface="Arial"/>
            </a:endParaRPr>
          </a:p>
          <a:p>
            <a:pPr>
              <a:tabLst>
                <a:tab pos="0" algn="l"/>
              </a:tabLst>
            </a:pPr>
            <a:r>
              <a:rPr lang="fr-FR" sz="4300" dirty="0">
                <a:cs typeface="Arial"/>
              </a:rPr>
              <a:t>SIMS (All </a:t>
            </a:r>
            <a:r>
              <a:rPr lang="fr-FR" sz="4300" dirty="0" err="1">
                <a:cs typeface="Arial"/>
              </a:rPr>
              <a:t>day</a:t>
            </a:r>
            <a:r>
              <a:rPr lang="fr-FR" sz="4300" dirty="0">
                <a:cs typeface="Arial"/>
              </a:rPr>
              <a:t>) </a:t>
            </a:r>
          </a:p>
          <a:p>
            <a:pPr>
              <a:tabLst>
                <a:tab pos="0" algn="l"/>
              </a:tabLst>
            </a:pPr>
            <a:br>
              <a:rPr lang="en-US" sz="4300" dirty="0">
                <a:cs typeface="Arial"/>
              </a:rPr>
            </a:br>
            <a:endParaRPr lang="en-US" sz="4300" dirty="0">
              <a:cs typeface="Arial"/>
            </a:endParaRPr>
          </a:p>
          <a:p>
            <a:pPr>
              <a:tabLst>
                <a:tab pos="0" algn="l"/>
              </a:tabLst>
            </a:pPr>
            <a:r>
              <a:rPr lang="fr-FR" sz="4300" dirty="0">
                <a:cs typeface="Arial"/>
              </a:rPr>
              <a:t>Acute abdomen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br>
              <a:rPr lang="en-US" sz="4300" dirty="0">
                <a:cs typeface="Arial"/>
              </a:rPr>
            </a:br>
            <a:endParaRPr lang="en-US" sz="4300" dirty="0">
              <a:cs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714240" y="447840"/>
            <a:ext cx="761976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3000" b="0" u="none" strike="noStrike" dirty="0" err="1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Teaching</a:t>
            </a:r>
            <a:r>
              <a:rPr lang="fr-FR" sz="3000" b="0" u="none" strike="noStrike" dirty="0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 </a:t>
            </a:r>
            <a:r>
              <a:rPr lang="fr-FR" sz="3000" b="0" u="none" strike="noStrike" dirty="0" err="1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Timetable</a:t>
            </a:r>
            <a:r>
              <a:rPr lang="fr-FR" sz="3000" b="0" u="none" strike="noStrike" dirty="0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 </a:t>
            </a:r>
            <a:endParaRPr lang="fr-FR" sz="30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714240" y="1285920"/>
            <a:ext cx="7714800" cy="3085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55000" lnSpcReduction="20000"/>
          </a:bodyPr>
          <a:lstStyle/>
          <a:p>
            <a:pPr>
              <a:tabLst>
                <a:tab pos="0" algn="l"/>
              </a:tabLst>
            </a:pPr>
            <a:r>
              <a:rPr lang="fr-FR" sz="2800" dirty="0">
                <a:latin typeface="Arial"/>
                <a:cs typeface="Arial"/>
              </a:rPr>
              <a:t>Basic </a:t>
            </a:r>
            <a:r>
              <a:rPr lang="fr-FR" sz="2800" dirty="0" err="1">
                <a:latin typeface="Arial"/>
                <a:cs typeface="Arial"/>
              </a:rPr>
              <a:t>Suturing</a:t>
            </a:r>
            <a:r>
              <a:rPr lang="fr-FR" sz="2800" dirty="0">
                <a:latin typeface="Arial"/>
                <a:cs typeface="Arial"/>
              </a:rPr>
              <a:t> </a:t>
            </a:r>
            <a:r>
              <a:rPr lang="fr-FR" sz="2800" dirty="0" err="1">
                <a:latin typeface="Arial"/>
                <a:cs typeface="Arial"/>
              </a:rPr>
              <a:t>Skills</a:t>
            </a:r>
            <a:r>
              <a:rPr lang="fr-FR" sz="2800" dirty="0">
                <a:latin typeface="Arial"/>
                <a:cs typeface="Arial"/>
              </a:rPr>
              <a:t> </a:t>
            </a:r>
            <a:endParaRPr lang="en-US" sz="2800" dirty="0">
              <a:cs typeface="Arial"/>
            </a:endParaRPr>
          </a:p>
          <a:p>
            <a:pPr>
              <a:tabLst>
                <a:tab pos="0" algn="l"/>
              </a:tabLst>
            </a:pPr>
            <a:br>
              <a:rPr lang="en-US" dirty="0"/>
            </a:br>
            <a:endParaRPr lang="en-US" sz="2800" dirty="0">
              <a:cs typeface="Arial"/>
            </a:endParaRPr>
          </a:p>
          <a:p>
            <a:pPr>
              <a:tabLst>
                <a:tab pos="0" algn="l"/>
              </a:tabLst>
            </a:pPr>
            <a:r>
              <a:rPr lang="fr-FR" sz="2800" dirty="0">
                <a:latin typeface="Arial"/>
                <a:cs typeface="Arial"/>
              </a:rPr>
              <a:t>Upper GI </a:t>
            </a:r>
            <a:r>
              <a:rPr lang="fr-FR" sz="2800" dirty="0" err="1">
                <a:latin typeface="Arial"/>
                <a:cs typeface="Arial"/>
              </a:rPr>
              <a:t>bleed</a:t>
            </a:r>
            <a:r>
              <a:rPr lang="fr-FR" sz="2800" dirty="0">
                <a:latin typeface="Arial"/>
                <a:cs typeface="Arial"/>
              </a:rPr>
              <a:t> </a:t>
            </a:r>
            <a:endParaRPr lang="fr-FR" sz="2800" dirty="0">
              <a:cs typeface="Arial"/>
            </a:endParaRPr>
          </a:p>
          <a:p>
            <a:pPr>
              <a:tabLst>
                <a:tab pos="0" algn="l"/>
              </a:tabLst>
            </a:pPr>
            <a:br>
              <a:rPr lang="en-US" dirty="0"/>
            </a:br>
            <a:endParaRPr lang="en-US" sz="2800" dirty="0">
              <a:cs typeface="Arial"/>
            </a:endParaRPr>
          </a:p>
          <a:p>
            <a:pPr>
              <a:tabLst>
                <a:tab pos="0" algn="l"/>
              </a:tabLst>
            </a:pPr>
            <a:r>
              <a:rPr lang="fr-FR" sz="2800" dirty="0" err="1">
                <a:latin typeface="Arial"/>
                <a:cs typeface="Arial"/>
              </a:rPr>
              <a:t>Surgical</a:t>
            </a:r>
            <a:r>
              <a:rPr lang="fr-FR" sz="2800" dirty="0">
                <a:latin typeface="Arial"/>
                <a:cs typeface="Arial"/>
              </a:rPr>
              <a:t> emergencies - </a:t>
            </a:r>
            <a:endParaRPr lang="fr-FR" sz="2800" dirty="0">
              <a:cs typeface="Arial"/>
            </a:endParaRPr>
          </a:p>
          <a:p>
            <a:pPr>
              <a:tabLst>
                <a:tab pos="0" algn="l"/>
              </a:tabLst>
            </a:pPr>
            <a:br>
              <a:rPr lang="en-US" dirty="0"/>
            </a:br>
            <a:endParaRPr lang="en-US" sz="2800" dirty="0">
              <a:cs typeface="Arial"/>
            </a:endParaRPr>
          </a:p>
          <a:p>
            <a:pPr>
              <a:tabLst>
                <a:tab pos="0" algn="l"/>
              </a:tabLst>
            </a:pPr>
            <a:r>
              <a:rPr lang="fr-FR" sz="2800" dirty="0">
                <a:latin typeface="Arial"/>
                <a:cs typeface="Arial"/>
              </a:rPr>
              <a:t>Joint </a:t>
            </a:r>
            <a:r>
              <a:rPr lang="fr-FR" sz="2800" dirty="0" err="1">
                <a:latin typeface="Arial"/>
                <a:cs typeface="Arial"/>
              </a:rPr>
              <a:t>examination</a:t>
            </a:r>
            <a:r>
              <a:rPr lang="fr-FR" sz="2800" dirty="0">
                <a:latin typeface="Arial"/>
                <a:cs typeface="Arial"/>
              </a:rPr>
              <a:t> session </a:t>
            </a:r>
            <a:endParaRPr lang="fr-FR" sz="2800" dirty="0">
              <a:cs typeface="Arial"/>
            </a:endParaRPr>
          </a:p>
          <a:p>
            <a:pPr>
              <a:tabLst>
                <a:tab pos="0" algn="l"/>
              </a:tabLst>
            </a:pPr>
            <a:br>
              <a:rPr lang="en-US" dirty="0"/>
            </a:br>
            <a:endParaRPr lang="en-US" sz="2800" dirty="0">
              <a:cs typeface="Arial"/>
            </a:endParaRPr>
          </a:p>
          <a:p>
            <a:pPr>
              <a:tabLst>
                <a:tab pos="0" algn="l"/>
              </a:tabLst>
            </a:pPr>
            <a:r>
              <a:rPr lang="fr-FR" sz="2800" dirty="0">
                <a:latin typeface="Arial"/>
                <a:cs typeface="Arial"/>
              </a:rPr>
              <a:t>ENT emergencies -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714240" y="447840"/>
            <a:ext cx="761976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3000" b="0" u="none" strike="noStrike" dirty="0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Points of contact</a:t>
            </a:r>
            <a:br>
              <a:rPr lang="fr-FR" sz="3000" b="0" u="none" strike="noStrike" dirty="0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</a:br>
            <a:endParaRPr lang="fr-FR" sz="30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714240" y="1285920"/>
            <a:ext cx="7714800" cy="3085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1200" b="0" u="none" strike="noStrike" dirty="0">
              <a:solidFill>
                <a:schemeClr val="dk1"/>
              </a:solidFill>
              <a:effectLst/>
              <a:uFillTx/>
              <a:latin typeface="DM Sans"/>
              <a:ea typeface="DM Sans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1800" b="0" u="none" strike="noStrike" dirty="0">
              <a:solidFill>
                <a:schemeClr val="dk1"/>
              </a:solidFill>
              <a:effectLst/>
              <a:uFillTx/>
              <a:latin typeface="DM Sans"/>
              <a:ea typeface="DM Sans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For 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educational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support and 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clinical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supervision 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during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the block, contact :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1800" dirty="0">
              <a:solidFill>
                <a:schemeClr val="dk1"/>
              </a:solidFill>
              <a:latin typeface="DM Sans"/>
              <a:ea typeface="DM Sans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-Dr. Charlotte Rooks </a:t>
            </a:r>
            <a:r>
              <a:rPr lang="en-US" sz="1800" dirty="0">
                <a:solidFill>
                  <a:schemeClr val="dk1"/>
                </a:solidFill>
                <a:latin typeface="DM Sans"/>
                <a:ea typeface="DM Sans"/>
              </a:rPr>
              <a:t>(A&amp;E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Educational Fellow)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800" dirty="0">
              <a:solidFill>
                <a:srgbClr val="FFFFFF"/>
              </a:solidFill>
              <a:latin typeface="OpenSymbo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-Dr. Mohammed Quraishi, Consultant</a:t>
            </a:r>
            <a:r>
              <a:rPr lang="en-US" sz="1800" dirty="0">
                <a:solidFill>
                  <a:srgbClr val="FFFFFF"/>
                </a:solidFill>
                <a:latin typeface="OpenSymbol"/>
              </a:rPr>
              <a:t> 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Urologist (Acute Care Block Lead; KCL)</a:t>
            </a:r>
            <a:endParaRPr lang="en-US" sz="1800" dirty="0">
              <a:solidFill>
                <a:srgbClr val="FFFFFF"/>
              </a:solidFill>
              <a:latin typeface="OpenSymbo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1800" b="0" u="none" strike="noStrike" dirty="0">
              <a:solidFill>
                <a:schemeClr val="dk1"/>
              </a:solidFill>
              <a:effectLst/>
              <a:uFillTx/>
              <a:latin typeface="DM Sans"/>
              <a:ea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714240" y="447840"/>
            <a:ext cx="761976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“Your F1 Rehearsal Starts Here”</a:t>
            </a:r>
            <a:endParaRPr lang="fr-FR" sz="3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714240" y="1285920"/>
            <a:ext cx="7714800" cy="3085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📅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Every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ward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round,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every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bedside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teaching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,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every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SIM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is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a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safe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rehearsal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for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next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year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.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👏 Engage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fully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, and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you’ll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walk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into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F1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ready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,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resilient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, and confident.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🌟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Make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this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block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your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turning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point.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4E961-DE2D-1A8B-F073-CA4AA6CEF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60" y="914400"/>
            <a:ext cx="7623360" cy="102960"/>
          </a:xfrm>
        </p:spPr>
        <p:txBody>
          <a:bodyPr/>
          <a:lstStyle/>
          <a:p>
            <a:r>
              <a:rPr lang="fr-FR" dirty="0" err="1">
                <a:solidFill>
                  <a:schemeClr val="dk1"/>
                </a:solidFill>
                <a:latin typeface="DM Serif Display"/>
                <a:ea typeface="DM Serif Display"/>
              </a:rPr>
              <a:t>Thank</a:t>
            </a:r>
            <a:r>
              <a:rPr lang="fr-FR" dirty="0">
                <a:solidFill>
                  <a:schemeClr val="dk1"/>
                </a:solidFill>
                <a:latin typeface="DM Serif Display"/>
                <a:ea typeface="DM Serif Display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DM Serif Display"/>
                <a:ea typeface="DM Serif Display"/>
              </a:rPr>
              <a:t>you</a:t>
            </a:r>
            <a:r>
              <a:rPr lang="fr-FR" dirty="0">
                <a:solidFill>
                  <a:schemeClr val="dk1"/>
                </a:solidFill>
                <a:latin typeface="DM Serif Display"/>
                <a:ea typeface="DM Serif Display"/>
              </a:rPr>
              <a:t>!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962BE-7E8F-75C1-7CC4-1F837C58F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505" y="100269"/>
            <a:ext cx="3529890" cy="477967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B11A3-2C1C-2B53-EAC5-0265B32D8A0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63336" y="2661557"/>
            <a:ext cx="4629150" cy="170452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dk1"/>
                </a:solidFill>
                <a:latin typeface="DM Sans"/>
                <a:ea typeface="DM Sans"/>
              </a:rPr>
              <a:t>Do you have any questions?</a:t>
            </a:r>
            <a:endParaRPr lang="en-US" sz="2000" dirty="0">
              <a:solidFill>
                <a:srgbClr val="FFFFFF"/>
              </a:solidFill>
              <a:latin typeface="OpenSymbol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1385920"/>
      </p:ext>
    </p:extLst>
  </p:cSld>
  <p:clrMapOvr>
    <a:masterClrMapping/>
  </p:clrMapOvr>
</p:sld>
</file>

<file path=ppt/theme/theme1.xml><?xml version="1.0" encoding="utf-8"?>
<a:theme xmlns:a="http://schemas.openxmlformats.org/drawingml/2006/main" name="Sage Green Palette Portfolio by Slidesgo">
  <a:themeElements>
    <a:clrScheme name="Simple Light">
      <a:dk1>
        <a:srgbClr val="FFFFFF"/>
      </a:dk1>
      <a:lt1>
        <a:srgbClr val="485A4E"/>
      </a:lt1>
      <a:dk2>
        <a:srgbClr val="39734D"/>
      </a:dk2>
      <a:lt2>
        <a:srgbClr val="53A66F"/>
      </a:lt2>
      <a:accent1>
        <a:srgbClr val="85A690"/>
      </a:accent1>
      <a:accent2>
        <a:srgbClr val="C2F2D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ge Green Palette Portfolio by Slidesgo">
  <a:themeElements>
    <a:clrScheme name="Simple Light">
      <a:dk1>
        <a:srgbClr val="FFFFFF"/>
      </a:dk1>
      <a:lt1>
        <a:srgbClr val="485A4E"/>
      </a:lt1>
      <a:dk2>
        <a:srgbClr val="39734D"/>
      </a:dk2>
      <a:lt2>
        <a:srgbClr val="53A66F"/>
      </a:lt2>
      <a:accent1>
        <a:srgbClr val="85A690"/>
      </a:accent1>
      <a:accent2>
        <a:srgbClr val="C2F2D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2278</TotalTime>
  <Words>231</Words>
  <Application>Microsoft Office PowerPoint</Application>
  <PresentationFormat>On-screen Show (16:9)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DM Sans</vt:lpstr>
      <vt:lpstr>DM Serif Display</vt:lpstr>
      <vt:lpstr>OpenSymbol</vt:lpstr>
      <vt:lpstr>Symbol</vt:lpstr>
      <vt:lpstr>Wingdings</vt:lpstr>
      <vt:lpstr>Sage Green Palette Portfolio by Slidesgo</vt:lpstr>
      <vt:lpstr>Sage Green Palette Portfolio by Slidesgo</vt:lpstr>
      <vt:lpstr>Slidesgo Final Pages</vt:lpstr>
      <vt:lpstr>Acute Care Block Induction</vt:lpstr>
      <vt:lpstr>Block Overview</vt:lpstr>
      <vt:lpstr>Attendance Policy</vt:lpstr>
      <vt:lpstr>Teaching Timetable </vt:lpstr>
      <vt:lpstr>Teaching Timetable </vt:lpstr>
      <vt:lpstr>Points of contact </vt:lpstr>
      <vt:lpstr>“Your F1 Rehearsal Starts Here”</vt:lpstr>
      <vt:lpstr>Thank you!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Amrita Kiran</dc:creator>
  <cp:lastModifiedBy>GEOGHEGAN, Angela (EAST SUSSEX HEALTHCARE NHS TRUST)</cp:lastModifiedBy>
  <cp:revision>50</cp:revision>
  <dcterms:modified xsi:type="dcterms:W3CDTF">2026-05-15T10:09:24Z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2025-08-16T16:37:39Z</dcterms:created>
  <dc:creator>Unknown Creator</dc:creator>
  <dc:description/>
  <dc:language>en-US</dc:language>
  <cp:lastModifiedBy>Unknown Creator</cp:lastModifiedBy>
  <dcterms:modified xsi:type="dcterms:W3CDTF">2025-08-16T16:37:39Z</dcterms:modified>
  <cp:revision>0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9</vt:r8>
  </property>
</Properties>
</file>