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6" r:id="rId1"/>
  </p:sldMasterIdLst>
  <p:sldIdLst>
    <p:sldId id="256" r:id="rId2"/>
    <p:sldId id="268" r:id="rId3"/>
    <p:sldId id="274" r:id="rId4"/>
    <p:sldId id="272" r:id="rId5"/>
    <p:sldId id="257" r:id="rId6"/>
    <p:sldId id="258" r:id="rId7"/>
    <p:sldId id="259" r:id="rId8"/>
    <p:sldId id="260" r:id="rId9"/>
    <p:sldId id="270" r:id="rId10"/>
    <p:sldId id="262" r:id="rId11"/>
    <p:sldId id="273" r:id="rId12"/>
    <p:sldId id="269" r:id="rId13"/>
  </p:sldIdLst>
  <p:sldSz cx="12192000" cy="6858000"/>
  <p:notesSz cx="6669088" cy="97536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025" autoAdjust="0"/>
    <p:restoredTop sz="94660"/>
  </p:normalViewPr>
  <p:slideViewPr>
    <p:cSldViewPr snapToGrid="0" showGuides="1">
      <p:cViewPr varScale="1">
        <p:scale>
          <a:sx n="96" d="100"/>
          <a:sy n="96" d="100"/>
        </p:scale>
        <p:origin x="336" y="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1FA63D-AC71-384F-2C5F-CF4C4CA02EA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3474222-149A-8E68-C7DE-3856981923B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BA4A38-DAB4-96C2-46C0-DB08CF8E53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DB8D0-98ED-4B86-9D5F-E61ADC70144D}" type="datetimeFigureOut">
              <a:rPr lang="en-US" smtClean="0"/>
              <a:t>5/28/2026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50A67E7-5D4E-5C19-6584-96217E456E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627413A-7E56-11AC-2816-D19A674A82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4181D-6920-4594-9A5D-6CE56DC9F8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53313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EA2C49-3BF6-F55D-8C85-EACA4ABDE7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411FD60-2EFC-8683-7482-7B08E13F6A6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E3781B-4FF5-08A5-502A-CDB083DC50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DB8D0-98ED-4B86-9D5F-E61ADC70144D}" type="datetimeFigureOut">
              <a:rPr lang="en-US" smtClean="0"/>
              <a:t>5/28/2026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6B3DD4B-3E73-4D2A-B3CC-D0254088F4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583C82-8673-5942-1AFD-F43321B12F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4181D-6920-4594-9A5D-6CE56DC9F8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12773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094FB01-1ABD-4C5A-1F1B-B93C308F439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752EBEE-DCA4-C33A-0430-67F20CE9841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EEC7472-682C-3FF0-DCE5-55C781A00D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DB8D0-98ED-4B86-9D5F-E61ADC70144D}" type="datetimeFigureOut">
              <a:rPr lang="en-US" smtClean="0"/>
              <a:t>5/28/2026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511D903-E10C-E43C-56FD-560B02B669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8EE6037-356C-7C11-E8E5-45BD7CCE41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4181D-6920-4594-9A5D-6CE56DC9F8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86367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0B3D85-42B2-EF22-61C7-9F10B5D210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C9A1AD-2748-24E1-1583-454ED81FA9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6B03CA3-38B0-69CA-AADE-6153D1BA7D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DB8D0-98ED-4B86-9D5F-E61ADC70144D}" type="datetimeFigureOut">
              <a:rPr lang="en-US" smtClean="0"/>
              <a:t>5/28/2026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6FEF222-F724-4628-C697-5D2321C6B2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AE9ED3B-0214-8C34-5FE9-79B02DCC26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4181D-6920-4594-9A5D-6CE56DC9F8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78471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E9950F-5EAB-1DE7-A10C-2335B47C09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37134D0-90DA-2322-6F37-0489BEEE863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21BB2B-160E-7321-687B-95EE5FCE4F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DB8D0-98ED-4B86-9D5F-E61ADC70144D}" type="datetimeFigureOut">
              <a:rPr lang="en-US" smtClean="0"/>
              <a:t>5/28/2026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5FA14A5-563C-6277-AC5D-55E5E3FF48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589CCB-B895-1A10-97E2-44147521F7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4181D-6920-4594-9A5D-6CE56DC9F8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84077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BF6C86-41A4-ADC2-BD6D-2F622739DE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1AF626-47D9-1E15-F521-A9E2CB26052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FD4D70B-ACF3-9724-4E71-B44BE4C1EAD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3E3B646-7B3F-E246-06DA-E7E54E3C02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DB8D0-98ED-4B86-9D5F-E61ADC70144D}" type="datetimeFigureOut">
              <a:rPr lang="en-US" smtClean="0"/>
              <a:t>5/28/2026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F12C380-4C86-2200-FC7E-46B95227F8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B407C69-A553-CDF5-8F11-C9C478830F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4181D-6920-4594-9A5D-6CE56DC9F8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35980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9A0B61-2A89-A81A-6FC0-71C0149C92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5ADC6EF-817E-F311-0514-DAEDDF9DBA3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E008484-A3BD-F782-4521-ED876D592FB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FA301DA-AB4D-3F3B-85AF-2DE1CBAD42B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9A8BF64-FE51-B911-6FCA-ED83183599B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D7AEFC1-F1AE-A890-14DD-29BC905196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DB8D0-98ED-4B86-9D5F-E61ADC70144D}" type="datetimeFigureOut">
              <a:rPr lang="en-US" smtClean="0"/>
              <a:t>5/28/2026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52A7BC7-4FCB-3DF9-1043-4F42BCA3D2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CD8E5BE-16A0-DDF5-53AE-200780BB0B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4181D-6920-4594-9A5D-6CE56DC9F8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42700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CF596C-30EC-5FA7-35A2-D676F229CF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739D50D-2CD4-B228-071D-16F779DE31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DB8D0-98ED-4B86-9D5F-E61ADC70144D}" type="datetimeFigureOut">
              <a:rPr lang="en-US" smtClean="0"/>
              <a:t>5/28/2026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6FF7AC1-C162-D46A-A87D-1596462F9D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155E00E-F045-D353-2CE1-16ED8857D5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4181D-6920-4594-9A5D-6CE56DC9F8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61834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D32AAA6-3AC5-7A2A-4AA7-6B336887F3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DB8D0-98ED-4B86-9D5F-E61ADC70144D}" type="datetimeFigureOut">
              <a:rPr lang="en-US" smtClean="0"/>
              <a:t>5/28/2026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1230277-CEAD-0B0D-F3FA-91AB5DB83F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ACE7A50-4717-8C19-31A9-0DFFF66C2E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4181D-6920-4594-9A5D-6CE56DC9F8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50535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7ACDEA-FB61-C2DC-F1F2-F786337B2B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30889B-1389-8B00-C0CD-D3A2658045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524262D-FDAF-060D-A17F-5C0D129BE62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EDA7C7D-6F07-9140-0538-F3E0E61617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DB8D0-98ED-4B86-9D5F-E61ADC70144D}" type="datetimeFigureOut">
              <a:rPr lang="en-US" smtClean="0"/>
              <a:t>5/28/2026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39124BE-DEC4-546F-183A-96DDFC021E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338D1FF-1672-21D6-7EE4-1F9B33DA99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4181D-6920-4594-9A5D-6CE56DC9F8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61012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06E73E-764D-E56F-AB24-8A89040ED8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E2A499D-7282-C2D5-B607-8376F6B1E30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D93C4C7-2B81-7805-CAFE-A84DEF8BA35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5719A3B-ABB0-C2BB-FC67-83CB33FC76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DB8D0-98ED-4B86-9D5F-E61ADC70144D}" type="datetimeFigureOut">
              <a:rPr lang="en-US" smtClean="0"/>
              <a:t>5/28/2026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D30D711-CA89-B2DC-BB3E-DD4E523C60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4832E2F-F12F-4E42-3504-247930005F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4181D-6920-4594-9A5D-6CE56DC9F8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57046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8337EA8-E8A2-E47F-2F4A-8C3C7D675A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083D890-7669-3754-0819-32204BF53E8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4A60B1-ADE7-C18C-4F87-486F769A4AE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2EDB8D0-98ED-4B86-9D5F-E61ADC70144D}" type="datetimeFigureOut">
              <a:rPr lang="en-US" smtClean="0"/>
              <a:pPr/>
              <a:t>5/28/2026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551E2A4-893A-3C19-F430-FED07927E82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A2E2FC4-48D9-3806-0A41-7561C52F6F3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854181D-6920-4594-9A5D-6CE56DC9F8B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85622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7" r:id="rId1"/>
    <p:sldLayoutId id="2147483728" r:id="rId2"/>
    <p:sldLayoutId id="2147483729" r:id="rId3"/>
    <p:sldLayoutId id="2147483730" r:id="rId4"/>
    <p:sldLayoutId id="2147483731" r:id="rId5"/>
    <p:sldLayoutId id="2147483732" r:id="rId6"/>
    <p:sldLayoutId id="2147483733" r:id="rId7"/>
    <p:sldLayoutId id="2147483734" r:id="rId8"/>
    <p:sldLayoutId id="2147483735" r:id="rId9"/>
    <p:sldLayoutId id="2147483736" r:id="rId10"/>
    <p:sldLayoutId id="214748373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package" Target="../embeddings/Microsoft_Excel_Worksheet.xlsx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2" name="Rectangle 21">
            <a:extLst>
              <a:ext uri="{FF2B5EF4-FFF2-40B4-BE49-F238E27FC236}">
                <a16:creationId xmlns:a16="http://schemas.microsoft.com/office/drawing/2014/main" id="{9B7AD9F6-8CE7-4299-8FC6-328F4DCD3F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8509271-F549-C0D6-E354-480D8E60FCC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90338" y="640080"/>
            <a:ext cx="3734014" cy="3566160"/>
          </a:xfrm>
        </p:spPr>
        <p:txBody>
          <a:bodyPr anchor="b">
            <a:normAutofit/>
          </a:bodyPr>
          <a:lstStyle/>
          <a:p>
            <a:pPr algn="l"/>
            <a:r>
              <a:rPr lang="en-GB" sz="5400"/>
              <a:t>KCL year 5 LTC Programme block 5</a:t>
            </a:r>
            <a:endParaRPr lang="en-150" sz="540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7BB7522-799C-EEEB-7778-FBD2F667413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90339" y="4636008"/>
            <a:ext cx="4218374" cy="1572768"/>
          </a:xfrm>
        </p:spPr>
        <p:txBody>
          <a:bodyPr>
            <a:normAutofit/>
          </a:bodyPr>
          <a:lstStyle/>
          <a:p>
            <a:pPr algn="l"/>
            <a:r>
              <a:rPr lang="en-GB" sz="1900" dirty="0"/>
              <a:t>Educational Fellow: Dr Kashmira Jeeva</a:t>
            </a:r>
          </a:p>
          <a:p>
            <a:pPr algn="l"/>
            <a:endParaRPr lang="en-GB" sz="1900" dirty="0"/>
          </a:p>
          <a:p>
            <a:pPr algn="l"/>
            <a:r>
              <a:rPr lang="en-GB" sz="1900" dirty="0"/>
              <a:t>Consultant Block lead: Dr R Nahas</a:t>
            </a:r>
          </a:p>
          <a:p>
            <a:pPr algn="l"/>
            <a:endParaRPr lang="en-GB" sz="1900" dirty="0"/>
          </a:p>
        </p:txBody>
      </p:sp>
      <p:sp>
        <p:nvSpPr>
          <p:cNvPr id="24" name="sketchy line">
            <a:extLst>
              <a:ext uri="{FF2B5EF4-FFF2-40B4-BE49-F238E27FC236}">
                <a16:creationId xmlns:a16="http://schemas.microsoft.com/office/drawing/2014/main" id="{F49775AF-8896-43EE-92C6-83497D6DC5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90338" y="4409267"/>
            <a:ext cx="3474720" cy="18288"/>
          </a:xfrm>
          <a:custGeom>
            <a:avLst/>
            <a:gdLst>
              <a:gd name="csX0" fmla="*/ 0 w 3474720"/>
              <a:gd name="csY0" fmla="*/ 0 h 18288"/>
              <a:gd name="csX1" fmla="*/ 694944 w 3474720"/>
              <a:gd name="csY1" fmla="*/ 0 h 18288"/>
              <a:gd name="csX2" fmla="*/ 1355141 w 3474720"/>
              <a:gd name="csY2" fmla="*/ 0 h 18288"/>
              <a:gd name="csX3" fmla="*/ 2015338 w 3474720"/>
              <a:gd name="csY3" fmla="*/ 0 h 18288"/>
              <a:gd name="csX4" fmla="*/ 2779776 w 3474720"/>
              <a:gd name="csY4" fmla="*/ 0 h 18288"/>
              <a:gd name="csX5" fmla="*/ 3474720 w 3474720"/>
              <a:gd name="csY5" fmla="*/ 0 h 18288"/>
              <a:gd name="csX6" fmla="*/ 3474720 w 3474720"/>
              <a:gd name="csY6" fmla="*/ 18288 h 18288"/>
              <a:gd name="csX7" fmla="*/ 2779776 w 3474720"/>
              <a:gd name="csY7" fmla="*/ 18288 h 18288"/>
              <a:gd name="csX8" fmla="*/ 2189074 w 3474720"/>
              <a:gd name="csY8" fmla="*/ 18288 h 18288"/>
              <a:gd name="csX9" fmla="*/ 1528877 w 3474720"/>
              <a:gd name="csY9" fmla="*/ 18288 h 18288"/>
              <a:gd name="csX10" fmla="*/ 868680 w 3474720"/>
              <a:gd name="csY10" fmla="*/ 18288 h 18288"/>
              <a:gd name="csX11" fmla="*/ 0 w 3474720"/>
              <a:gd name="csY11" fmla="*/ 18288 h 18288"/>
              <a:gd name="csX12" fmla="*/ 0 w 3474720"/>
              <a:gd name="csY12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</a:cxnLst>
            <a:rect l="l" t="t" r="r" b="b"/>
            <a:pathLst>
              <a:path w="3474720" h="18288" fill="none" extrusionOk="0">
                <a:moveTo>
                  <a:pt x="0" y="0"/>
                </a:moveTo>
                <a:cubicBezTo>
                  <a:pt x="224454" y="-14544"/>
                  <a:pt x="495407" y="26540"/>
                  <a:pt x="694944" y="0"/>
                </a:cubicBezTo>
                <a:cubicBezTo>
                  <a:pt x="894481" y="-26540"/>
                  <a:pt x="1130063" y="24713"/>
                  <a:pt x="1355141" y="0"/>
                </a:cubicBezTo>
                <a:cubicBezTo>
                  <a:pt x="1580219" y="-24713"/>
                  <a:pt x="1820099" y="26695"/>
                  <a:pt x="2015338" y="0"/>
                </a:cubicBezTo>
                <a:cubicBezTo>
                  <a:pt x="2210577" y="-26695"/>
                  <a:pt x="2402045" y="165"/>
                  <a:pt x="2779776" y="0"/>
                </a:cubicBezTo>
                <a:cubicBezTo>
                  <a:pt x="3157507" y="-165"/>
                  <a:pt x="3286859" y="-15571"/>
                  <a:pt x="3474720" y="0"/>
                </a:cubicBezTo>
                <a:cubicBezTo>
                  <a:pt x="3474286" y="7551"/>
                  <a:pt x="3474253" y="9822"/>
                  <a:pt x="3474720" y="18288"/>
                </a:cubicBezTo>
                <a:cubicBezTo>
                  <a:pt x="3233904" y="29845"/>
                  <a:pt x="2945134" y="-5256"/>
                  <a:pt x="2779776" y="18288"/>
                </a:cubicBezTo>
                <a:cubicBezTo>
                  <a:pt x="2614418" y="41832"/>
                  <a:pt x="2339768" y="22709"/>
                  <a:pt x="2189074" y="18288"/>
                </a:cubicBezTo>
                <a:cubicBezTo>
                  <a:pt x="2038380" y="13867"/>
                  <a:pt x="1817434" y="-4947"/>
                  <a:pt x="1528877" y="18288"/>
                </a:cubicBezTo>
                <a:cubicBezTo>
                  <a:pt x="1240320" y="41523"/>
                  <a:pt x="1042447" y="37198"/>
                  <a:pt x="868680" y="18288"/>
                </a:cubicBezTo>
                <a:cubicBezTo>
                  <a:pt x="694913" y="-622"/>
                  <a:pt x="233232" y="44909"/>
                  <a:pt x="0" y="18288"/>
                </a:cubicBezTo>
                <a:cubicBezTo>
                  <a:pt x="60" y="11696"/>
                  <a:pt x="66" y="3758"/>
                  <a:pt x="0" y="0"/>
                </a:cubicBezTo>
                <a:close/>
              </a:path>
              <a:path w="3474720" h="18288" stroke="0" extrusionOk="0">
                <a:moveTo>
                  <a:pt x="0" y="0"/>
                </a:moveTo>
                <a:cubicBezTo>
                  <a:pt x="202328" y="-14716"/>
                  <a:pt x="332722" y="-11499"/>
                  <a:pt x="625450" y="0"/>
                </a:cubicBezTo>
                <a:cubicBezTo>
                  <a:pt x="918178" y="11499"/>
                  <a:pt x="1096688" y="5123"/>
                  <a:pt x="1389888" y="0"/>
                </a:cubicBezTo>
                <a:cubicBezTo>
                  <a:pt x="1683088" y="-5123"/>
                  <a:pt x="1835981" y="-14038"/>
                  <a:pt x="1980590" y="0"/>
                </a:cubicBezTo>
                <a:cubicBezTo>
                  <a:pt x="2125199" y="14038"/>
                  <a:pt x="2396099" y="-7203"/>
                  <a:pt x="2571293" y="0"/>
                </a:cubicBezTo>
                <a:cubicBezTo>
                  <a:pt x="2746487" y="7203"/>
                  <a:pt x="3041609" y="-12036"/>
                  <a:pt x="3474720" y="0"/>
                </a:cubicBezTo>
                <a:cubicBezTo>
                  <a:pt x="3474638" y="4406"/>
                  <a:pt x="3474631" y="9982"/>
                  <a:pt x="3474720" y="18288"/>
                </a:cubicBezTo>
                <a:cubicBezTo>
                  <a:pt x="3324873" y="21876"/>
                  <a:pt x="3136771" y="12587"/>
                  <a:pt x="2814523" y="18288"/>
                </a:cubicBezTo>
                <a:cubicBezTo>
                  <a:pt x="2492275" y="23989"/>
                  <a:pt x="2294402" y="47111"/>
                  <a:pt x="2154326" y="18288"/>
                </a:cubicBezTo>
                <a:cubicBezTo>
                  <a:pt x="2014250" y="-10535"/>
                  <a:pt x="1820317" y="33903"/>
                  <a:pt x="1494130" y="18288"/>
                </a:cubicBezTo>
                <a:cubicBezTo>
                  <a:pt x="1167943" y="2673"/>
                  <a:pt x="948432" y="14868"/>
                  <a:pt x="729691" y="18288"/>
                </a:cubicBezTo>
                <a:cubicBezTo>
                  <a:pt x="510950" y="21708"/>
                  <a:pt x="264032" y="24354"/>
                  <a:pt x="0" y="18288"/>
                </a:cubicBezTo>
                <a:cubicBezTo>
                  <a:pt x="189" y="14288"/>
                  <a:pt x="-703" y="3747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445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2863741219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04202DD7-D839-781C-63A9-CF91AC14C744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20762" r="29087"/>
          <a:stretch>
            <a:fillRect/>
          </a:stretch>
        </p:blipFill>
        <p:spPr>
          <a:xfrm>
            <a:off x="5311702" y="10"/>
            <a:ext cx="6878775" cy="6857990"/>
          </a:xfrm>
          <a:custGeom>
            <a:avLst/>
            <a:gdLst/>
            <a:ahLst/>
            <a:cxnLst/>
            <a:rect l="l" t="t" r="r" b="b"/>
            <a:pathLst>
              <a:path w="6878775" h="6858000">
                <a:moveTo>
                  <a:pt x="1102973" y="0"/>
                </a:moveTo>
                <a:lnTo>
                  <a:pt x="1160688" y="0"/>
                </a:lnTo>
                <a:lnTo>
                  <a:pt x="983189" y="331786"/>
                </a:lnTo>
                <a:cubicBezTo>
                  <a:pt x="914866" y="469145"/>
                  <a:pt x="850355" y="608712"/>
                  <a:pt x="789261" y="750263"/>
                </a:cubicBezTo>
                <a:cubicBezTo>
                  <a:pt x="774307" y="784928"/>
                  <a:pt x="759992" y="819849"/>
                  <a:pt x="745295" y="854514"/>
                </a:cubicBezTo>
                <a:cubicBezTo>
                  <a:pt x="756682" y="845393"/>
                  <a:pt x="765489" y="833492"/>
                  <a:pt x="770857" y="819975"/>
                </a:cubicBezTo>
                <a:cubicBezTo>
                  <a:pt x="879943" y="589569"/>
                  <a:pt x="999605" y="365513"/>
                  <a:pt x="1131329" y="148742"/>
                </a:cubicBezTo>
                <a:lnTo>
                  <a:pt x="1227589" y="0"/>
                </a:lnTo>
                <a:lnTo>
                  <a:pt x="6878775" y="0"/>
                </a:lnTo>
                <a:lnTo>
                  <a:pt x="6878775" y="6858000"/>
                </a:lnTo>
                <a:lnTo>
                  <a:pt x="713521" y="6858000"/>
                </a:lnTo>
                <a:lnTo>
                  <a:pt x="625642" y="6670527"/>
                </a:lnTo>
                <a:cubicBezTo>
                  <a:pt x="507232" y="6398531"/>
                  <a:pt x="403083" y="6118381"/>
                  <a:pt x="312785" y="5830359"/>
                </a:cubicBezTo>
                <a:cubicBezTo>
                  <a:pt x="278149" y="5719759"/>
                  <a:pt x="248879" y="5607635"/>
                  <a:pt x="212198" y="5480401"/>
                </a:cubicBezTo>
                <a:cubicBezTo>
                  <a:pt x="212208" y="5491601"/>
                  <a:pt x="212803" y="5502788"/>
                  <a:pt x="213988" y="5513923"/>
                </a:cubicBezTo>
                <a:cubicBezTo>
                  <a:pt x="264089" y="5723695"/>
                  <a:pt x="307290" y="5935370"/>
                  <a:pt x="365826" y="6142729"/>
                </a:cubicBezTo>
                <a:cubicBezTo>
                  <a:pt x="433152" y="6380817"/>
                  <a:pt x="510068" y="6614016"/>
                  <a:pt x="597975" y="6841549"/>
                </a:cubicBezTo>
                <a:lnTo>
                  <a:pt x="604824" y="6858000"/>
                </a:lnTo>
                <a:lnTo>
                  <a:pt x="552056" y="6858000"/>
                </a:lnTo>
                <a:lnTo>
                  <a:pt x="539576" y="6828295"/>
                </a:lnTo>
                <a:cubicBezTo>
                  <a:pt x="380597" y="6414594"/>
                  <a:pt x="260223" y="5988893"/>
                  <a:pt x="171555" y="5552906"/>
                </a:cubicBezTo>
                <a:cubicBezTo>
                  <a:pt x="91163" y="5157998"/>
                  <a:pt x="43746" y="4758899"/>
                  <a:pt x="12305" y="4357388"/>
                </a:cubicBezTo>
                <a:cubicBezTo>
                  <a:pt x="-14281" y="4013908"/>
                  <a:pt x="4507" y="3672965"/>
                  <a:pt x="46684" y="3331516"/>
                </a:cubicBezTo>
                <a:cubicBezTo>
                  <a:pt x="127203" y="2664286"/>
                  <a:pt x="277819" y="2007265"/>
                  <a:pt x="496065" y="1371196"/>
                </a:cubicBezTo>
                <a:cubicBezTo>
                  <a:pt x="636273" y="966066"/>
                  <a:pt x="800445" y="573253"/>
                  <a:pt x="995723" y="196614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1905079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BC6611-C187-2A0A-0EA8-4DDC4D85CD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Weekly catch-up sessions with John </a:t>
            </a:r>
            <a:r>
              <a:rPr lang="en-GB" dirty="0" err="1"/>
              <a:t>Somarib</a:t>
            </a:r>
            <a:endParaRPr lang="en-15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84C2FC-D65F-74E6-0D4A-2F61E29FA3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Each Thursday  lunch time 1pm – 1:30pm</a:t>
            </a:r>
            <a:endParaRPr lang="en-150" dirty="0"/>
          </a:p>
        </p:txBody>
      </p:sp>
    </p:spTree>
    <p:extLst>
      <p:ext uri="{BB962C8B-B14F-4D97-AF65-F5344CB8AC3E}">
        <p14:creationId xmlns:p14="http://schemas.microsoft.com/office/powerpoint/2010/main" val="421563562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D63974-4A97-4952-B5E6-29C42EB9AB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SBA Questions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3050EA-F56D-ED48-CE79-92DA275A12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TBC</a:t>
            </a:r>
          </a:p>
        </p:txBody>
      </p:sp>
    </p:spTree>
    <p:extLst>
      <p:ext uri="{BB962C8B-B14F-4D97-AF65-F5344CB8AC3E}">
        <p14:creationId xmlns:p14="http://schemas.microsoft.com/office/powerpoint/2010/main" val="220598422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CE9317-922F-2859-4E76-949A0A913D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Enjoy your placement at EDGH! </a:t>
            </a:r>
            <a:r>
              <a:rPr lang="en-GB" dirty="0">
                <a:sym typeface="Wingdings" panose="05000000000000000000" pitchFamily="2" charset="2"/>
              </a:rPr>
              <a:t></a:t>
            </a:r>
            <a:endParaRPr lang="en-GB" dirty="0"/>
          </a:p>
          <a:p>
            <a:endParaRPr lang="en-150" dirty="0"/>
          </a:p>
        </p:txBody>
      </p:sp>
    </p:spTree>
    <p:extLst>
      <p:ext uri="{BB962C8B-B14F-4D97-AF65-F5344CB8AC3E}">
        <p14:creationId xmlns:p14="http://schemas.microsoft.com/office/powerpoint/2010/main" val="25065290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8EFA80-C6D2-E7B0-3DBA-B994E8D9B7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/>
              <a:t>08th June till 31</a:t>
            </a:r>
            <a:r>
              <a:rPr lang="en-GB" baseline="30000" dirty="0"/>
              <a:t>st</a:t>
            </a:r>
            <a:r>
              <a:rPr lang="en-GB" dirty="0"/>
              <a:t> July 2026</a:t>
            </a:r>
            <a:br>
              <a:rPr lang="en-GB" i="1" dirty="0"/>
            </a:br>
            <a:endParaRPr lang="en-15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3A927D-F65A-89FD-E687-92A5B717FE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7 students</a:t>
            </a:r>
            <a:endParaRPr lang="en-150" dirty="0"/>
          </a:p>
        </p:txBody>
      </p:sp>
    </p:spTree>
    <p:extLst>
      <p:ext uri="{BB962C8B-B14F-4D97-AF65-F5344CB8AC3E}">
        <p14:creationId xmlns:p14="http://schemas.microsoft.com/office/powerpoint/2010/main" val="15189341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0F7844-CF06-F03B-ED91-00A782236E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4850" y="365126"/>
            <a:ext cx="10648950" cy="957262"/>
          </a:xfrm>
        </p:spPr>
        <p:txBody>
          <a:bodyPr>
            <a:normAutofit fontScale="90000"/>
          </a:bodyPr>
          <a:lstStyle/>
          <a:p>
            <a:r>
              <a:rPr lang="en-GB" sz="3200" b="1" u="sng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Aptos" panose="020B0004020202020204" pitchFamily="34" charset="0"/>
              </a:rPr>
              <a:t>Workplace based Monitored Sign offs (Mandatory) </a:t>
            </a:r>
            <a:br>
              <a:rPr lang="en-GB" sz="32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</a:br>
            <a:endParaRPr lang="en-GB" dirty="0"/>
          </a:p>
        </p:txBody>
      </p:sp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17EFAC27-9A42-81AD-15EB-9AA80B40FD2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44426081"/>
              </p:ext>
            </p:extLst>
          </p:nvPr>
        </p:nvGraphicFramePr>
        <p:xfrm>
          <a:off x="352424" y="1046162"/>
          <a:ext cx="9896475" cy="5068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2" imgW="8610629" imgH="4495697" progId="Excel.Sheet.12">
                  <p:embed/>
                </p:oleObj>
              </mc:Choice>
              <mc:Fallback>
                <p:oleObj name="Worksheet" r:id="rId2" imgW="8610629" imgH="4495697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352424" y="1046162"/>
                        <a:ext cx="9896475" cy="50688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0762401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E390CB-69F2-0235-58C9-2AD28FC26C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1800" b="1" u="sng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Aptos" panose="020B0004020202020204" pitchFamily="34" charset="0"/>
              </a:rPr>
              <a:t>Classroom/ Lecture based Monitored Sign offs (mandatory)</a:t>
            </a:r>
            <a:br>
              <a:rPr lang="en-GB" sz="18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</a:b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5D4161-ED97-A293-80D2-AD744853C8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lvl="0" indent="-342900">
              <a:buNone/>
              <a:tabLst>
                <a:tab pos="457200" algn="l"/>
              </a:tabLst>
            </a:pPr>
            <a:r>
              <a:rPr lang="en-GB" sz="1800" b="1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Aptos" panose="020B0004020202020204" pitchFamily="34" charset="0"/>
              </a:rPr>
              <a:t>Lecture on chronic diseases 1:</a:t>
            </a:r>
            <a:endParaRPr lang="en-GB" sz="1800" dirty="0">
              <a:effectLst/>
              <a:latin typeface="Aptos" panose="020B0004020202020204" pitchFamily="34" charset="0"/>
              <a:ea typeface="Aptos" panose="020B0004020202020204" pitchFamily="34" charset="0"/>
              <a:cs typeface="Aptos" panose="020B0004020202020204" pitchFamily="34" charset="0"/>
            </a:endParaRPr>
          </a:p>
          <a:p>
            <a:pPr marL="0" lvl="0" indent="0">
              <a:buSzPts val="1000"/>
              <a:buNone/>
              <a:tabLst>
                <a:tab pos="457200" algn="l"/>
              </a:tabLst>
            </a:pPr>
            <a:r>
              <a:rPr lang="en-GB" sz="180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Aptos" panose="020B0004020202020204" pitchFamily="34" charset="0"/>
              </a:rPr>
              <a:t>Attendance ensures sign off</a:t>
            </a:r>
            <a:endParaRPr lang="en-GB" sz="1800" dirty="0">
              <a:effectLst/>
              <a:latin typeface="Aptos" panose="020B0004020202020204" pitchFamily="34" charset="0"/>
              <a:ea typeface="Aptos" panose="020B0004020202020204" pitchFamily="34" charset="0"/>
              <a:cs typeface="Aptos" panose="020B0004020202020204" pitchFamily="34" charset="0"/>
            </a:endParaRPr>
          </a:p>
          <a:p>
            <a:pPr marL="0" lvl="0" indent="0">
              <a:buNone/>
              <a:tabLst>
                <a:tab pos="457200" algn="l"/>
              </a:tabLst>
            </a:pPr>
            <a:r>
              <a:rPr lang="en-GB" sz="1800" b="1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Aptos" panose="020B0004020202020204" pitchFamily="34" charset="0"/>
              </a:rPr>
              <a:t>Lecture on chronic diseases 2 :</a:t>
            </a:r>
            <a:endParaRPr lang="en-GB" sz="1800" dirty="0">
              <a:effectLst/>
              <a:latin typeface="Aptos" panose="020B0004020202020204" pitchFamily="34" charset="0"/>
              <a:ea typeface="Aptos" panose="020B0004020202020204" pitchFamily="34" charset="0"/>
              <a:cs typeface="Aptos" panose="020B0004020202020204" pitchFamily="34" charset="0"/>
            </a:endParaRPr>
          </a:p>
          <a:p>
            <a:pPr marL="0" lvl="0" indent="0">
              <a:buSzPts val="1000"/>
              <a:buNone/>
              <a:tabLst>
                <a:tab pos="457200" algn="l"/>
              </a:tabLst>
            </a:pPr>
            <a:r>
              <a:rPr lang="en-GB" sz="180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Aptos" panose="020B0004020202020204" pitchFamily="34" charset="0"/>
              </a:rPr>
              <a:t>Attendance ensures sign off</a:t>
            </a:r>
            <a:endParaRPr lang="en-GB" sz="1800" dirty="0">
              <a:latin typeface="Aptos" panose="020B0004020202020204" pitchFamily="34" charset="0"/>
              <a:ea typeface="Times New Roman" panose="02020603050405020304" pitchFamily="18" charset="0"/>
              <a:cs typeface="Aptos" panose="020B0004020202020204" pitchFamily="34" charset="0"/>
            </a:endParaRPr>
          </a:p>
          <a:p>
            <a:pPr marL="0" lvl="0" indent="0">
              <a:buSzPts val="1000"/>
              <a:buNone/>
              <a:tabLst>
                <a:tab pos="457200" algn="l"/>
              </a:tabLst>
            </a:pPr>
            <a:r>
              <a:rPr lang="en-GB" sz="1800" b="1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Aptos" panose="020B0004020202020204" pitchFamily="34" charset="0"/>
              </a:rPr>
              <a:t>Lecture on Prescribing </a:t>
            </a:r>
            <a:endParaRPr lang="en-GB" sz="1800" dirty="0">
              <a:effectLst/>
              <a:latin typeface="Aptos" panose="020B0004020202020204" pitchFamily="34" charset="0"/>
              <a:ea typeface="Aptos" panose="020B0004020202020204" pitchFamily="34" charset="0"/>
              <a:cs typeface="Aptos" panose="020B0004020202020204" pitchFamily="34" charset="0"/>
            </a:endParaRPr>
          </a:p>
          <a:p>
            <a:pPr marL="0" lvl="0" indent="0">
              <a:buSzPts val="1000"/>
              <a:buNone/>
              <a:tabLst>
                <a:tab pos="457200" algn="l"/>
              </a:tabLst>
            </a:pPr>
            <a:r>
              <a:rPr lang="en-GB" sz="180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Aptos" panose="020B0004020202020204" pitchFamily="34" charset="0"/>
              </a:rPr>
              <a:t>Attendance ensures sign off</a:t>
            </a:r>
            <a:endParaRPr lang="en-GB" sz="1800" dirty="0">
              <a:latin typeface="Aptos" panose="020B0004020202020204" pitchFamily="34" charset="0"/>
              <a:ea typeface="Times New Roman" panose="02020603050405020304" pitchFamily="18" charset="0"/>
              <a:cs typeface="Aptos" panose="020B0004020202020204" pitchFamily="34" charset="0"/>
            </a:endParaRPr>
          </a:p>
          <a:p>
            <a:pPr marL="0" lvl="0" indent="0">
              <a:buSzPts val="1000"/>
              <a:buNone/>
              <a:tabLst>
                <a:tab pos="457200" algn="l"/>
              </a:tabLst>
            </a:pPr>
            <a:r>
              <a:rPr lang="en-GB" sz="1800" b="1">
                <a:solidFill>
                  <a:srgbClr val="000000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Aptos" panose="020B0004020202020204" pitchFamily="34" charset="0"/>
              </a:rPr>
              <a:t>Lecture </a:t>
            </a:r>
            <a:r>
              <a:rPr lang="en-GB" sz="1800" b="1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Aptos" panose="020B0004020202020204" pitchFamily="34" charset="0"/>
              </a:rPr>
              <a:t>on Palliative care in long term/End stage diseases </a:t>
            </a:r>
            <a:endParaRPr lang="en-GB" sz="1800" dirty="0">
              <a:effectLst/>
              <a:latin typeface="Aptos" panose="020B0004020202020204" pitchFamily="34" charset="0"/>
              <a:ea typeface="Aptos" panose="020B0004020202020204" pitchFamily="34" charset="0"/>
              <a:cs typeface="Aptos" panose="020B0004020202020204" pitchFamily="34" charset="0"/>
            </a:endParaRPr>
          </a:p>
          <a:p>
            <a:pPr marL="0" lvl="0" indent="0">
              <a:buSzPts val="1000"/>
              <a:buNone/>
              <a:tabLst>
                <a:tab pos="457200" algn="l"/>
              </a:tabLst>
            </a:pPr>
            <a:r>
              <a:rPr lang="en-GB" sz="180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Aptos" panose="020B0004020202020204" pitchFamily="34" charset="0"/>
              </a:rPr>
              <a:t>Attendance ensures sign off</a:t>
            </a:r>
            <a:endParaRPr lang="en-GB" sz="1800" dirty="0">
              <a:effectLst/>
              <a:latin typeface="Aptos" panose="020B0004020202020204" pitchFamily="34" charset="0"/>
              <a:ea typeface="Aptos" panose="020B0004020202020204" pitchFamily="34" charset="0"/>
              <a:cs typeface="Aptos" panose="020B0004020202020204" pitchFamily="34" charset="0"/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043487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14D0C4-BC28-4B78-D789-DCF39863D1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Weekly Tutorials	</a:t>
            </a:r>
            <a:endParaRPr lang="en-150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98B1B92D-69FD-F3D1-23B1-85CF48507F5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0933670"/>
              </p:ext>
            </p:extLst>
          </p:nvPr>
        </p:nvGraphicFramePr>
        <p:xfrm>
          <a:off x="373063" y="1590675"/>
          <a:ext cx="10980737" cy="482687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275512">
                  <a:extLst>
                    <a:ext uri="{9D8B030D-6E8A-4147-A177-3AD203B41FA5}">
                      <a16:colId xmlns:a16="http://schemas.microsoft.com/office/drawing/2014/main" val="2231421844"/>
                    </a:ext>
                  </a:extLst>
                </a:gridCol>
                <a:gridCol w="1400175">
                  <a:extLst>
                    <a:ext uri="{9D8B030D-6E8A-4147-A177-3AD203B41FA5}">
                      <a16:colId xmlns:a16="http://schemas.microsoft.com/office/drawing/2014/main" val="131203044"/>
                    </a:ext>
                  </a:extLst>
                </a:gridCol>
                <a:gridCol w="2305050">
                  <a:extLst>
                    <a:ext uri="{9D8B030D-6E8A-4147-A177-3AD203B41FA5}">
                      <a16:colId xmlns:a16="http://schemas.microsoft.com/office/drawing/2014/main" val="3870340722"/>
                    </a:ext>
                  </a:extLst>
                </a:gridCol>
              </a:tblGrid>
              <a:tr h="473957"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2000" u="none" strike="noStrike" dirty="0">
                          <a:effectLst/>
                        </a:rPr>
                        <a:t>Frailty            </a:t>
                      </a:r>
                      <a:endParaRPr lang="en-GB" sz="2000" b="0" i="0" u="none" strike="noStrike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9274" marR="9274" marT="927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u="none" strike="noStrike" dirty="0">
                          <a:effectLst/>
                        </a:rPr>
                        <a:t> 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274" marR="9274" marT="92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274" marR="9274" marT="92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23707308"/>
                  </a:ext>
                </a:extLst>
              </a:tr>
              <a:tr h="473957"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2000" b="1" u="none" strike="noStrike" dirty="0">
                          <a:effectLst/>
                        </a:rPr>
                        <a:t>Prescribing *</a:t>
                      </a:r>
                      <a:r>
                        <a:rPr lang="en-GB" sz="2000" u="none" strike="noStrike" dirty="0">
                          <a:effectLst/>
                        </a:rPr>
                        <a:t>   </a:t>
                      </a:r>
                      <a:endParaRPr lang="en-GB" sz="2000" b="0" i="0" u="none" strike="noStrike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9274" marR="9274" marT="927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274" marR="9274" marT="92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274" marR="9274" marT="92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9491311"/>
                  </a:ext>
                </a:extLst>
              </a:tr>
              <a:tr h="473957"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2000" u="none" strike="noStrike" dirty="0">
                          <a:effectLst/>
                        </a:rPr>
                        <a:t>Prescribing Practice  </a:t>
                      </a:r>
                      <a:endParaRPr lang="en-GB" sz="2000" b="0" i="0" u="none" strike="noStrike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9274" marR="9274" marT="927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u="none" strike="noStrike" dirty="0">
                          <a:effectLst/>
                        </a:rPr>
                        <a:t>Dr Rannie </a:t>
                      </a:r>
                      <a:r>
                        <a:rPr lang="en-GB" sz="1200" u="none" strike="noStrike" dirty="0" err="1">
                          <a:effectLst/>
                        </a:rPr>
                        <a:t>Nahas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274" marR="9274" marT="92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Tuesday 7</a:t>
                      </a:r>
                      <a:r>
                        <a:rPr lang="en-GB" sz="1200" b="0" i="0" u="none" strike="noStrike" baseline="30000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th</a:t>
                      </a:r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 July  2pm Seminar Room3</a:t>
                      </a:r>
                    </a:p>
                  </a:txBody>
                  <a:tcPr marL="9274" marR="9274" marT="92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54156518"/>
                  </a:ext>
                </a:extLst>
              </a:tr>
              <a:tr h="473957"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2000" b="1" u="none" strike="noStrike" dirty="0">
                          <a:effectLst/>
                        </a:rPr>
                        <a:t>Parkinsons *  </a:t>
                      </a:r>
                      <a:endParaRPr lang="en-GB" sz="2000" b="1" i="0" u="none" strike="noStrike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9274" marR="9274" marT="927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u="none" strike="noStrike" dirty="0">
                          <a:effectLst/>
                        </a:rPr>
                        <a:t>Dr Rannie </a:t>
                      </a:r>
                      <a:r>
                        <a:rPr lang="en-GB" sz="1200" u="none" strike="noStrike" dirty="0" err="1">
                          <a:effectLst/>
                        </a:rPr>
                        <a:t>Nahas</a:t>
                      </a:r>
                      <a:r>
                        <a:rPr lang="en-GB" sz="1200" u="none" strike="noStrike" dirty="0">
                          <a:effectLst/>
                        </a:rPr>
                        <a:t>  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274" marR="9274" marT="92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Thursday 11</a:t>
                      </a:r>
                      <a:r>
                        <a:rPr lang="en-GB" sz="1200" b="0" i="0" u="none" strike="noStrike" baseline="30000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th</a:t>
                      </a:r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 June 3pm CSR</a:t>
                      </a:r>
                    </a:p>
                  </a:txBody>
                  <a:tcPr marL="9274" marR="9274" marT="92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92663947"/>
                  </a:ext>
                </a:extLst>
              </a:tr>
              <a:tr h="473957"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2000" u="none" strike="noStrike" dirty="0">
                          <a:effectLst/>
                        </a:rPr>
                        <a:t>Rheumatoid Arthritis </a:t>
                      </a:r>
                      <a:endParaRPr lang="en-GB" sz="2000" b="0" i="0" u="none" strike="noStrike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9274" marR="9274" marT="927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274" marR="9274" marT="92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274" marR="9274" marT="92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70131011"/>
                  </a:ext>
                </a:extLst>
              </a:tr>
              <a:tr h="473957"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2000" b="1" u="none" strike="noStrike" dirty="0">
                          <a:effectLst/>
                        </a:rPr>
                        <a:t>COPD *           </a:t>
                      </a:r>
                      <a:endParaRPr lang="en-GB" sz="2000" b="1" i="0" u="none" strike="noStrike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9274" marR="9274" marT="927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274" marR="9274" marT="92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274" marR="9274" marT="92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876578"/>
                  </a:ext>
                </a:extLst>
              </a:tr>
              <a:tr h="473957"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2000" u="none" strike="noStrike" dirty="0">
                          <a:effectLst/>
                        </a:rPr>
                        <a:t>Diabetes            </a:t>
                      </a:r>
                      <a:endParaRPr lang="en-GB" sz="2000" b="0" i="0" u="none" strike="noStrike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9274" marR="9274" marT="927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274" marR="9274" marT="92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274" marR="9274" marT="92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56600772"/>
                  </a:ext>
                </a:extLst>
              </a:tr>
              <a:tr h="473957"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2000" b="1" u="none" strike="noStrike" dirty="0">
                          <a:effectLst/>
                        </a:rPr>
                        <a:t>Palliative Care in Long Term/ End Stage Diseases* </a:t>
                      </a:r>
                      <a:endParaRPr lang="en-GB" sz="2000" b="1" i="0" u="none" strike="noStrike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9274" marR="9274" marT="927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Dr Nicholls</a:t>
                      </a:r>
                    </a:p>
                  </a:txBody>
                  <a:tcPr marL="9274" marR="9274" marT="92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Thursday 23</a:t>
                      </a:r>
                      <a:r>
                        <a:rPr lang="en-GB" sz="1200" b="0" i="0" u="none" strike="noStrike" baseline="30000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rd</a:t>
                      </a:r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 July SR3</a:t>
                      </a:r>
                    </a:p>
                  </a:txBody>
                  <a:tcPr marL="9274" marR="9274" marT="92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59605788"/>
                  </a:ext>
                </a:extLst>
              </a:tr>
              <a:tr h="473957"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Inflammatory Arthritis</a:t>
                      </a:r>
                    </a:p>
                  </a:txBody>
                  <a:tcPr marL="9274" marR="9274" marT="927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Dr Jeeva</a:t>
                      </a:r>
                    </a:p>
                  </a:txBody>
                  <a:tcPr marL="9274" marR="9274" marT="92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Thursday 25 June 2pm Sara Hampson</a:t>
                      </a:r>
                    </a:p>
                  </a:txBody>
                  <a:tcPr marL="9274" marR="9274" marT="92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82753455"/>
                  </a:ext>
                </a:extLst>
              </a:tr>
              <a:tr h="561266">
                <a:tc gridSpan="3">
                  <a:txBody>
                    <a:bodyPr/>
                    <a:lstStyle/>
                    <a:p>
                      <a:pPr algn="l" fontAlgn="b"/>
                      <a:r>
                        <a:rPr lang="en-GB" sz="1400" b="1" u="none" strike="noStrike" dirty="0">
                          <a:effectLst/>
                        </a:rPr>
                        <a:t>* Mandatory session</a:t>
                      </a:r>
                      <a:endParaRPr lang="en-GB" sz="14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274" marR="9274" marT="92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274" marR="9274" marT="92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274" marR="9274" marT="927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5784029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618081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427B0D-B629-B217-9A6E-F316880C8E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Bedside teaching</a:t>
            </a:r>
            <a:endParaRPr lang="en-15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C73B09-DC3F-C803-F88A-D1514A5E72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748795"/>
          </a:xfrm>
        </p:spPr>
        <p:txBody>
          <a:bodyPr>
            <a:normAutofit/>
          </a:bodyPr>
          <a:lstStyle/>
          <a:p>
            <a:r>
              <a:rPr lang="en-GB" dirty="0"/>
              <a:t>Tuesday afternoons</a:t>
            </a:r>
          </a:p>
          <a:p>
            <a:pPr marL="0" indent="0">
              <a:buNone/>
            </a:pPr>
            <a:r>
              <a:rPr lang="en-GB" dirty="0"/>
              <a:t>Facilitator and ward to be confirmed yet.</a:t>
            </a:r>
          </a:p>
          <a:p>
            <a:pPr marL="0" indent="0">
              <a:buNone/>
            </a:pPr>
            <a:r>
              <a:rPr lang="en-GB" dirty="0"/>
              <a:t>Session 1:</a:t>
            </a:r>
          </a:p>
          <a:p>
            <a:pPr marL="0" indent="0">
              <a:buNone/>
            </a:pPr>
            <a:r>
              <a:rPr lang="en-GB" dirty="0"/>
              <a:t>Session 2:</a:t>
            </a:r>
          </a:p>
          <a:p>
            <a:pPr marL="0" indent="0">
              <a:buNone/>
            </a:pPr>
            <a:r>
              <a:rPr lang="en-GB" dirty="0"/>
              <a:t>Session3:</a:t>
            </a:r>
          </a:p>
          <a:p>
            <a:pPr marL="0" indent="0">
              <a:buNone/>
            </a:pPr>
            <a:r>
              <a:rPr lang="en-GB" dirty="0"/>
              <a:t>Session 4:</a:t>
            </a:r>
          </a:p>
          <a:p>
            <a:pPr marL="0" indent="0">
              <a:buNone/>
            </a:pPr>
            <a:r>
              <a:rPr lang="en-GB" dirty="0"/>
              <a:t>Session 5:</a:t>
            </a:r>
          </a:p>
          <a:p>
            <a:pPr marL="0" indent="0">
              <a:buNone/>
            </a:pPr>
            <a:r>
              <a:rPr lang="en-GB" dirty="0"/>
              <a:t>Session 6: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033639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487335-CF89-1EA4-2F80-1B81C6FBF8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Simulation session</a:t>
            </a:r>
            <a:endParaRPr lang="en-15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3BF90E-18EE-75DA-4B22-A33BE0B467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Purely for leaning, No assessment!</a:t>
            </a:r>
            <a:endParaRPr lang="en-150" dirty="0"/>
          </a:p>
        </p:txBody>
      </p:sp>
    </p:spTree>
    <p:extLst>
      <p:ext uri="{BB962C8B-B14F-4D97-AF65-F5344CB8AC3E}">
        <p14:creationId xmlns:p14="http://schemas.microsoft.com/office/powerpoint/2010/main" val="41118764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C28626-41A2-F7F9-2BB8-6FC1441FA3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Resus training</a:t>
            </a:r>
            <a:endParaRPr lang="en-15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88C4BB-955B-E474-24E6-589E045825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8</a:t>
            </a:r>
            <a:r>
              <a:rPr lang="en-GB" baseline="30000" dirty="0"/>
              <a:t>th</a:t>
            </a:r>
            <a:r>
              <a:rPr lang="en-GB" dirty="0"/>
              <a:t> June 2pm – 3pm with Steve Rochester, RESUS Training Room</a:t>
            </a:r>
            <a:endParaRPr lang="en-150" dirty="0"/>
          </a:p>
        </p:txBody>
      </p:sp>
    </p:spTree>
    <p:extLst>
      <p:ext uri="{BB962C8B-B14F-4D97-AF65-F5344CB8AC3E}">
        <p14:creationId xmlns:p14="http://schemas.microsoft.com/office/powerpoint/2010/main" val="7989087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4ABBE6-94C1-53BC-07B0-F15EE5C312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439400" cy="920750"/>
          </a:xfrm>
        </p:spPr>
        <p:txBody>
          <a:bodyPr>
            <a:normAutofit/>
          </a:bodyPr>
          <a:lstStyle/>
          <a:p>
            <a:r>
              <a:rPr lang="en-GB" dirty="0"/>
              <a:t>Revision / CBD / MOCK OSCE sessions</a:t>
            </a:r>
            <a:endParaRPr lang="en-15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AF18F7-796C-A75C-1B2B-C05C1288C8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28750"/>
            <a:ext cx="10515600" cy="506412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/>
              <a:t>Revision topics</a:t>
            </a:r>
          </a:p>
          <a:p>
            <a:pPr marL="0" indent="0">
              <a:buNone/>
            </a:pPr>
            <a:r>
              <a:rPr lang="en-GB" dirty="0"/>
              <a:t>Can be flexible according to student’s preferences.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Monday 15 June Mock OSCE  Sara Hampson Room 1pm-3pm</a:t>
            </a:r>
          </a:p>
          <a:p>
            <a:pPr marL="0" indent="0">
              <a:buNone/>
            </a:pPr>
            <a:r>
              <a:rPr lang="en-GB" dirty="0"/>
              <a:t>Thursday 18</a:t>
            </a:r>
            <a:r>
              <a:rPr lang="en-GB" baseline="30000" dirty="0"/>
              <a:t>th</a:t>
            </a:r>
            <a:r>
              <a:rPr lang="en-GB" dirty="0"/>
              <a:t> June  CBD  2pm-3pm CSR  with Dr Jeeva </a:t>
            </a:r>
          </a:p>
          <a:p>
            <a:pPr marL="0" indent="0">
              <a:buNone/>
            </a:pPr>
            <a:r>
              <a:rPr lang="en-GB" dirty="0"/>
              <a:t>Monday 29 June Mock OSCE  CS Room 1pm-3pm </a:t>
            </a:r>
          </a:p>
          <a:p>
            <a:pPr marL="0" indent="0">
              <a:buNone/>
            </a:pPr>
            <a:r>
              <a:rPr lang="en-GB" dirty="0"/>
              <a:t>Monday 13</a:t>
            </a:r>
            <a:r>
              <a:rPr lang="en-GB" baseline="30000" dirty="0"/>
              <a:t>th</a:t>
            </a:r>
            <a:r>
              <a:rPr lang="en-GB" dirty="0"/>
              <a:t> July  Mock OSCE Sara Hampson Room 1pm-3pm</a:t>
            </a:r>
          </a:p>
          <a:p>
            <a:pPr marL="0" indent="0">
              <a:buNone/>
            </a:pPr>
            <a:r>
              <a:rPr lang="en-GB" dirty="0"/>
              <a:t>Tuesday 14</a:t>
            </a:r>
            <a:r>
              <a:rPr lang="en-GB" baseline="30000" dirty="0"/>
              <a:t>th</a:t>
            </a:r>
            <a:r>
              <a:rPr lang="en-GB" dirty="0"/>
              <a:t> July CBD  2pm-3pm SR3  with Dr Jeeva </a:t>
            </a:r>
            <a:endParaRPr lang="en-150" dirty="0"/>
          </a:p>
        </p:txBody>
      </p:sp>
    </p:spTree>
    <p:extLst>
      <p:ext uri="{BB962C8B-B14F-4D97-AF65-F5344CB8AC3E}">
        <p14:creationId xmlns:p14="http://schemas.microsoft.com/office/powerpoint/2010/main" val="38493572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404</TotalTime>
  <Words>289</Words>
  <Application>Microsoft Office PowerPoint</Application>
  <PresentationFormat>Widescreen</PresentationFormat>
  <Paragraphs>65</Paragraphs>
  <Slides>12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9" baseType="lpstr">
      <vt:lpstr>Aptos</vt:lpstr>
      <vt:lpstr>Aptos Display</vt:lpstr>
      <vt:lpstr>Aptos Narrow</vt:lpstr>
      <vt:lpstr>Arial</vt:lpstr>
      <vt:lpstr>Wingdings</vt:lpstr>
      <vt:lpstr>Office Theme</vt:lpstr>
      <vt:lpstr>Worksheet</vt:lpstr>
      <vt:lpstr>KCL year 5 LTC Programme block 5</vt:lpstr>
      <vt:lpstr>08th June till 31st July 2026 </vt:lpstr>
      <vt:lpstr>Workplace based Monitored Sign offs (Mandatory)  </vt:lpstr>
      <vt:lpstr>Classroom/ Lecture based Monitored Sign offs (mandatory) </vt:lpstr>
      <vt:lpstr>Weekly Tutorials </vt:lpstr>
      <vt:lpstr>Bedside teaching</vt:lpstr>
      <vt:lpstr>Simulation session</vt:lpstr>
      <vt:lpstr>Resus training</vt:lpstr>
      <vt:lpstr>Revision / CBD / MOCK OSCE sessions</vt:lpstr>
      <vt:lpstr>Weekly catch-up sessions with John Somarib</vt:lpstr>
      <vt:lpstr>SBA Questions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KCL year 5 LTC Programme block 5</dc:title>
  <dc:creator>Shabih Zahra</dc:creator>
  <cp:lastModifiedBy>GEOGHEGAN, Angela (EAST SUSSEX HEALTHCARE NHS TRUST)</cp:lastModifiedBy>
  <cp:revision>10</cp:revision>
  <cp:lastPrinted>2025-05-16T11:31:40Z</cp:lastPrinted>
  <dcterms:created xsi:type="dcterms:W3CDTF">2025-05-13T15:27:11Z</dcterms:created>
  <dcterms:modified xsi:type="dcterms:W3CDTF">2026-05-28T14:06:08Z</dcterms:modified>
</cp:coreProperties>
</file>