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1" r:id="rId1"/>
  </p:sldMasterIdLst>
  <p:notesMasterIdLst>
    <p:notesMasterId r:id="rId20"/>
  </p:notesMasterIdLst>
  <p:handoutMasterIdLst>
    <p:handoutMasterId r:id="rId21"/>
  </p:handoutMasterIdLst>
  <p:sldIdLst>
    <p:sldId id="257" r:id="rId2"/>
    <p:sldId id="294" r:id="rId3"/>
    <p:sldId id="299" r:id="rId4"/>
    <p:sldId id="278" r:id="rId5"/>
    <p:sldId id="296" r:id="rId6"/>
    <p:sldId id="301" r:id="rId7"/>
    <p:sldId id="309" r:id="rId8"/>
    <p:sldId id="306" r:id="rId9"/>
    <p:sldId id="311" r:id="rId10"/>
    <p:sldId id="313" r:id="rId11"/>
    <p:sldId id="315" r:id="rId12"/>
    <p:sldId id="316" r:id="rId13"/>
    <p:sldId id="303" r:id="rId14"/>
    <p:sldId id="295" r:id="rId15"/>
    <p:sldId id="305" r:id="rId16"/>
    <p:sldId id="298" r:id="rId17"/>
    <p:sldId id="297" r:id="rId18"/>
    <p:sldId id="312" r:id="rId19"/>
  </p:sldIdLst>
  <p:sldSz cx="12192000" cy="6858000"/>
  <p:notesSz cx="9774238" cy="6724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20463E5-F4FC-524F-8841-DF4B78615311}">
          <p14:sldIdLst>
            <p14:sldId id="257"/>
            <p14:sldId id="294"/>
            <p14:sldId id="299"/>
            <p14:sldId id="278"/>
            <p14:sldId id="296"/>
            <p14:sldId id="301"/>
            <p14:sldId id="309"/>
            <p14:sldId id="306"/>
            <p14:sldId id="311"/>
            <p14:sldId id="313"/>
            <p14:sldId id="315"/>
            <p14:sldId id="316"/>
            <p14:sldId id="303"/>
            <p14:sldId id="295"/>
            <p14:sldId id="305"/>
            <p14:sldId id="298"/>
            <p14:sldId id="297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988"/>
    <a:srgbClr val="F6E5D0"/>
    <a:srgbClr val="5C5859"/>
    <a:srgbClr val="979892"/>
    <a:srgbClr val="989895"/>
    <a:srgbClr val="F3EBA2"/>
    <a:srgbClr val="5E2D8C"/>
    <a:srgbClr val="CD6C4D"/>
    <a:srgbClr val="0F3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2"/>
    <p:restoredTop sz="95070"/>
  </p:normalViewPr>
  <p:slideViewPr>
    <p:cSldViewPr snapToObjects="1">
      <p:cViewPr varScale="1">
        <p:scale>
          <a:sx n="93" d="100"/>
          <a:sy n="93" d="100"/>
        </p:scale>
        <p:origin x="336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36474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7172A555-CCFA-41A9-B5FD-1FE1B55CC67A}" type="datetimeFigureOut">
              <a:rPr lang="en-GB" smtClean="0"/>
              <a:t>28/05/2026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36474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36B68D36-C5A3-4758-9B09-F6C27E36F1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889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6474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1B2D9F92-FFA9-D244-BCF5-97EE79A54DDF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0200" y="839788"/>
            <a:ext cx="4033838" cy="2270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89" tIns="45094" rIns="90189" bIns="450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7424" y="3236238"/>
            <a:ext cx="7819390" cy="2647832"/>
          </a:xfrm>
          <a:prstGeom prst="rect">
            <a:avLst/>
          </a:prstGeom>
        </p:spPr>
        <p:txBody>
          <a:bodyPr vert="horz" lIns="90189" tIns="45094" rIns="90189" bIns="450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6474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C3734930-EC73-4046-9461-4FB0CB822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1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0200" y="839788"/>
            <a:ext cx="4033838" cy="227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7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2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84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0092-39CE-494E-89B0-A395278D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37F18-FA53-0348-A5D1-CE69BB4C7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A9354-1095-FC42-9EB5-5DFE72CF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5/28/2026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E66F3-11E7-8245-88D6-0DDE2211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5E85-E437-EE4C-B326-B2B98A59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92888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0A3-05A7-4B92-8ECE-5330B2395997}" type="datetime1">
              <a:rPr lang="en-US" smtClean="0"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0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9FFFE-F060-4889-AEF8-A2AD99407D7C}" type="datetime1">
              <a:rPr lang="en-US" smtClean="0"/>
              <a:t>5/28/2026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57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1C0A83-1198-4DC9-B700-E1EC52E8D2E9}" type="datetime1">
              <a:rPr lang="en-US" smtClean="0"/>
              <a:t>5/28/2026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5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5ED1E7CC-EE23-4E45-96EC-6E4B5EBE8BF2}" type="datetime1">
              <a:rPr lang="en-US" smtClean="0">
                <a:solidFill>
                  <a:prstClr val="black"/>
                </a:solidFill>
              </a:rPr>
              <a:pPr/>
              <a:t>5/28/2026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00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244096AC-FD8C-4A48-BD6D-29F1DAC21BE2}" type="datetime1">
              <a:rPr lang="en-US" smtClean="0">
                <a:solidFill>
                  <a:prstClr val="black"/>
                </a:solidFill>
              </a:rPr>
              <a:pPr/>
              <a:t>5/28/2026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2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several images&#10;&#10;Description automatically generated">
            <a:extLst>
              <a:ext uri="{FF2B5EF4-FFF2-40B4-BE49-F238E27FC236}">
                <a16:creationId xmlns:a16="http://schemas.microsoft.com/office/drawing/2014/main" id="{735EB3CE-E9B5-A0F8-CCA7-C14ED1D10B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7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709" r:id="rId4"/>
    <p:sldLayoutId id="2147483708" r:id="rId5"/>
    <p:sldLayoutId id="2147483808" r:id="rId6"/>
    <p:sldLayoutId id="2147483809" r:id="rId7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esht.libraryservices@nhs.ne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astbourne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hianedwards@nhs.net" TargetMode="External"/><Relationship Id="rId7" Type="http://schemas.openxmlformats.org/officeDocument/2006/relationships/hyperlink" Target="mailto:thereza.christopherson1@nhs.net" TargetMode="External"/><Relationship Id="rId2" Type="http://schemas.openxmlformats.org/officeDocument/2006/relationships/hyperlink" Target="mailto:johnsomarib@nhs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annienahas@nhs.net" TargetMode="External"/><Relationship Id="rId5" Type="http://schemas.openxmlformats.org/officeDocument/2006/relationships/hyperlink" Target="mailto:yesar.el-dhuwaib@nhs.net" TargetMode="External"/><Relationship Id="rId4" Type="http://schemas.openxmlformats.org/officeDocument/2006/relationships/hyperlink" Target="mailto:stefano.berliti@nhs.ne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olie.wilkinson@nhs.net" TargetMode="External"/><Relationship Id="rId2" Type="http://schemas.openxmlformats.org/officeDocument/2006/relationships/hyperlink" Target="mailto:paul.gosling@nhs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work.drmanalisankhe@gmail.com" TargetMode="External"/><Relationship Id="rId4" Type="http://schemas.openxmlformats.org/officeDocument/2006/relationships/hyperlink" Target="mailto:Jacob.Smith8@nhs.ne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atherine.watsham@nhs.ne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3BBE46-D032-F83F-602B-C0DF2AB60B97}"/>
              </a:ext>
            </a:extLst>
          </p:cNvPr>
          <p:cNvSpPr/>
          <p:nvPr/>
        </p:nvSpPr>
        <p:spPr>
          <a:xfrm>
            <a:off x="1219200" y="914400"/>
            <a:ext cx="6705600" cy="2209800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Welcome to Eastbourne District General Hospital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KCL Year 5 Medical Students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8</a:t>
            </a:r>
            <a:r>
              <a:rPr lang="en-GB" sz="2400" b="1" baseline="30000" dirty="0"/>
              <a:t>th</a:t>
            </a:r>
            <a:r>
              <a:rPr lang="en-GB" sz="2400" b="1" dirty="0"/>
              <a:t> June 2026</a:t>
            </a:r>
          </a:p>
        </p:txBody>
      </p:sp>
    </p:spTree>
    <p:extLst>
      <p:ext uri="{BB962C8B-B14F-4D97-AF65-F5344CB8AC3E}">
        <p14:creationId xmlns:p14="http://schemas.microsoft.com/office/powerpoint/2010/main" val="3348274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A1267D-FDDD-B11C-587D-3EBD49DC8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769778"/>
              </p:ext>
            </p:extLst>
          </p:nvPr>
        </p:nvGraphicFramePr>
        <p:xfrm>
          <a:off x="685800" y="779337"/>
          <a:ext cx="6477000" cy="5491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1088">
                  <a:extLst>
                    <a:ext uri="{9D8B030D-6E8A-4147-A177-3AD203B41FA5}">
                      <a16:colId xmlns:a16="http://schemas.microsoft.com/office/drawing/2014/main" val="3169426530"/>
                    </a:ext>
                  </a:extLst>
                </a:gridCol>
                <a:gridCol w="5045912">
                  <a:extLst>
                    <a:ext uri="{9D8B030D-6E8A-4147-A177-3AD203B41FA5}">
                      <a16:colId xmlns:a16="http://schemas.microsoft.com/office/drawing/2014/main" val="2068746019"/>
                    </a:ext>
                  </a:extLst>
                </a:gridCol>
              </a:tblGrid>
              <a:tr h="94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Conquest SAU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 defTabSz="914446" rtl="0" eaLnBrk="1" latinLnBrk="0" hangingPunct="1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Ward Round</a:t>
                      </a:r>
                    </a:p>
                    <a:p>
                      <a:pPr marL="285750" indent="-285750" algn="l" defTabSz="914446" rtl="0" eaLnBrk="1" latinLnBrk="0" hangingPunct="1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CEPOD Theatre </a:t>
                      </a:r>
                    </a:p>
                    <a:p>
                      <a:pPr marL="285750" indent="-285750" algn="l" defTabSz="914446" rtl="0" eaLnBrk="1" latinLnBrk="0" hangingPunct="1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Ambulatory Clinic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745966"/>
                  </a:ext>
                </a:extLst>
              </a:tr>
              <a:tr h="2849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>
                          <a:effectLst/>
                        </a:rPr>
                        <a:t>Urology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Handover at Urology Investigation Suite Seminar Room at 0800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Ward Round at Friston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CT Led Ambulatory Clinic in Friston Daily 0900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Mr Quraishi Urology Investigation Suite Laser Clinic Thursday AM (Start 0815 sharp to be present and introduce to staff)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Mr Quraishi Stone Clinic Friday AM (MKQ office, 1</a:t>
                      </a:r>
                      <a:r>
                        <a:rPr lang="en-GB" sz="1400" kern="100" baseline="30000" dirty="0">
                          <a:effectLst/>
                        </a:rPr>
                        <a:t>st</a:t>
                      </a:r>
                      <a:r>
                        <a:rPr lang="en-GB" sz="1400" kern="100" dirty="0">
                          <a:effectLst/>
                        </a:rPr>
                        <a:t> Friday of Month in Main OPD)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Mr Spiteri Kidney Clinic Monday AM. Main OPD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Mr Spiteri Kidney Clinic Wednesday Area E OPD. (Basement)</a:t>
                      </a:r>
                    </a:p>
                    <a:p>
                      <a:pPr marL="285750" marR="0" lvl="0" indent="-285750" algn="l" defTabSz="91444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00" dirty="0">
                          <a:effectLst/>
                        </a:rPr>
                        <a:t>Mr Calleja/</a:t>
                      </a:r>
                      <a:r>
                        <a:rPr lang="en-GB" sz="1400" kern="100" dirty="0" err="1">
                          <a:effectLst/>
                        </a:rPr>
                        <a:t>Rimmington</a:t>
                      </a:r>
                      <a:r>
                        <a:rPr lang="en-GB" sz="1400" kern="100" dirty="0">
                          <a:effectLst/>
                        </a:rPr>
                        <a:t> Clinic 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4421248"/>
                  </a:ext>
                </a:extLst>
              </a:tr>
              <a:tr h="463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>
                          <a:effectLst/>
                        </a:rPr>
                        <a:t>Breast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Mr </a:t>
                      </a:r>
                      <a:r>
                        <a:rPr lang="en-GB" sz="1400" kern="100" dirty="0" err="1">
                          <a:effectLst/>
                        </a:rPr>
                        <a:t>Sangle</a:t>
                      </a:r>
                      <a:r>
                        <a:rPr lang="en-GB" sz="1400" kern="100" dirty="0">
                          <a:effectLst/>
                        </a:rPr>
                        <a:t> Breast Clinic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984174"/>
                  </a:ext>
                </a:extLst>
              </a:tr>
              <a:tr h="463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>
                          <a:effectLst/>
                        </a:rPr>
                        <a:t>ENT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Rapid Access Clinic –  Morning (Area C OPD – Everyday)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endParaRPr lang="en-GB" sz="1400" kern="1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9517260"/>
                  </a:ext>
                </a:extLst>
              </a:tr>
              <a:tr h="701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>
                          <a:effectLst/>
                        </a:rPr>
                        <a:t>General Surgery EDGH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Mr </a:t>
                      </a:r>
                      <a:r>
                        <a:rPr lang="en-GB" sz="1400" kern="100" dirty="0" err="1">
                          <a:effectLst/>
                        </a:rPr>
                        <a:t>Al-Robaie</a:t>
                      </a:r>
                      <a:r>
                        <a:rPr lang="en-GB" sz="1400" kern="100" dirty="0">
                          <a:effectLst/>
                        </a:rPr>
                        <a:t> Clinic Monday PM EDGH (Colorectal)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Mr </a:t>
                      </a:r>
                      <a:r>
                        <a:rPr lang="en-GB" sz="1400" kern="100" dirty="0" err="1">
                          <a:effectLst/>
                        </a:rPr>
                        <a:t>Al-Robaie</a:t>
                      </a:r>
                      <a:r>
                        <a:rPr lang="en-GB" sz="1400" kern="100" dirty="0">
                          <a:effectLst/>
                        </a:rPr>
                        <a:t> Clinic Tuesday AM Conquest (General)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2050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DF7359A-3E16-66A9-5174-EA54870397BB}"/>
              </a:ext>
            </a:extLst>
          </p:cNvPr>
          <p:cNvSpPr txBox="1"/>
          <p:nvPr/>
        </p:nvSpPr>
        <p:spPr>
          <a:xfrm>
            <a:off x="533400" y="261997"/>
            <a:ext cx="9525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Recommended Educational Clinics for KCL Medical Students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30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A1267D-FDDD-B11C-587D-3EBD49DC8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5301"/>
              </p:ext>
            </p:extLst>
          </p:nvPr>
        </p:nvGraphicFramePr>
        <p:xfrm>
          <a:off x="660862" y="1104467"/>
          <a:ext cx="6477000" cy="3117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1088">
                  <a:extLst>
                    <a:ext uri="{9D8B030D-6E8A-4147-A177-3AD203B41FA5}">
                      <a16:colId xmlns:a16="http://schemas.microsoft.com/office/drawing/2014/main" val="3169426530"/>
                    </a:ext>
                  </a:extLst>
                </a:gridCol>
                <a:gridCol w="5045912">
                  <a:extLst>
                    <a:ext uri="{9D8B030D-6E8A-4147-A177-3AD203B41FA5}">
                      <a16:colId xmlns:a16="http://schemas.microsoft.com/office/drawing/2014/main" val="2068746019"/>
                    </a:ext>
                  </a:extLst>
                </a:gridCol>
              </a:tblGrid>
              <a:tr h="343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Conquest SAU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 defTabSz="914446" rtl="0" eaLnBrk="1" latinLnBrk="0" hangingPunct="1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0800 - Conquest Handover Room – Location to be Confirmed.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745966"/>
                  </a:ext>
                </a:extLst>
              </a:tr>
              <a:tr h="324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>
                          <a:effectLst/>
                        </a:rPr>
                        <a:t>Urology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0800 - Handover at Urology Investigation Suite Seminar Room (Level 3 Purple Zone)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4421248"/>
                  </a:ext>
                </a:extLst>
              </a:tr>
              <a:tr h="463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ITU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0800 </a:t>
                      </a:r>
                      <a:r>
                        <a:rPr lang="en-GB" sz="1400" kern="100" dirty="0" err="1">
                          <a:effectLst/>
                        </a:rPr>
                        <a:t>Anaestehetic</a:t>
                      </a:r>
                      <a:r>
                        <a:rPr lang="en-GB" sz="1400" kern="100" dirty="0">
                          <a:effectLst/>
                        </a:rPr>
                        <a:t> Seminar Room (in Anaesthetic Department – Level 3 Purple Zone)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984174"/>
                  </a:ext>
                </a:extLst>
              </a:tr>
              <a:tr h="463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>
                          <a:effectLst/>
                        </a:rPr>
                        <a:t>ENT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0800 - Handover in ENT office (first Door on Left in Friston Ward- Level 3 Purple Zone)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endParaRPr lang="en-GB" sz="1400" kern="1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9517260"/>
                  </a:ext>
                </a:extLst>
              </a:tr>
              <a:tr h="445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AMU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0845 – AMU MDT Room (within AMU)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2050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DF7359A-3E16-66A9-5174-EA54870397BB}"/>
              </a:ext>
            </a:extLst>
          </p:cNvPr>
          <p:cNvSpPr txBox="1"/>
          <p:nvPr/>
        </p:nvSpPr>
        <p:spPr>
          <a:xfrm>
            <a:off x="533400" y="261997"/>
            <a:ext cx="9525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Start of Block/Handover Location for Acute Care Block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1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A1267D-FDDD-B11C-587D-3EBD49DC8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731999"/>
              </p:ext>
            </p:extLst>
          </p:nvPr>
        </p:nvGraphicFramePr>
        <p:xfrm>
          <a:off x="660862" y="1104467"/>
          <a:ext cx="6477000" cy="5325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4138">
                  <a:extLst>
                    <a:ext uri="{9D8B030D-6E8A-4147-A177-3AD203B41FA5}">
                      <a16:colId xmlns:a16="http://schemas.microsoft.com/office/drawing/2014/main" val="3169426530"/>
                    </a:ext>
                  </a:extLst>
                </a:gridCol>
                <a:gridCol w="5232862">
                  <a:extLst>
                    <a:ext uri="{9D8B030D-6E8A-4147-A177-3AD203B41FA5}">
                      <a16:colId xmlns:a16="http://schemas.microsoft.com/office/drawing/2014/main" val="2068746019"/>
                    </a:ext>
                  </a:extLst>
                </a:gridCol>
              </a:tblGrid>
              <a:tr h="94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Falls Assessment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 defTabSz="914446" rtl="0" eaLnBrk="1" latinLnBrk="0" hangingPunct="1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Please  attend the office at Level 1 Door opposite to Staff Restaurant. Handover at morning – allocation of referrals at 0800. If unable to find – 0300 131 4527. </a:t>
                      </a:r>
                    </a:p>
                    <a:p>
                      <a:pPr marL="285750" indent="-285750" algn="l" defTabSz="914446" rtl="0" eaLnBrk="1" latinLnBrk="0" hangingPunct="1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Potentially able to perform on AMU – either observe Falls Team or perform under supervision of Resident Doctor.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745966"/>
                  </a:ext>
                </a:extLst>
              </a:tr>
              <a:tr h="1019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Geriatric Assessment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Any patient undergoing admission in AMU who fits criteria of needing Geriatric assessment.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Part of IPD Clerking in Friston Ward. Can be done under supervision of Resident Doctor.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4421248"/>
                  </a:ext>
                </a:extLst>
              </a:tr>
              <a:tr h="463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ENT/Urology Theatres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Urology/ENT operate regularly. Multiple Theatres. Attend 0800  Hailsham Ward – introduce yourself to the surgeon and request permission to join in theatre.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984174"/>
                  </a:ext>
                </a:extLst>
              </a:tr>
              <a:tr h="463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ITU CBD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Any appropriate case, perform a deep review and understands the organ support requirements/ITUs role in ongoing management. This may include organ retrieval/withdrawal of Rx.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endParaRPr lang="en-GB" sz="1400" kern="1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9517260"/>
                  </a:ext>
                </a:extLst>
              </a:tr>
              <a:tr h="701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Medicine Reconciliation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Aiming for tutorial to be arranged with Dr John </a:t>
                      </a:r>
                      <a:r>
                        <a:rPr lang="en-GB" sz="1400" kern="100" dirty="0" err="1">
                          <a:effectLst/>
                        </a:rPr>
                        <a:t>Somarib</a:t>
                      </a:r>
                      <a:r>
                        <a:rPr lang="en-GB" sz="1400" kern="100" dirty="0">
                          <a:effectLst/>
                        </a:rPr>
                        <a:t> (TBC).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Aim to observe pharmacist/technician performing on ward.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2050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DF7359A-3E16-66A9-5174-EA54870397BB}"/>
              </a:ext>
            </a:extLst>
          </p:cNvPr>
          <p:cNvSpPr txBox="1"/>
          <p:nvPr/>
        </p:nvSpPr>
        <p:spPr>
          <a:xfrm>
            <a:off x="533400" y="261997"/>
            <a:ext cx="9525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Mandatory Signs off for ACB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45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  </a:t>
            </a:r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Pastoral Support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406437"/>
            <a:ext cx="4419600" cy="484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Pastoral Fellows:</a:t>
            </a:r>
          </a:p>
          <a:p>
            <a:endParaRPr lang="en-GB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Jodi Wilkinson and Paul Gosling </a:t>
            </a:r>
          </a:p>
          <a:p>
            <a:endParaRPr lang="en-GB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student handbook for extensive list </a:t>
            </a:r>
          </a:p>
          <a:p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sources of support</a:t>
            </a:r>
          </a:p>
        </p:txBody>
      </p:sp>
      <p:pic>
        <p:nvPicPr>
          <p:cNvPr id="2050" name="Picture 2" descr="https://www.esht.nhs.uk/medical-education/wp-content/uploads/2021/02/JolieWilkin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42582"/>
            <a:ext cx="152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 rot="5400000">
            <a:off x="4914900" y="2876050"/>
            <a:ext cx="1752600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Library (Knowledge Services)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9707880" cy="3733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  <a:cs typeface="Calibri" panose="020F0502020204030204" pitchFamily="34" charset="0"/>
              </a:rPr>
              <a:t>The library is open Monday to Friday 8.30am to 5.00pm. Outside these hours users can access both libraries using their Trust swipe card for 24 hour access.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  <a:cs typeface="Calibri" panose="020F0502020204030204" pitchFamily="34" charset="0"/>
              </a:rPr>
              <a:t> If you need to contact library  please email them on: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esht.libraryservices@nhs.net</a:t>
            </a:r>
            <a:r>
              <a:rPr lang="en-GB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  <a:cs typeface="Calibri" panose="020F0502020204030204" pitchFamily="34" charset="0"/>
              </a:rPr>
              <a:t>PCs are accessible in the library 24/7 using your Sussex username and password.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/>
          </a:p>
        </p:txBody>
      </p:sp>
      <p:sp>
        <p:nvSpPr>
          <p:cNvPr id="6" name="AutoShape 5" descr="Free Free Library Clipart, Download Free Clip Art, Free Clip Art ...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611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90800" y="302275"/>
            <a:ext cx="7315200" cy="713522"/>
          </a:xfrm>
        </p:spPr>
        <p:txBody>
          <a:bodyPr>
            <a:norm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</a:rPr>
              <a:t>ASK  and  TELL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27821"/>
            <a:ext cx="5175740" cy="339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8797" y="566204"/>
            <a:ext cx="3656203" cy="633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b="1" spc="-5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ASK </a:t>
            </a:r>
            <a:r>
              <a:rPr lang="en-GB" sz="2400" spc="-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us questions !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TELL</a:t>
            </a:r>
            <a:r>
              <a:rPr lang="en-GB" sz="2400" spc="-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us if something concerns you – PLEASE TELL US EARLY ON IF ANY CONCERNS/CHANGES WARRANTED.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spc="-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Make the most of your learning experience  </a:t>
            </a:r>
            <a:r>
              <a:rPr lang="en-GB" sz="2400" spc="-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GB" sz="2400" spc="-5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487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b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Attendance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57" y="762000"/>
            <a:ext cx="8946443" cy="3962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the education centre know if you are going to be absent or are off sick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your team know when not attending timetabled 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 with a GP – see your handbook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404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9784080" cy="76199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Places to visit in Eastbourne and surrounding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762000"/>
            <a:ext cx="1078992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bg2">
                    <a:lumMod val="10000"/>
                  </a:schemeClr>
                </a:solidFill>
              </a:rPr>
              <a:t>Where to go and places to visit please go to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www.visiteastbourne.com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609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B81A3B-8594-CE56-A9D8-B63A07B561FB}"/>
              </a:ext>
            </a:extLst>
          </p:cNvPr>
          <p:cNvSpPr txBox="1"/>
          <p:nvPr/>
        </p:nvSpPr>
        <p:spPr>
          <a:xfrm>
            <a:off x="2590800" y="1371600"/>
            <a:ext cx="5486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Questions?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77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12003"/>
            <a:ext cx="8001000" cy="85639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Students’ Induction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524000"/>
            <a:ext cx="6324600" cy="4343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John </a:t>
            </a:r>
            <a:r>
              <a:rPr lang="en-GB" sz="2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Somarib</a:t>
            </a:r>
            <a:r>
              <a:rPr lang="en-GB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(KCL Sub Dean)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Kam Quraishi (KCL Acute Care Block Lead)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Rannie </a:t>
            </a:r>
            <a:r>
              <a:rPr lang="en-GB" sz="2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Nahas</a:t>
            </a:r>
            <a:r>
              <a:rPr lang="en-GB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(KCL LTC Block Lead)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Undergraduate Administrator – Vicky Parslow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Fellows: 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 Kasmira Jeeva (LTC)  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Dr Charlotte Rooks (ACB)  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Dr Hani </a:t>
            </a:r>
            <a:r>
              <a:rPr lang="en-GB" sz="2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Khaldi</a:t>
            </a:r>
            <a:r>
              <a:rPr lang="en-GB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(Lead Ed Fellow)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Pastoral Fellow - Paul Gosling Tour of the hospital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4400" b="1" dirty="0"/>
          </a:p>
          <a:p>
            <a:pPr>
              <a:buFont typeface="Wingdings" panose="05000000000000000000" pitchFamily="2" charset="2"/>
              <a:buChar char="§"/>
            </a:pPr>
            <a:endParaRPr lang="en-GB" sz="4400" b="1" dirty="0"/>
          </a:p>
          <a:p>
            <a:endParaRPr lang="en-GB" sz="4400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https://www.esht.nhs.uk/medical-education/wp-content/uploads/2021/03/SIM1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29000"/>
            <a:ext cx="4495800" cy="3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3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GB" sz="2400" b="1" dirty="0"/>
          </a:p>
          <a:p>
            <a:endParaRPr lang="en-GB" sz="2400" b="1" dirty="0"/>
          </a:p>
        </p:txBody>
      </p:sp>
      <p:pic>
        <p:nvPicPr>
          <p:cNvPr id="10" name="Picture 9" descr="A doctor holding a baby&#10;&#10;Description automatically generated with medium confidence">
            <a:extLst>
              <a:ext uri="{FF2B5EF4-FFF2-40B4-BE49-F238E27FC236}">
                <a16:creationId xmlns:a16="http://schemas.microsoft.com/office/drawing/2014/main" id="{55AEC14D-14FB-974A-80A4-E81AEA66E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7" b="4937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sp>
        <p:nvSpPr>
          <p:cNvPr id="6" name="AutoShape 6" descr="Download Free png Welcome Hand Shake - DL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7FC99ABD-0920-F2AF-2BDD-2B696CD53EC0}"/>
              </a:ext>
            </a:extLst>
          </p:cNvPr>
          <p:cNvSpPr txBox="1">
            <a:spLocks/>
          </p:cNvSpPr>
          <p:nvPr/>
        </p:nvSpPr>
        <p:spPr>
          <a:xfrm>
            <a:off x="5334000" y="457200"/>
            <a:ext cx="3886200" cy="3124200"/>
          </a:xfrm>
        </p:spPr>
        <p:txBody>
          <a:bodyPr vert="horz" lIns="91440" tIns="45720" rIns="91440" bIns="45720" rtlCol="0">
            <a:noAutofit/>
          </a:bodyPr>
          <a:lstStyle>
            <a:lvl1pPr marL="228611" indent="-228611" algn="l" defTabSz="91444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>
                <a:solidFill>
                  <a:schemeClr val="bg1"/>
                </a:solidFill>
              </a:rPr>
              <a:t>We aim to give you a fantastic learning experience at ESHT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>
                <a:solidFill>
                  <a:schemeClr val="bg1"/>
                </a:solidFill>
              </a:rPr>
              <a:t>which will be enjoyable and help boost your confidence in a medical profession</a:t>
            </a:r>
          </a:p>
        </p:txBody>
      </p:sp>
    </p:spTree>
    <p:extLst>
      <p:ext uri="{BB962C8B-B14F-4D97-AF65-F5344CB8AC3E}">
        <p14:creationId xmlns:p14="http://schemas.microsoft.com/office/powerpoint/2010/main" val="295995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, indoor, cluttered&#10;&#10;Description automatically generated">
            <a:extLst>
              <a:ext uri="{FF2B5EF4-FFF2-40B4-BE49-F238E27FC236}">
                <a16:creationId xmlns:a16="http://schemas.microsoft.com/office/drawing/2014/main" id="{FB19D0F0-74C0-A743-86AB-A6A23C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83" r="37129"/>
          <a:stretch/>
        </p:blipFill>
        <p:spPr>
          <a:xfrm rot="5400000">
            <a:off x="2486146" y="-3009900"/>
            <a:ext cx="7239000" cy="12192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0"/>
              </a:spcAft>
              <a:tabLst>
                <a:tab pos="2852420" algn="ctr"/>
              </a:tabLst>
            </a:pPr>
            <a:endParaRPr lang="en-US" sz="4000" b="1" dirty="0"/>
          </a:p>
          <a:p>
            <a:pPr algn="ctr">
              <a:spcAft>
                <a:spcPts val="0"/>
              </a:spcAft>
              <a:tabLst>
                <a:tab pos="2852420" algn="ctr"/>
              </a:tabLst>
            </a:pPr>
            <a:r>
              <a:rPr lang="en-US" sz="4000" b="1" dirty="0">
                <a:effectLst/>
              </a:rPr>
              <a:t> 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815BECB-9076-4A01-AB5E-AC100BA8A0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76356" y="3231931"/>
            <a:ext cx="3800354" cy="31242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b="1" i="1" dirty="0">
                <a:solidFill>
                  <a:srgbClr val="922988"/>
                </a:solidFill>
              </a:rPr>
              <a:t>There will be a range of delivery styles: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rgbClr val="922988"/>
                </a:solidFill>
              </a:rPr>
              <a:t> SIM: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rgbClr val="922988"/>
                </a:solidFill>
              </a:rPr>
              <a:t> bedside teaching: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rgbClr val="922988"/>
                </a:solidFill>
              </a:rPr>
              <a:t> classroom teaching: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rgbClr val="922988"/>
                </a:solidFill>
              </a:rPr>
              <a:t>  skills teaching;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rgbClr val="922988"/>
                </a:solidFill>
              </a:rPr>
              <a:t> review sessions;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rgbClr val="922988"/>
                </a:solidFill>
              </a:rPr>
              <a:t>clinics</a:t>
            </a:r>
          </a:p>
        </p:txBody>
      </p:sp>
    </p:spTree>
    <p:extLst>
      <p:ext uri="{BB962C8B-B14F-4D97-AF65-F5344CB8AC3E}">
        <p14:creationId xmlns:p14="http://schemas.microsoft.com/office/powerpoint/2010/main" val="12309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850416"/>
            <a:ext cx="5410200" cy="113078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Structured Generic Teaching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866454"/>
            <a:ext cx="4495800" cy="3586189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Schwartz rounds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Theatres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Ward Rounds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Simulation/ skills lab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Resus and acute care teaching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Foundation doctor-led teaching  (Tues &amp; Thurs)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Weekly Catch up sessions (Thursday afternoon)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Module Specific Teaching including Educational Fellows and Block Leads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b="1" dirty="0"/>
          </a:p>
          <a:p>
            <a:pPr marL="0" indent="0">
              <a:buNone/>
            </a:pPr>
            <a:r>
              <a:rPr lang="en-GB" sz="1100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1" r="36918"/>
          <a:stretch/>
        </p:blipFill>
        <p:spPr bwMode="auto">
          <a:xfrm>
            <a:off x="332362" y="609600"/>
            <a:ext cx="3733800" cy="515694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22686" y="1767145"/>
            <a:ext cx="624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en-GB" sz="5400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9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695"/>
          </a:xfrm>
        </p:spPr>
        <p:txBody>
          <a:bodyPr>
            <a:normAutofit/>
          </a:bodyPr>
          <a:lstStyle/>
          <a:p>
            <a:r>
              <a:rPr lang="en-GB" sz="4300" b="1" dirty="0">
                <a:solidFill>
                  <a:schemeClr val="bg1"/>
                </a:solidFill>
                <a:latin typeface="Lucida Sans" panose="020B0602030504020204" pitchFamily="34" charset="0"/>
              </a:rPr>
              <a:t>Medical Student Leads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29600" y="3312751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AD84C6"/>
              </a:buClr>
              <a:buSzPct val="100000"/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937119"/>
              </p:ext>
            </p:extLst>
          </p:nvPr>
        </p:nvGraphicFramePr>
        <p:xfrm>
          <a:off x="533400" y="1258850"/>
          <a:ext cx="6581423" cy="3865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6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Role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Eastbourne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Conquest Hospital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KCL Sub Dean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John Somarib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2"/>
                        </a:rPr>
                        <a:t>johnsomarib@nhs.net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 Dr Chris Scanlon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04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KCL Acute Care Block Lead: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Mohammed Quraishi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3"/>
                        </a:rPr>
                        <a:t>Mohammed.quraishi@nhs.net</a:t>
                      </a:r>
                      <a:endParaRPr lang="en-GB" sz="1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S </a:t>
                      </a:r>
                      <a:r>
                        <a:rPr lang="en-GB" sz="1800" dirty="0" err="1">
                          <a:effectLst/>
                        </a:rPr>
                        <a:t>Berliti</a:t>
                      </a:r>
                      <a:endParaRPr lang="en-GB" sz="1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4"/>
                        </a:rPr>
                        <a:t>stefano.berliti@nhs.net</a:t>
                      </a:r>
                      <a:endParaRPr lang="en-GB" sz="1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Mr Y El-</a:t>
                      </a:r>
                      <a:r>
                        <a:rPr lang="en-GB" sz="1800" dirty="0" err="1">
                          <a:effectLst/>
                        </a:rPr>
                        <a:t>Dhuawaib</a:t>
                      </a:r>
                      <a:endParaRPr lang="en-GB" sz="1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5"/>
                        </a:rPr>
                        <a:t>yesar.el-dhuwaib@nhs.net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6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KCL LTC Block Lead: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Dr R </a:t>
                      </a:r>
                      <a:r>
                        <a:rPr lang="en-GB" sz="1800" dirty="0" err="1">
                          <a:effectLst/>
                        </a:rPr>
                        <a:t>Nahas</a:t>
                      </a:r>
                      <a:endParaRPr lang="en-GB" sz="1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rannienahas@nhs.net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Dr T </a:t>
                      </a:r>
                      <a:r>
                        <a:rPr lang="en-GB" sz="1800" dirty="0" err="1">
                          <a:effectLst/>
                        </a:rPr>
                        <a:t>Christopherson</a:t>
                      </a:r>
                      <a:endParaRPr lang="en-GB" sz="1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u="sng" dirty="0">
                          <a:effectLst/>
                          <a:hlinkClick r:id="rId7"/>
                        </a:rPr>
                        <a:t>thereza.christopherson1@nhs.net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91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202658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Educational and Pastoral Fellows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447686"/>
              </p:ext>
            </p:extLst>
          </p:nvPr>
        </p:nvGraphicFramePr>
        <p:xfrm>
          <a:off x="685799" y="922072"/>
          <a:ext cx="7086601" cy="1338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4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4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978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Name 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 Site 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  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420">
                <a:tc>
                  <a:txBody>
                    <a:bodyPr/>
                    <a:lstStyle/>
                    <a:p>
                      <a:pPr marL="0" marR="0" indent="0" algn="l" defTabSz="91444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Paul Gosling</a:t>
                      </a:r>
                      <a:endParaRPr lang="en-GB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Nurse Fellow</a:t>
                      </a:r>
                      <a:endParaRPr lang="en-GB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EDGH</a:t>
                      </a:r>
                      <a:endParaRPr lang="en-GB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  <a:hlinkClick r:id="rId2"/>
                        </a:rPr>
                        <a:t>paul.gosling@nhs.net</a:t>
                      </a:r>
                      <a:endParaRPr lang="en-GB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4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490">
                <a:tc>
                  <a:txBody>
                    <a:bodyPr/>
                    <a:lstStyle/>
                    <a:p>
                      <a:pPr marL="0" marR="0" indent="0" algn="l" defTabSz="91444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Jolie Wilkinson</a:t>
                      </a:r>
                      <a:endParaRPr lang="en-GB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Pastoral Fellow</a:t>
                      </a:r>
                      <a:endParaRPr lang="en-GB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EDGH/ CQ</a:t>
                      </a:r>
                      <a:endParaRPr lang="en-GB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  <a:hlinkClick r:id="rId3"/>
                        </a:rPr>
                        <a:t>Jolie.wilkinson@nhs.net</a:t>
                      </a:r>
                      <a:endParaRPr lang="en-GB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4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GB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8A05DB-FCB8-0BBA-FA8C-03195D19E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654668"/>
              </p:ext>
            </p:extLst>
          </p:nvPr>
        </p:nvGraphicFramePr>
        <p:xfrm>
          <a:off x="685800" y="2362200"/>
          <a:ext cx="7086600" cy="3292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4086">
                  <a:extLst>
                    <a:ext uri="{9D8B030D-6E8A-4147-A177-3AD203B41FA5}">
                      <a16:colId xmlns:a16="http://schemas.microsoft.com/office/drawing/2014/main" val="1225090413"/>
                    </a:ext>
                  </a:extLst>
                </a:gridCol>
                <a:gridCol w="1790299">
                  <a:extLst>
                    <a:ext uri="{9D8B030D-6E8A-4147-A177-3AD203B41FA5}">
                      <a16:colId xmlns:a16="http://schemas.microsoft.com/office/drawing/2014/main" val="3402927304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3314945410"/>
                    </a:ext>
                  </a:extLst>
                </a:gridCol>
                <a:gridCol w="1864895">
                  <a:extLst>
                    <a:ext uri="{9D8B030D-6E8A-4147-A177-3AD203B41FA5}">
                      <a16:colId xmlns:a16="http://schemas.microsoft.com/office/drawing/2014/main" val="22417097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 Maddie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Runagall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Simulation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Cross-site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maddie.runagall@nhs.net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590555"/>
                  </a:ext>
                </a:extLst>
              </a:tr>
              <a:tr h="2784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 Rossul Al Bahadili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Emergency Medicine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EDGH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rossul.al-bahadili@nhs.net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575035"/>
                  </a:ext>
                </a:extLst>
              </a:tr>
              <a:tr h="4693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 Jacob Smith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Emergency Medicine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EDGH (BSMS YR 3)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Jacob.Smith8@nhs.net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129430"/>
                  </a:ext>
                </a:extLst>
              </a:tr>
              <a:tr h="2784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 Hani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Khaldi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Acute Medicine/SDEC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EDGH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hani.khaldi@nhs.net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758566"/>
                  </a:ext>
                </a:extLst>
              </a:tr>
              <a:tr h="2784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 Charlotte Rooks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Emergency Medicine 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EDGH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KCL ACB)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Charlotte.rooks@nhs.net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07172"/>
                  </a:ext>
                </a:extLst>
              </a:tr>
              <a:tr h="3685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 Kashmira Jeeva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Frailty 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EDGH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(KCL LTC)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kashmira.jeeva1@nhs.net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841333"/>
                  </a:ext>
                </a:extLst>
              </a:tr>
              <a:tr h="3685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 Manali Prabhakar Sankhe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Frailty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EDGH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manali.sankhe@nhs.net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562951"/>
                  </a:ext>
                </a:extLst>
              </a:tr>
              <a:tr h="3685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 Ami Davies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Rheumatology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EDGH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ami.davies1@nhs.net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514433"/>
                  </a:ext>
                </a:extLst>
              </a:tr>
              <a:tr h="3685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 Tom Nicholls</a:t>
                      </a: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Palliative Care</a:t>
                      </a: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EDGH (BSMS Yr 3)</a:t>
                      </a: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Thomas.nicholls4@nhs.net</a:t>
                      </a:r>
                    </a:p>
                  </a:txBody>
                  <a:tcPr marL="68580" marR="6858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46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28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30306"/>
            <a:ext cx="10515600" cy="63660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your learning requirements: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11048999" cy="452859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 and supported working environment for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consultants, trainees, nursing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fellows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RESUS and SIM team  (</a:t>
            </a:r>
            <a:r>
              <a:rPr lang="en-GB" sz="19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manequins</a:t>
            </a:r>
            <a:r>
              <a:rPr lang="en-GB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pre-booked for students’ own practice)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peer group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voicing your educational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Logbooks / mandatory sign-offs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24/7 Library</a:t>
            </a:r>
          </a:p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Outpatient Clinics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GB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contact Catherine </a:t>
            </a:r>
            <a:r>
              <a:rPr lang="en-GB" sz="19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Watsham</a:t>
            </a:r>
            <a:r>
              <a:rPr lang="en-GB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(Matron) on  </a:t>
            </a:r>
            <a:r>
              <a:rPr lang="en-GB" sz="1800" u="sng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catherine.watsham@nhs.net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b="1" dirty="0"/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8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265549-D165-25E4-DF1F-BB1114E029C8}"/>
              </a:ext>
            </a:extLst>
          </p:cNvPr>
          <p:cNvSpPr txBox="1"/>
          <p:nvPr/>
        </p:nvSpPr>
        <p:spPr>
          <a:xfrm>
            <a:off x="685800" y="3810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Mandatory Sign-Off Acute Care Block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610E1B-BAAF-3616-ACCC-683D7DB8D6A6}"/>
              </a:ext>
            </a:extLst>
          </p:cNvPr>
          <p:cNvSpPr txBox="1"/>
          <p:nvPr/>
        </p:nvSpPr>
        <p:spPr>
          <a:xfrm>
            <a:off x="678873" y="1447800"/>
            <a:ext cx="8839200" cy="3578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Complete a comprehensive geriatric assessment</a:t>
            </a:r>
          </a:p>
          <a:p>
            <a:pPr marL="34290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Draft a discharge summary for a patient </a:t>
            </a:r>
          </a:p>
          <a:p>
            <a:pPr marL="34290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Observe the therapy team review a falls patient or perform a CBD on topic</a:t>
            </a:r>
          </a:p>
          <a:p>
            <a:pPr marL="34290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Complete a </a:t>
            </a:r>
            <a:r>
              <a:rPr lang="en-GB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medication reconciliation tutorial (TBD) or perform a CBD on topic</a:t>
            </a:r>
            <a:endParaRPr lang="en-GB" sz="1800" dirty="0">
              <a:solidFill>
                <a:schemeClr val="bg1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Attend an ENT or Urology Theatre Session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Perform a Case Based Discussion for an ITU Patient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Complete an Emergency Abdominal Pain Clerking in SAU</a:t>
            </a: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Attend the ACB Simulation Scenarios  </a:t>
            </a:r>
          </a:p>
        </p:txBody>
      </p:sp>
    </p:spTree>
    <p:extLst>
      <p:ext uri="{BB962C8B-B14F-4D97-AF65-F5344CB8AC3E}">
        <p14:creationId xmlns:p14="http://schemas.microsoft.com/office/powerpoint/2010/main" val="16540854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3718</TotalTime>
  <Words>1188</Words>
  <Application>Microsoft Office PowerPoint</Application>
  <PresentationFormat>Widescreen</PresentationFormat>
  <Paragraphs>242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Aptos</vt:lpstr>
      <vt:lpstr>Arial</vt:lpstr>
      <vt:lpstr>Calibri</vt:lpstr>
      <vt:lpstr>Helvetica Neue</vt:lpstr>
      <vt:lpstr>Lucida Sans</vt:lpstr>
      <vt:lpstr>Symbol</vt:lpstr>
      <vt:lpstr>Times New Roman</vt:lpstr>
      <vt:lpstr>Wingdings</vt:lpstr>
      <vt:lpstr>1_Office Theme</vt:lpstr>
      <vt:lpstr>PowerPoint Presentation</vt:lpstr>
      <vt:lpstr>           Medical Students’ Induction   </vt:lpstr>
      <vt:lpstr>PowerPoint Presentation</vt:lpstr>
      <vt:lpstr>  </vt:lpstr>
      <vt:lpstr>Structured Generic Teaching </vt:lpstr>
      <vt:lpstr>Medical Student Leads</vt:lpstr>
      <vt:lpstr>Educational and Pastoral Fellows </vt:lpstr>
      <vt:lpstr>Meeting your learning requirements:</vt:lpstr>
      <vt:lpstr>PowerPoint Presentation</vt:lpstr>
      <vt:lpstr>PowerPoint Presentation</vt:lpstr>
      <vt:lpstr>PowerPoint Presentation</vt:lpstr>
      <vt:lpstr>PowerPoint Presentation</vt:lpstr>
      <vt:lpstr>   Pastoral Support</vt:lpstr>
      <vt:lpstr>       Library (Knowledge Services) </vt:lpstr>
      <vt:lpstr>ASK  and  TELL</vt:lpstr>
      <vt:lpstr>          Attendance </vt:lpstr>
      <vt:lpstr>Places to visit in Eastbourne and surrounding areas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Landon Hotels</dc:title>
  <dc:creator>Jessica Stratton</dc:creator>
  <cp:lastModifiedBy>GEOGHEGAN, Angela (EAST SUSSEX HEALTHCARE NHS TRUST)</cp:lastModifiedBy>
  <cp:revision>187</cp:revision>
  <cp:lastPrinted>2024-08-16T09:41:54Z</cp:lastPrinted>
  <dcterms:created xsi:type="dcterms:W3CDTF">2015-07-22T19:01:17Z</dcterms:created>
  <dcterms:modified xsi:type="dcterms:W3CDTF">2026-05-28T15:13:42Z</dcterms:modified>
</cp:coreProperties>
</file>